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6" r:id="rId3"/>
    <p:sldId id="267" r:id="rId4"/>
    <p:sldId id="268" r:id="rId5"/>
    <p:sldId id="264" r:id="rId6"/>
    <p:sldId id="265" r:id="rId7"/>
    <p:sldId id="261" r:id="rId8"/>
    <p:sldId id="299" r:id="rId9"/>
    <p:sldId id="258" r:id="rId10"/>
    <p:sldId id="269" r:id="rId11"/>
    <p:sldId id="270" r:id="rId12"/>
    <p:sldId id="271" r:id="rId13"/>
    <p:sldId id="273" r:id="rId14"/>
    <p:sldId id="272" r:id="rId15"/>
    <p:sldId id="274" r:id="rId16"/>
    <p:sldId id="275" r:id="rId17"/>
    <p:sldId id="276" r:id="rId18"/>
    <p:sldId id="277" r:id="rId19"/>
    <p:sldId id="278" r:id="rId20"/>
    <p:sldId id="279" r:id="rId21"/>
    <p:sldId id="280" r:id="rId22"/>
    <p:sldId id="282" r:id="rId23"/>
    <p:sldId id="281" r:id="rId24"/>
    <p:sldId id="283" r:id="rId25"/>
    <p:sldId id="287" r:id="rId26"/>
    <p:sldId id="288" r:id="rId27"/>
    <p:sldId id="289" r:id="rId28"/>
    <p:sldId id="290" r:id="rId29"/>
    <p:sldId id="291" r:id="rId30"/>
    <p:sldId id="292" r:id="rId31"/>
    <p:sldId id="293" r:id="rId32"/>
    <p:sldId id="284" r:id="rId33"/>
    <p:sldId id="294" r:id="rId34"/>
    <p:sldId id="295" r:id="rId35"/>
    <p:sldId id="296" r:id="rId36"/>
    <p:sldId id="285" r:id="rId37"/>
    <p:sldId id="286" r:id="rId38"/>
    <p:sldId id="297" r:id="rId39"/>
    <p:sldId id="298"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C4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829" autoAdjust="0"/>
    <p:restoredTop sz="94660"/>
  </p:normalViewPr>
  <p:slideViewPr>
    <p:cSldViewPr>
      <p:cViewPr>
        <p:scale>
          <a:sx n="75" d="100"/>
          <a:sy n="75" d="100"/>
        </p:scale>
        <p:origin x="-2580" y="-7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ctrTitle"/>
          </p:nvPr>
        </p:nvSpPr>
        <p:spPr>
          <a:xfrm>
            <a:off x="2971830" y="1964267"/>
            <a:ext cx="5398295"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71830" y="4385847"/>
            <a:ext cx="5398295"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699419" y="5870690"/>
            <a:ext cx="1200150" cy="377825"/>
          </a:xfrm>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a:xfrm>
            <a:off x="2971848" y="5870690"/>
            <a:ext cx="3670469" cy="377825"/>
          </a:xfrm>
        </p:spPr>
        <p:txBody>
          <a:bodyPr/>
          <a:lstStyle/>
          <a:p>
            <a:endParaRPr lang="en-US" dirty="0">
              <a:solidFill>
                <a:prstClr val="white"/>
              </a:solidFill>
            </a:endParaRPr>
          </a:p>
        </p:txBody>
      </p:sp>
      <p:sp>
        <p:nvSpPr>
          <p:cNvPr id="6" name="Slide Number Placeholder 5"/>
          <p:cNvSpPr>
            <a:spLocks noGrp="1"/>
          </p:cNvSpPr>
          <p:nvPr>
            <p:ph type="sldNum" sz="quarter" idx="12"/>
          </p:nvPr>
        </p:nvSpPr>
        <p:spPr>
          <a:xfrm>
            <a:off x="7956776" y="5870690"/>
            <a:ext cx="413375" cy="377825"/>
          </a:xfrm>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47340794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1" y="4732865"/>
            <a:ext cx="759857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8701" y="932112"/>
            <a:ext cx="656987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1" y="5299603"/>
            <a:ext cx="7598570"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832383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1" y="609716"/>
            <a:ext cx="7598570"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2" y="4343400"/>
            <a:ext cx="7598571"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708677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15" name="TextBox 14"/>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1" name="TextBox 10"/>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2" name="Title 1"/>
          <p:cNvSpPr>
            <a:spLocks noGrp="1"/>
          </p:cNvSpPr>
          <p:nvPr>
            <p:ph type="title"/>
          </p:nvPr>
        </p:nvSpPr>
        <p:spPr>
          <a:xfrm>
            <a:off x="744258" y="609609"/>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823406" y="3352800"/>
            <a:ext cx="7004388"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515656" y="4343400"/>
            <a:ext cx="7614275"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579240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409" y="3308581"/>
            <a:ext cx="7598569"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1" y="4777381"/>
            <a:ext cx="759857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27294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13" name="TextBox 12"/>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4" name="TextBox 13"/>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6" name="Title 1"/>
          <p:cNvSpPr>
            <a:spLocks noGrp="1"/>
          </p:cNvSpPr>
          <p:nvPr>
            <p:ph type="title"/>
          </p:nvPr>
        </p:nvSpPr>
        <p:spPr>
          <a:xfrm>
            <a:off x="744258" y="609609"/>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514352" y="3886200"/>
            <a:ext cx="7601577"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49" y="4775200"/>
            <a:ext cx="7601577"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736861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1" y="609609"/>
            <a:ext cx="7598570"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514352" y="3505200"/>
            <a:ext cx="7598571"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52" y="4343400"/>
            <a:ext cx="7598571"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767062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
        <p:nvSpPr>
          <p:cNvPr id="8" name="Title 1"/>
          <p:cNvSpPr>
            <a:spLocks noGrp="1"/>
          </p:cNvSpPr>
          <p:nvPr>
            <p:ph type="title"/>
          </p:nvPr>
        </p:nvSpPr>
        <p:spPr>
          <a:xfrm>
            <a:off x="514408" y="609715"/>
            <a:ext cx="7598569"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1832553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Vertical Title 1"/>
          <p:cNvSpPr>
            <a:spLocks noGrp="1"/>
          </p:cNvSpPr>
          <p:nvPr>
            <p:ph type="title" orient="vert"/>
          </p:nvPr>
        </p:nvSpPr>
        <p:spPr>
          <a:xfrm>
            <a:off x="6494006" y="609714"/>
            <a:ext cx="1618914"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4352" y="609600"/>
            <a:ext cx="5874087"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200897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70216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1" y="3308581"/>
            <a:ext cx="7598570"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14349" y="4777381"/>
            <a:ext cx="7598571"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20042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408" y="2142067"/>
            <a:ext cx="3746501"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366421" y="2142072"/>
            <a:ext cx="3746499"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911137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30309" y="2218267"/>
            <a:ext cx="3531791"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14351" y="2870201"/>
            <a:ext cx="3747692"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72003" y="2226734"/>
            <a:ext cx="3542110"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367669" y="2870201"/>
            <a:ext cx="3746501"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080544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707900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450449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0" y="2074333"/>
            <a:ext cx="2760664"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486151" y="609601"/>
            <a:ext cx="4626770"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14350" y="3445933"/>
            <a:ext cx="276066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536098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0" y="1600200"/>
            <a:ext cx="4623490"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52247" y="914400"/>
            <a:ext cx="2460731"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0" y="2971800"/>
            <a:ext cx="4623490"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2/9/2025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775582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408" y="609715"/>
            <a:ext cx="7598569"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4408" y="2142072"/>
            <a:ext cx="7598569"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42245" y="5870690"/>
            <a:ext cx="120015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B61BEF0D-F0BB-DE4B-95CE-6DB70DBA9567}" type="datetimeFigureOut">
              <a:rPr lang="en-US" dirty="0">
                <a:solidFill>
                  <a:prstClr val="white"/>
                </a:solidFill>
              </a:rPr>
              <a:pPr defTabSz="457200"/>
              <a:t>2/9/2025</a:t>
            </a:fld>
            <a:endParaRPr lang="en-US" dirty="0">
              <a:solidFill>
                <a:prstClr val="white"/>
              </a:solidFill>
            </a:endParaRPr>
          </a:p>
        </p:txBody>
      </p:sp>
      <p:sp>
        <p:nvSpPr>
          <p:cNvPr id="5" name="Footer Placeholder 4"/>
          <p:cNvSpPr>
            <a:spLocks noGrp="1"/>
          </p:cNvSpPr>
          <p:nvPr>
            <p:ph type="ftr" sz="quarter" idx="3"/>
          </p:nvPr>
        </p:nvSpPr>
        <p:spPr>
          <a:xfrm>
            <a:off x="514351" y="5870690"/>
            <a:ext cx="5870744"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defTabSz="457200"/>
            <a:endParaRPr lang="en-US" dirty="0">
              <a:solidFill>
                <a:prstClr val="white"/>
              </a:solidFill>
            </a:endParaRPr>
          </a:p>
        </p:txBody>
      </p:sp>
      <p:sp>
        <p:nvSpPr>
          <p:cNvPr id="6" name="Slide Number Placeholder 5"/>
          <p:cNvSpPr>
            <a:spLocks noGrp="1"/>
          </p:cNvSpPr>
          <p:nvPr>
            <p:ph type="sldNum" sz="quarter" idx="4"/>
          </p:nvPr>
        </p:nvSpPr>
        <p:spPr>
          <a:xfrm>
            <a:off x="7699603" y="5870690"/>
            <a:ext cx="413375"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D57F1E4F-1CFF-5643-939E-217C01CDF565}" type="slidenum">
              <a:rPr lang="en-US" dirty="0">
                <a:solidFill>
                  <a:prstClr val="white"/>
                </a:solidFill>
              </a:rPr>
              <a:pPr defTabSz="457200"/>
              <a:t>‹#›</a:t>
            </a:fld>
            <a:endParaRPr lang="en-US" dirty="0">
              <a:solidFill>
                <a:prstClr val="white"/>
              </a:solidFill>
            </a:endParaRPr>
          </a:p>
        </p:txBody>
      </p:sp>
    </p:spTree>
    <p:extLst>
      <p:ext uri="{BB962C8B-B14F-4D97-AF65-F5344CB8AC3E}">
        <p14:creationId xmlns:p14="http://schemas.microsoft.com/office/powerpoint/2010/main" val="220613702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google.com/search?sca_esv=504743a70e2da67d&amp;sxsrf=AHTn8zojhmuXwfDjf5Q26m_7jfsbFPd8VQ:1738500249709&amp;q=unpleasant&amp;si=APYL9bsHRxpYwvvSTGj17LkMtmwD9Qm0YAI-paAcUErsuCmvFdqJb01dDl6VD6hL8SmRpAik25JR9UrQQxJcScZdc1bnCzqkiYpuYNFR_coWp6rDY5a4n1Y=&amp;expnd=1&amp;sa=X&amp;ved=2ahUKEwjhqc2OgqWLAxWpK1kFHd28MPgQyecJegQIOhAR"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biblegateway.com/passage/?search=Deuteronomy%2030&amp;version=RSV#fen-RSV-5725a"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solidFill>
                  <a:srgbClr val="E9C40D"/>
                </a:solidFill>
              </a:rPr>
              <a:t>The </a:t>
            </a:r>
            <a:r>
              <a:rPr lang="en-US" sz="4000" b="1" dirty="0" err="1" smtClean="0">
                <a:solidFill>
                  <a:srgbClr val="E9C40D"/>
                </a:solidFill>
              </a:rPr>
              <a:t>Suddenlies</a:t>
            </a:r>
            <a:r>
              <a:rPr lang="en-US" sz="4000" b="1" dirty="0" smtClean="0">
                <a:solidFill>
                  <a:srgbClr val="E9C40D"/>
                </a:solidFill>
              </a:rPr>
              <a:t> of God</a:t>
            </a:r>
            <a:endParaRPr lang="en-US" sz="4000" b="1" dirty="0">
              <a:solidFill>
                <a:srgbClr val="E9C40D"/>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738461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solidFill>
                  <a:srgbClr val="FFC000"/>
                </a:solidFill>
              </a:rPr>
              <a:t>John 8</a:t>
            </a:r>
            <a:br>
              <a:rPr lang="en-US" sz="4400" b="1" dirty="0" smtClean="0">
                <a:solidFill>
                  <a:srgbClr val="FFC000"/>
                </a:solidFill>
              </a:rPr>
            </a:br>
            <a:endParaRPr lang="en-US" sz="4400" b="1" dirty="0">
              <a:solidFill>
                <a:srgbClr val="FFC000"/>
              </a:solidFill>
            </a:endParaRPr>
          </a:p>
        </p:txBody>
      </p:sp>
      <p:sp>
        <p:nvSpPr>
          <p:cNvPr id="3" name="Content Placeholder 2"/>
          <p:cNvSpPr>
            <a:spLocks noGrp="1"/>
          </p:cNvSpPr>
          <p:nvPr>
            <p:ph idx="1"/>
          </p:nvPr>
        </p:nvSpPr>
        <p:spPr>
          <a:xfrm>
            <a:off x="514408" y="2142072"/>
            <a:ext cx="8324792" cy="3649133"/>
          </a:xfrm>
        </p:spPr>
        <p:txBody>
          <a:bodyPr>
            <a:noAutofit/>
          </a:bodyPr>
          <a:lstStyle/>
          <a:p>
            <a:pPr marL="0" indent="0">
              <a:buNone/>
            </a:pPr>
            <a:r>
              <a:rPr lang="en-US" sz="4000" b="1" baseline="30000" dirty="0"/>
              <a:t>44 </a:t>
            </a:r>
            <a:r>
              <a:rPr lang="en-US" sz="4000" dirty="0"/>
              <a:t>You belong to your father, the devil, and you want to carry out your father’s desires. He was a murderer from the beginning, not holding to the truth, for there is no truth in him. When he lies, he speaks his native language, for he is a liar and the father of lies.</a:t>
            </a:r>
          </a:p>
        </p:txBody>
      </p:sp>
    </p:spTree>
    <p:extLst>
      <p:ext uri="{BB962C8B-B14F-4D97-AF65-F5344CB8AC3E}">
        <p14:creationId xmlns:p14="http://schemas.microsoft.com/office/powerpoint/2010/main" val="26962342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rPr>
              <a:t>Colossians 1:21-23</a:t>
            </a:r>
            <a:endParaRPr lang="en-US" b="1" dirty="0">
              <a:solidFill>
                <a:srgbClr val="FFC000"/>
              </a:solidFill>
            </a:endParaRPr>
          </a:p>
        </p:txBody>
      </p:sp>
      <p:sp>
        <p:nvSpPr>
          <p:cNvPr id="3" name="Content Placeholder 2"/>
          <p:cNvSpPr>
            <a:spLocks noGrp="1"/>
          </p:cNvSpPr>
          <p:nvPr>
            <p:ph idx="1"/>
          </p:nvPr>
        </p:nvSpPr>
        <p:spPr>
          <a:xfrm>
            <a:off x="514408" y="2142072"/>
            <a:ext cx="8400992" cy="3649133"/>
          </a:xfrm>
        </p:spPr>
        <p:txBody>
          <a:bodyPr>
            <a:noAutofit/>
          </a:bodyPr>
          <a:lstStyle/>
          <a:p>
            <a:pPr marL="0" indent="0">
              <a:buNone/>
            </a:pPr>
            <a:r>
              <a:rPr lang="en-US" sz="3600" b="1" baseline="30000" dirty="0"/>
              <a:t>21 </a:t>
            </a:r>
            <a:r>
              <a:rPr lang="en-US" sz="3600" dirty="0"/>
              <a:t>Once you were alienated from God and were enemies in your minds because </a:t>
            </a:r>
            <a:r>
              <a:rPr lang="en-US" sz="3600" dirty="0" smtClean="0"/>
              <a:t>of</a:t>
            </a:r>
            <a:r>
              <a:rPr lang="en-US" sz="3600" dirty="0"/>
              <a:t> your evil behavior. </a:t>
            </a:r>
            <a:r>
              <a:rPr lang="en-US" sz="3600" b="1" baseline="30000" dirty="0"/>
              <a:t>22 </a:t>
            </a:r>
            <a:r>
              <a:rPr lang="en-US" sz="3600" dirty="0"/>
              <a:t>But now he has reconciled you by Christ’s physical body through death to present you holy in his sight, without blemish and free from accusation</a:t>
            </a:r>
            <a:r>
              <a:rPr lang="en-US" sz="3600" dirty="0" smtClean="0"/>
              <a:t>—</a:t>
            </a:r>
            <a:endParaRPr lang="en-US" sz="3600" dirty="0"/>
          </a:p>
        </p:txBody>
      </p:sp>
    </p:spTree>
    <p:extLst>
      <p:ext uri="{BB962C8B-B14F-4D97-AF65-F5344CB8AC3E}">
        <p14:creationId xmlns:p14="http://schemas.microsoft.com/office/powerpoint/2010/main" val="32718281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600" dirty="0"/>
              <a:t> </a:t>
            </a:r>
            <a:r>
              <a:rPr lang="en-US" sz="4000" b="1" baseline="30000" dirty="0"/>
              <a:t>23 </a:t>
            </a:r>
            <a:r>
              <a:rPr lang="en-US" sz="4000" dirty="0"/>
              <a:t>if you continue in your faith, established and firm, and do not move from the hope held out in the gospel.</a:t>
            </a:r>
          </a:p>
          <a:p>
            <a:pPr marL="0" indent="0">
              <a:buNone/>
            </a:pPr>
            <a:endParaRPr lang="en-US" dirty="0"/>
          </a:p>
        </p:txBody>
      </p:sp>
    </p:spTree>
    <p:extLst>
      <p:ext uri="{BB962C8B-B14F-4D97-AF65-F5344CB8AC3E}">
        <p14:creationId xmlns:p14="http://schemas.microsoft.com/office/powerpoint/2010/main" val="2791907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408" y="228601"/>
            <a:ext cx="7598569" cy="990599"/>
          </a:xfrm>
        </p:spPr>
        <p:txBody>
          <a:bodyPr/>
          <a:lstStyle/>
          <a:p>
            <a:r>
              <a:rPr lang="en-US" b="1" dirty="0" smtClean="0">
                <a:solidFill>
                  <a:srgbClr val="FFC000"/>
                </a:solidFill>
              </a:rPr>
              <a:t>Jeremiah 29:11-14</a:t>
            </a:r>
            <a:endParaRPr lang="en-US" b="1" dirty="0">
              <a:solidFill>
                <a:srgbClr val="FFC000"/>
              </a:solidFill>
            </a:endParaRPr>
          </a:p>
        </p:txBody>
      </p:sp>
      <p:sp>
        <p:nvSpPr>
          <p:cNvPr id="3" name="Content Placeholder 2"/>
          <p:cNvSpPr>
            <a:spLocks noGrp="1"/>
          </p:cNvSpPr>
          <p:nvPr>
            <p:ph idx="1"/>
          </p:nvPr>
        </p:nvSpPr>
        <p:spPr>
          <a:xfrm>
            <a:off x="457200" y="1295400"/>
            <a:ext cx="8324792" cy="5105400"/>
          </a:xfrm>
        </p:spPr>
        <p:txBody>
          <a:bodyPr>
            <a:normAutofit/>
          </a:bodyPr>
          <a:lstStyle/>
          <a:p>
            <a:pPr marL="0" indent="0">
              <a:buNone/>
            </a:pPr>
            <a:r>
              <a:rPr lang="en-US" b="1" baseline="30000" dirty="0" smtClean="0"/>
              <a:t>  </a:t>
            </a:r>
          </a:p>
          <a:p>
            <a:pPr marL="0" indent="0">
              <a:buNone/>
            </a:pPr>
            <a:r>
              <a:rPr lang="en-US" sz="3600" b="1" baseline="30000" dirty="0" smtClean="0"/>
              <a:t>11</a:t>
            </a:r>
            <a:r>
              <a:rPr lang="en-US" sz="3600" b="1" baseline="30000" dirty="0"/>
              <a:t> </a:t>
            </a:r>
            <a:r>
              <a:rPr lang="en-US" sz="3600" dirty="0"/>
              <a:t>For I know the plans I have for you,” declares the </a:t>
            </a:r>
            <a:r>
              <a:rPr lang="en-US" sz="3600" cap="small" dirty="0"/>
              <a:t>Lord</a:t>
            </a:r>
            <a:r>
              <a:rPr lang="en-US" sz="3600" dirty="0"/>
              <a:t>, “plans to prosper you and not to harm you, plans to give you hope and a future. </a:t>
            </a:r>
            <a:r>
              <a:rPr lang="en-US" sz="3600" b="1" baseline="30000" dirty="0"/>
              <a:t>12 </a:t>
            </a:r>
            <a:r>
              <a:rPr lang="en-US" sz="3600" dirty="0"/>
              <a:t>Then you will call on me and come and pray to me, and I will listen to you. </a:t>
            </a:r>
            <a:r>
              <a:rPr lang="en-US" sz="3600" b="1" baseline="30000" dirty="0"/>
              <a:t>13 </a:t>
            </a:r>
            <a:r>
              <a:rPr lang="en-US" sz="3600" dirty="0"/>
              <a:t>You will seek me and find me when you seek me with all your heart. </a:t>
            </a:r>
          </a:p>
        </p:txBody>
      </p:sp>
    </p:spTree>
    <p:extLst>
      <p:ext uri="{BB962C8B-B14F-4D97-AF65-F5344CB8AC3E}">
        <p14:creationId xmlns:p14="http://schemas.microsoft.com/office/powerpoint/2010/main" val="18712415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14408" y="2142072"/>
            <a:ext cx="8324792" cy="3649133"/>
          </a:xfrm>
        </p:spPr>
        <p:txBody>
          <a:bodyPr>
            <a:noAutofit/>
          </a:bodyPr>
          <a:lstStyle/>
          <a:p>
            <a:pPr marL="0" indent="0">
              <a:buNone/>
            </a:pPr>
            <a:r>
              <a:rPr lang="en-US" sz="3600" b="1" baseline="30000" dirty="0"/>
              <a:t>14 </a:t>
            </a:r>
            <a:r>
              <a:rPr lang="en-US" sz="3600" dirty="0"/>
              <a:t>I will be found by you,” declares the </a:t>
            </a:r>
            <a:r>
              <a:rPr lang="en-US" sz="3600" cap="small" dirty="0"/>
              <a:t>Lord</a:t>
            </a:r>
            <a:r>
              <a:rPr lang="en-US" sz="3600" dirty="0"/>
              <a:t>, “and will bring you back from </a:t>
            </a:r>
            <a:r>
              <a:rPr lang="en-US" sz="3600" dirty="0" smtClean="0"/>
              <a:t>captivity.</a:t>
            </a:r>
            <a:r>
              <a:rPr lang="en-US" sz="3600" baseline="30000" dirty="0"/>
              <a:t> </a:t>
            </a:r>
            <a:r>
              <a:rPr lang="en-US" sz="3600" dirty="0" smtClean="0"/>
              <a:t> I </a:t>
            </a:r>
            <a:r>
              <a:rPr lang="en-US" sz="3600" dirty="0"/>
              <a:t>will gather you from all the nations and places where I have banished you,” declares the </a:t>
            </a:r>
            <a:r>
              <a:rPr lang="en-US" sz="3600" cap="small" dirty="0"/>
              <a:t>Lord</a:t>
            </a:r>
            <a:r>
              <a:rPr lang="en-US" sz="3600" dirty="0"/>
              <a:t>, “and will bring you back to the place from which I carried you into exile.”</a:t>
            </a:r>
          </a:p>
        </p:txBody>
      </p:sp>
    </p:spTree>
    <p:extLst>
      <p:ext uri="{BB962C8B-B14F-4D97-AF65-F5344CB8AC3E}">
        <p14:creationId xmlns:p14="http://schemas.microsoft.com/office/powerpoint/2010/main" val="22816965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rPr>
              <a:t>Deuteronomy  5</a:t>
            </a:r>
            <a:endParaRPr lang="en-US" b="1" dirty="0">
              <a:solidFill>
                <a:srgbClr val="FFC000"/>
              </a:solidFill>
            </a:endParaRPr>
          </a:p>
        </p:txBody>
      </p:sp>
      <p:sp>
        <p:nvSpPr>
          <p:cNvPr id="3" name="Content Placeholder 2"/>
          <p:cNvSpPr>
            <a:spLocks noGrp="1"/>
          </p:cNvSpPr>
          <p:nvPr>
            <p:ph idx="1"/>
          </p:nvPr>
        </p:nvSpPr>
        <p:spPr>
          <a:xfrm>
            <a:off x="685800" y="2133600"/>
            <a:ext cx="8229600" cy="3649133"/>
          </a:xfrm>
        </p:spPr>
        <p:txBody>
          <a:bodyPr>
            <a:normAutofit/>
          </a:bodyPr>
          <a:lstStyle/>
          <a:p>
            <a:pPr marL="0" indent="0">
              <a:buNone/>
            </a:pPr>
            <a:r>
              <a:rPr lang="en-US" sz="4000" b="1" baseline="30000" dirty="0"/>
              <a:t>27  </a:t>
            </a:r>
            <a:r>
              <a:rPr lang="en-US" sz="4000" b="1" baseline="30000" dirty="0" smtClean="0"/>
              <a:t>“</a:t>
            </a:r>
            <a:r>
              <a:rPr lang="en-US" sz="4000" dirty="0" smtClean="0"/>
              <a:t>Go </a:t>
            </a:r>
            <a:r>
              <a:rPr lang="en-US" sz="4000" dirty="0"/>
              <a:t>near and listen to all that the </a:t>
            </a:r>
            <a:r>
              <a:rPr lang="en-US" sz="4000" cap="small" dirty="0"/>
              <a:t>Lord</a:t>
            </a:r>
            <a:r>
              <a:rPr lang="en-US" sz="4000" dirty="0"/>
              <a:t> our God says. Then tell us whatever the </a:t>
            </a:r>
            <a:r>
              <a:rPr lang="en-US" sz="4000" cap="small" dirty="0"/>
              <a:t>Lord</a:t>
            </a:r>
            <a:r>
              <a:rPr lang="en-US" sz="4000" dirty="0"/>
              <a:t> our God tells you. We will listen and obey</a:t>
            </a:r>
            <a:r>
              <a:rPr lang="en-US" sz="4000" dirty="0" smtClean="0"/>
              <a:t>.”</a:t>
            </a:r>
            <a:endParaRPr lang="en-US" sz="4000" dirty="0"/>
          </a:p>
        </p:txBody>
      </p:sp>
    </p:spTree>
    <p:extLst>
      <p:ext uri="{BB962C8B-B14F-4D97-AF65-F5344CB8AC3E}">
        <p14:creationId xmlns:p14="http://schemas.microsoft.com/office/powerpoint/2010/main" val="40792008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408" y="1143000"/>
            <a:ext cx="8248592" cy="5105400"/>
          </a:xfrm>
        </p:spPr>
        <p:txBody>
          <a:bodyPr>
            <a:normAutofit/>
          </a:bodyPr>
          <a:lstStyle/>
          <a:p>
            <a:pPr marL="0" indent="0">
              <a:buNone/>
            </a:pPr>
            <a:r>
              <a:rPr lang="en-US" sz="3600" b="1" baseline="30000" dirty="0"/>
              <a:t>28 </a:t>
            </a:r>
            <a:r>
              <a:rPr lang="en-US" sz="3600" dirty="0"/>
              <a:t>The </a:t>
            </a:r>
            <a:r>
              <a:rPr lang="en-US" sz="3600" cap="small" dirty="0"/>
              <a:t>Lord</a:t>
            </a:r>
            <a:r>
              <a:rPr lang="en-US" sz="3600" dirty="0"/>
              <a:t> heard you when you spoke to me, and the </a:t>
            </a:r>
            <a:r>
              <a:rPr lang="en-US" sz="3600" cap="small" dirty="0"/>
              <a:t>Lord</a:t>
            </a:r>
            <a:r>
              <a:rPr lang="en-US" sz="3600" dirty="0"/>
              <a:t> said to me, “I have heard what this people said to you. Everything they said was good. </a:t>
            </a:r>
            <a:r>
              <a:rPr lang="en-US" sz="3600" b="1" baseline="30000" dirty="0">
                <a:solidFill>
                  <a:schemeClr val="bg2">
                    <a:lumMod val="40000"/>
                    <a:lumOff val="60000"/>
                  </a:schemeClr>
                </a:solidFill>
              </a:rPr>
              <a:t>29 </a:t>
            </a:r>
            <a:r>
              <a:rPr lang="en-US" sz="3600" dirty="0">
                <a:solidFill>
                  <a:schemeClr val="bg2">
                    <a:lumMod val="40000"/>
                    <a:lumOff val="60000"/>
                  </a:schemeClr>
                </a:solidFill>
              </a:rPr>
              <a:t>Oh, that their hearts would be inclined to fear me and keep all my commands always, so that it might go well with them and their children forever!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416562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rPr>
              <a:t>Jesus’ Love language: </a:t>
            </a:r>
            <a:br>
              <a:rPr lang="en-US" b="1" dirty="0" smtClean="0">
                <a:solidFill>
                  <a:srgbClr val="FFC000"/>
                </a:solidFill>
              </a:rPr>
            </a:br>
            <a:r>
              <a:rPr lang="en-US" sz="4400" b="1" dirty="0" smtClean="0">
                <a:solidFill>
                  <a:srgbClr val="FFC000"/>
                </a:solidFill>
              </a:rPr>
              <a:t>Obedience</a:t>
            </a:r>
            <a:endParaRPr lang="en-US" sz="4400" b="1" dirty="0">
              <a:solidFill>
                <a:srgbClr val="FFC000"/>
              </a:solidFill>
            </a:endParaRPr>
          </a:p>
        </p:txBody>
      </p:sp>
      <p:sp>
        <p:nvSpPr>
          <p:cNvPr id="3" name="Content Placeholder 2"/>
          <p:cNvSpPr>
            <a:spLocks noGrp="1"/>
          </p:cNvSpPr>
          <p:nvPr>
            <p:ph idx="1"/>
          </p:nvPr>
        </p:nvSpPr>
        <p:spPr/>
        <p:txBody>
          <a:bodyPr>
            <a:normAutofit/>
          </a:bodyPr>
          <a:lstStyle/>
          <a:p>
            <a:pPr marL="0" indent="0">
              <a:buNone/>
            </a:pPr>
            <a:r>
              <a:rPr lang="en-US" sz="4800" dirty="0" smtClean="0"/>
              <a:t>John 14:</a:t>
            </a:r>
            <a:endParaRPr lang="en-US" sz="4800" dirty="0"/>
          </a:p>
          <a:p>
            <a:pPr marL="0" indent="0">
              <a:buNone/>
            </a:pPr>
            <a:r>
              <a:rPr lang="en-US" sz="4800" b="1" baseline="30000" dirty="0"/>
              <a:t>15 </a:t>
            </a:r>
            <a:r>
              <a:rPr lang="en-US" sz="4800" dirty="0"/>
              <a:t>“If you love me, keep my commands</a:t>
            </a:r>
            <a:r>
              <a:rPr lang="en-US" sz="4800" dirty="0" smtClean="0"/>
              <a:t>.”</a:t>
            </a:r>
            <a:r>
              <a:rPr lang="en-US" sz="4800" dirty="0"/>
              <a:t> </a:t>
            </a:r>
          </a:p>
        </p:txBody>
      </p:sp>
    </p:spTree>
    <p:extLst>
      <p:ext uri="{BB962C8B-B14F-4D97-AF65-F5344CB8AC3E}">
        <p14:creationId xmlns:p14="http://schemas.microsoft.com/office/powerpoint/2010/main" val="34001237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rPr>
              <a:t>John 15 </a:t>
            </a:r>
            <a:endParaRPr lang="en-US" b="1" dirty="0">
              <a:solidFill>
                <a:srgbClr val="FFC000"/>
              </a:solidFill>
            </a:endParaRPr>
          </a:p>
        </p:txBody>
      </p:sp>
      <p:sp>
        <p:nvSpPr>
          <p:cNvPr id="3" name="Content Placeholder 2"/>
          <p:cNvSpPr>
            <a:spLocks noGrp="1"/>
          </p:cNvSpPr>
          <p:nvPr>
            <p:ph idx="1"/>
          </p:nvPr>
        </p:nvSpPr>
        <p:spPr>
          <a:xfrm>
            <a:off x="514408" y="1676400"/>
            <a:ext cx="7943792" cy="4114805"/>
          </a:xfrm>
        </p:spPr>
        <p:txBody>
          <a:bodyPr>
            <a:normAutofit/>
          </a:bodyPr>
          <a:lstStyle/>
          <a:p>
            <a:pPr marL="0" indent="0">
              <a:buNone/>
            </a:pPr>
            <a:endParaRPr lang="en-US" b="1" baseline="30000" dirty="0" smtClean="0"/>
          </a:p>
          <a:p>
            <a:pPr marL="0" indent="0">
              <a:buNone/>
            </a:pPr>
            <a:r>
              <a:rPr lang="en-US" sz="4000" b="1" baseline="30000" dirty="0" smtClean="0"/>
              <a:t>10</a:t>
            </a:r>
            <a:r>
              <a:rPr lang="en-US" sz="4000" b="1" baseline="30000" dirty="0"/>
              <a:t> </a:t>
            </a:r>
            <a:r>
              <a:rPr lang="en-US" sz="4000" dirty="0"/>
              <a:t>If you keep my commands, you will remain in my love, just as I have kept my Father’s commands and remain in his love. </a:t>
            </a:r>
            <a:r>
              <a:rPr lang="en-US" sz="4000" b="1" baseline="30000" dirty="0"/>
              <a:t>11 </a:t>
            </a:r>
            <a:r>
              <a:rPr lang="en-US" sz="4000" dirty="0"/>
              <a:t>I have told you this so that my joy may be in you and that your joy may be complete. </a:t>
            </a:r>
          </a:p>
        </p:txBody>
      </p:sp>
    </p:spTree>
    <p:extLst>
      <p:ext uri="{BB962C8B-B14F-4D97-AF65-F5344CB8AC3E}">
        <p14:creationId xmlns:p14="http://schemas.microsoft.com/office/powerpoint/2010/main" val="1231118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14408" y="2142072"/>
            <a:ext cx="8324792" cy="3649133"/>
          </a:xfrm>
        </p:spPr>
        <p:txBody>
          <a:bodyPr>
            <a:normAutofit fontScale="92500"/>
          </a:bodyPr>
          <a:lstStyle/>
          <a:p>
            <a:pPr marL="0" indent="0">
              <a:buNone/>
            </a:pPr>
            <a:r>
              <a:rPr lang="en-US" sz="4400" dirty="0"/>
              <a:t> </a:t>
            </a:r>
            <a:r>
              <a:rPr lang="en-US" sz="4400" b="1" baseline="30000" dirty="0"/>
              <a:t>12 </a:t>
            </a:r>
            <a:r>
              <a:rPr lang="en-US" sz="4400" dirty="0"/>
              <a:t>My command is this: Love each other as I have loved you. </a:t>
            </a:r>
            <a:r>
              <a:rPr lang="en-US" sz="4400" b="1" baseline="30000" dirty="0"/>
              <a:t>13 </a:t>
            </a:r>
            <a:r>
              <a:rPr lang="en-US" sz="4400" dirty="0"/>
              <a:t>Greater love has no one than this: to lay down one’s life for one’s friends. </a:t>
            </a:r>
            <a:r>
              <a:rPr lang="en-US" sz="4400" b="1" baseline="30000" dirty="0"/>
              <a:t>14 </a:t>
            </a:r>
            <a:r>
              <a:rPr lang="en-US" sz="4400" dirty="0"/>
              <a:t>You are my friends if you do what I command. </a:t>
            </a:r>
          </a:p>
          <a:p>
            <a:pPr marL="0" indent="0">
              <a:buNone/>
            </a:pPr>
            <a:endParaRPr lang="en-US" dirty="0"/>
          </a:p>
        </p:txBody>
      </p:sp>
    </p:spTree>
    <p:extLst>
      <p:ext uri="{BB962C8B-B14F-4D97-AF65-F5344CB8AC3E}">
        <p14:creationId xmlns:p14="http://schemas.microsoft.com/office/powerpoint/2010/main" val="4068200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solidFill>
                  <a:srgbClr val="E9C40D"/>
                </a:solidFill>
                <a:effectLst>
                  <a:outerShdw blurRad="38100" dist="38100" dir="2700000" algn="tl">
                    <a:srgbClr val="000000">
                      <a:alpha val="43137"/>
                    </a:srgbClr>
                  </a:outerShdw>
                </a:effectLst>
              </a:rPr>
              <a:t>The </a:t>
            </a:r>
            <a:r>
              <a:rPr lang="en-US" sz="4000" b="1" dirty="0" err="1" smtClean="0">
                <a:solidFill>
                  <a:srgbClr val="E9C40D"/>
                </a:solidFill>
                <a:effectLst>
                  <a:outerShdw blurRad="38100" dist="38100" dir="2700000" algn="tl">
                    <a:srgbClr val="000000">
                      <a:alpha val="43137"/>
                    </a:srgbClr>
                  </a:outerShdw>
                </a:effectLst>
              </a:rPr>
              <a:t>Suddenlies</a:t>
            </a:r>
            <a:r>
              <a:rPr lang="en-US" sz="4000" b="1" dirty="0" smtClean="0">
                <a:solidFill>
                  <a:srgbClr val="E9C40D"/>
                </a:solidFill>
                <a:effectLst>
                  <a:outerShdw blurRad="38100" dist="38100" dir="2700000" algn="tl">
                    <a:srgbClr val="000000">
                      <a:alpha val="43137"/>
                    </a:srgbClr>
                  </a:outerShdw>
                </a:effectLst>
              </a:rPr>
              <a:t> of God</a:t>
            </a:r>
            <a:endParaRPr lang="en-US" sz="4000" b="1" dirty="0">
              <a:solidFill>
                <a:srgbClr val="E9C40D"/>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pPr marL="0" indent="0">
              <a:buNone/>
            </a:pPr>
            <a:r>
              <a:rPr lang="en-US" sz="4000" dirty="0">
                <a:effectLst>
                  <a:outerShdw blurRad="38100" dist="38100" dir="2700000" algn="tl">
                    <a:srgbClr val="000000">
                      <a:alpha val="43137"/>
                    </a:srgbClr>
                  </a:outerShdw>
                </a:effectLst>
              </a:rPr>
              <a:t>I foretold the former things long ago,</a:t>
            </a:r>
            <a:br>
              <a:rPr lang="en-US" sz="4000" dirty="0">
                <a:effectLst>
                  <a:outerShdw blurRad="38100" dist="38100" dir="2700000" algn="tl">
                    <a:srgbClr val="000000">
                      <a:alpha val="43137"/>
                    </a:srgbClr>
                  </a:outerShdw>
                </a:effectLst>
              </a:rPr>
            </a:br>
            <a:r>
              <a:rPr lang="en-US" sz="4000" dirty="0">
                <a:effectLst>
                  <a:outerShdw blurRad="38100" dist="38100" dir="2700000" algn="tl">
                    <a:srgbClr val="000000">
                      <a:alpha val="43137"/>
                    </a:srgbClr>
                  </a:outerShdw>
                </a:effectLst>
              </a:rPr>
              <a:t>    my mouth announced them and I made them known;</a:t>
            </a:r>
            <a:br>
              <a:rPr lang="en-US" sz="4000" dirty="0">
                <a:effectLst>
                  <a:outerShdw blurRad="38100" dist="38100" dir="2700000" algn="tl">
                    <a:srgbClr val="000000">
                      <a:alpha val="43137"/>
                    </a:srgbClr>
                  </a:outerShdw>
                </a:effectLst>
              </a:rPr>
            </a:br>
            <a:r>
              <a:rPr lang="en-US" sz="4000" dirty="0">
                <a:effectLst>
                  <a:outerShdw blurRad="38100" dist="38100" dir="2700000" algn="tl">
                    <a:srgbClr val="000000">
                      <a:alpha val="43137"/>
                    </a:srgbClr>
                  </a:outerShdw>
                </a:effectLst>
              </a:rPr>
              <a:t>    then suddenly I acted, and they came to pass.</a:t>
            </a:r>
          </a:p>
        </p:txBody>
      </p:sp>
      <p:sp>
        <p:nvSpPr>
          <p:cNvPr id="4" name="TextBox 3"/>
          <p:cNvSpPr txBox="1"/>
          <p:nvPr/>
        </p:nvSpPr>
        <p:spPr>
          <a:xfrm>
            <a:off x="1066800" y="5791200"/>
            <a:ext cx="5486400" cy="707886"/>
          </a:xfrm>
          <a:prstGeom prst="rect">
            <a:avLst/>
          </a:prstGeom>
          <a:noFill/>
        </p:spPr>
        <p:txBody>
          <a:bodyPr wrap="square" rtlCol="0">
            <a:spAutoFit/>
          </a:bodyPr>
          <a:lstStyle/>
          <a:p>
            <a:r>
              <a:rPr lang="en-US" sz="4000" dirty="0" smtClean="0">
                <a:solidFill>
                  <a:srgbClr val="FFC000"/>
                </a:solidFill>
                <a:effectLst>
                  <a:outerShdw blurRad="38100" dist="38100" dir="2700000" algn="tl">
                    <a:srgbClr val="000000">
                      <a:alpha val="43137"/>
                    </a:srgbClr>
                  </a:outerShdw>
                </a:effectLst>
              </a:rPr>
              <a:t>Isaiah 48:3</a:t>
            </a:r>
            <a:endParaRPr lang="en-US" sz="4000"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756244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FFC000"/>
                </a:solidFill>
              </a:rPr>
              <a:t>Malachi 3</a:t>
            </a:r>
            <a:endParaRPr lang="en-US" sz="4000" b="1" dirty="0">
              <a:solidFill>
                <a:srgbClr val="FFC000"/>
              </a:solidFill>
            </a:endParaRPr>
          </a:p>
        </p:txBody>
      </p:sp>
      <p:sp>
        <p:nvSpPr>
          <p:cNvPr id="3" name="Content Placeholder 2"/>
          <p:cNvSpPr>
            <a:spLocks noGrp="1"/>
          </p:cNvSpPr>
          <p:nvPr>
            <p:ph idx="1"/>
          </p:nvPr>
        </p:nvSpPr>
        <p:spPr>
          <a:xfrm>
            <a:off x="514408" y="2142072"/>
            <a:ext cx="8477192" cy="3649133"/>
          </a:xfrm>
        </p:spPr>
        <p:txBody>
          <a:bodyPr>
            <a:noAutofit/>
          </a:bodyPr>
          <a:lstStyle/>
          <a:p>
            <a:pPr marL="0" indent="0">
              <a:buNone/>
            </a:pPr>
            <a:r>
              <a:rPr lang="en-US" sz="3600" dirty="0"/>
              <a:t>“Behold, I send my messenger to prepare the way before me, and the Lord whom you seek will suddenly come to his temple; the messenger of the covenant in whom you delight, behold, he is coming, says the </a:t>
            </a:r>
            <a:r>
              <a:rPr lang="en-US" sz="3600" cap="small" dirty="0"/>
              <a:t>Lord</a:t>
            </a:r>
            <a:r>
              <a:rPr lang="en-US" sz="3600" dirty="0"/>
              <a:t> of hosts. </a:t>
            </a:r>
            <a:r>
              <a:rPr lang="en-US" sz="3600" b="1" baseline="30000" dirty="0"/>
              <a:t>2 </a:t>
            </a:r>
            <a:r>
              <a:rPr lang="en-US" sz="3600" dirty="0"/>
              <a:t>But who can endure the day of his coming, and who can stand when he appears</a:t>
            </a:r>
            <a:r>
              <a:rPr lang="en-US" sz="3600" dirty="0" smtClean="0"/>
              <a:t>?</a:t>
            </a:r>
            <a:endParaRPr lang="en-US" sz="3600" dirty="0"/>
          </a:p>
        </p:txBody>
      </p:sp>
    </p:spTree>
    <p:extLst>
      <p:ext uri="{BB962C8B-B14F-4D97-AF65-F5344CB8AC3E}">
        <p14:creationId xmlns:p14="http://schemas.microsoft.com/office/powerpoint/2010/main" val="3464881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14408" y="2142072"/>
            <a:ext cx="8400992" cy="3649133"/>
          </a:xfrm>
        </p:spPr>
        <p:txBody>
          <a:bodyPr>
            <a:normAutofit lnSpcReduction="10000"/>
          </a:bodyPr>
          <a:lstStyle/>
          <a:p>
            <a:pPr marL="0" indent="0">
              <a:buNone/>
            </a:pPr>
            <a:r>
              <a:rPr lang="en-US" sz="4000" dirty="0"/>
              <a:t>“For he is like a refiner’s fire and like fullers’ soap; </a:t>
            </a:r>
            <a:r>
              <a:rPr lang="en-US" sz="4000" b="1" baseline="30000" dirty="0"/>
              <a:t>3 </a:t>
            </a:r>
            <a:r>
              <a:rPr lang="en-US" sz="4000" dirty="0"/>
              <a:t>he will sit as a refiner and purifier of silver, and he will purify the sons of Levi and refine them like gold and silver, till they present right offerings to the </a:t>
            </a:r>
            <a:r>
              <a:rPr lang="en-US" sz="4000" cap="small" dirty="0"/>
              <a:t>Lord</a:t>
            </a:r>
            <a:r>
              <a:rPr lang="en-US" sz="4000" dirty="0"/>
              <a: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28133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FFC000"/>
                </a:solidFill>
              </a:rPr>
              <a:t>Acts 2</a:t>
            </a:r>
            <a:endParaRPr lang="en-US" sz="4000" b="1" dirty="0">
              <a:solidFill>
                <a:srgbClr val="FFC000"/>
              </a:solidFill>
            </a:endParaRPr>
          </a:p>
        </p:txBody>
      </p:sp>
      <p:sp>
        <p:nvSpPr>
          <p:cNvPr id="3" name="Content Placeholder 2"/>
          <p:cNvSpPr>
            <a:spLocks noGrp="1"/>
          </p:cNvSpPr>
          <p:nvPr>
            <p:ph idx="1"/>
          </p:nvPr>
        </p:nvSpPr>
        <p:spPr>
          <a:xfrm>
            <a:off x="514408" y="2142072"/>
            <a:ext cx="8324792" cy="3649133"/>
          </a:xfrm>
        </p:spPr>
        <p:txBody>
          <a:bodyPr>
            <a:normAutofit lnSpcReduction="10000"/>
          </a:bodyPr>
          <a:lstStyle/>
          <a:p>
            <a:pPr marL="0" indent="0">
              <a:buNone/>
            </a:pPr>
            <a:r>
              <a:rPr lang="en-US" sz="4000" dirty="0"/>
              <a:t>When the day of Pentecost had come, they were all together in one place. </a:t>
            </a:r>
            <a:r>
              <a:rPr lang="en-US" sz="4000" b="1" baseline="30000" dirty="0"/>
              <a:t>2 </a:t>
            </a:r>
            <a:r>
              <a:rPr lang="en-US" sz="4000" dirty="0"/>
              <a:t>And suddenly a sound came from heaven like the rush of a mighty wind, and it filled all the house where they were sitting</a:t>
            </a:r>
            <a:r>
              <a:rPr lang="en-US" dirty="0"/>
              <a:t>. </a:t>
            </a:r>
          </a:p>
        </p:txBody>
      </p:sp>
    </p:spTree>
    <p:extLst>
      <p:ext uri="{BB962C8B-B14F-4D97-AF65-F5344CB8AC3E}">
        <p14:creationId xmlns:p14="http://schemas.microsoft.com/office/powerpoint/2010/main" val="1789438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effectLst>
                  <a:outerShdw blurRad="38100" dist="38100" dir="2700000" algn="tl">
                    <a:srgbClr val="000000">
                      <a:alpha val="43137"/>
                    </a:srgbClr>
                  </a:outerShdw>
                </a:effectLst>
              </a:rPr>
              <a:t>Proverbs 13:12</a:t>
            </a:r>
            <a:endParaRPr lang="en-US"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buNone/>
            </a:pPr>
            <a:r>
              <a:rPr lang="en-US" sz="4000" b="1" dirty="0"/>
              <a:t>Hope</a:t>
            </a:r>
            <a:r>
              <a:rPr lang="en-US" sz="4000" dirty="0"/>
              <a:t> </a:t>
            </a:r>
            <a:r>
              <a:rPr lang="en-US" sz="4000" b="1" dirty="0"/>
              <a:t>deferred</a:t>
            </a:r>
            <a:r>
              <a:rPr lang="en-US" sz="4000" dirty="0"/>
              <a:t> makes the heart sick, but a desire fulfilled is a tree of life.</a:t>
            </a:r>
          </a:p>
        </p:txBody>
      </p:sp>
    </p:spTree>
    <p:extLst>
      <p:ext uri="{BB962C8B-B14F-4D97-AF65-F5344CB8AC3E}">
        <p14:creationId xmlns:p14="http://schemas.microsoft.com/office/powerpoint/2010/main" val="3138405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 y="2142072"/>
            <a:ext cx="8839200" cy="3649133"/>
          </a:xfrm>
        </p:spPr>
        <p:txBody>
          <a:bodyPr/>
          <a:lstStyle/>
          <a:p>
            <a:pPr marL="0" indent="0">
              <a:buNone/>
            </a:pPr>
            <a:r>
              <a:rPr lang="en-US" sz="4400" b="1" dirty="0"/>
              <a:t>Are we looking at </a:t>
            </a:r>
            <a:r>
              <a:rPr lang="en-US" sz="4400" b="1" dirty="0" smtClean="0"/>
              <a:t>life </a:t>
            </a:r>
            <a:r>
              <a:rPr lang="en-US" sz="4400" b="1" dirty="0"/>
              <a:t>with God’s narrative of Faith or the Devil’s narrative of Fear?</a:t>
            </a:r>
            <a:endParaRPr lang="en-US" sz="4400" dirty="0"/>
          </a:p>
          <a:p>
            <a:pPr marL="0" indent="0">
              <a:buNone/>
            </a:pPr>
            <a:endParaRPr lang="en-US" dirty="0"/>
          </a:p>
        </p:txBody>
      </p:sp>
    </p:spTree>
    <p:extLst>
      <p:ext uri="{BB962C8B-B14F-4D97-AF65-F5344CB8AC3E}">
        <p14:creationId xmlns:p14="http://schemas.microsoft.com/office/powerpoint/2010/main" val="25710829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effectLst>
                  <a:outerShdw blurRad="38100" dist="38100" dir="2700000" algn="tl">
                    <a:srgbClr val="000000">
                      <a:alpha val="43137"/>
                    </a:srgbClr>
                  </a:outerShdw>
                </a:effectLst>
              </a:rPr>
              <a:t>Faith</a:t>
            </a:r>
            <a:endParaRPr lang="en-US"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buNone/>
            </a:pPr>
            <a:r>
              <a:rPr lang="en-US" sz="4000" dirty="0" smtClean="0"/>
              <a:t>The substance of (the assurance of) things hoped for, the certainty of the evidence of things not seen.</a:t>
            </a:r>
          </a:p>
          <a:p>
            <a:pPr marL="0" indent="0">
              <a:buNone/>
            </a:pPr>
            <a:r>
              <a:rPr lang="en-US" sz="4000" dirty="0" smtClean="0"/>
              <a:t>Hebrews 11:1</a:t>
            </a:r>
            <a:endParaRPr lang="en-US" sz="4000" dirty="0"/>
          </a:p>
        </p:txBody>
      </p:sp>
    </p:spTree>
    <p:extLst>
      <p:ext uri="{BB962C8B-B14F-4D97-AF65-F5344CB8AC3E}">
        <p14:creationId xmlns:p14="http://schemas.microsoft.com/office/powerpoint/2010/main" val="40015380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598569" cy="999182"/>
          </a:xfrm>
        </p:spPr>
        <p:txBody>
          <a:bodyPr>
            <a:normAutofit/>
          </a:bodyPr>
          <a:lstStyle/>
          <a:p>
            <a:r>
              <a:rPr lang="en-US" sz="4000" b="1" dirty="0" smtClean="0">
                <a:solidFill>
                  <a:srgbClr val="FFC000"/>
                </a:solidFill>
                <a:effectLst>
                  <a:outerShdw blurRad="38100" dist="38100" dir="2700000" algn="tl">
                    <a:srgbClr val="000000">
                      <a:alpha val="43137"/>
                    </a:srgbClr>
                  </a:outerShdw>
                </a:effectLst>
              </a:rPr>
              <a:t>Fear </a:t>
            </a:r>
            <a:endParaRPr lang="en-US" sz="4000"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33400" y="2743200"/>
            <a:ext cx="7598569" cy="3649133"/>
          </a:xfrm>
        </p:spPr>
        <p:txBody>
          <a:bodyPr>
            <a:noAutofit/>
          </a:bodyPr>
          <a:lstStyle/>
          <a:p>
            <a:pPr marL="0" indent="0">
              <a:buNone/>
            </a:pPr>
            <a:r>
              <a:rPr lang="en-US" sz="4000" dirty="0" smtClean="0"/>
              <a:t>/Fir/ n.     -an</a:t>
            </a:r>
            <a:r>
              <a:rPr lang="en-US" sz="4000" dirty="0"/>
              <a:t> </a:t>
            </a:r>
            <a:r>
              <a:rPr lang="en-US" sz="4000" dirty="0">
                <a:hlinkClick r:id="rId2"/>
              </a:rPr>
              <a:t>unpleasant</a:t>
            </a:r>
            <a:r>
              <a:rPr lang="en-US" sz="4000" dirty="0"/>
              <a:t> emotion caused by the belief that someone or something is dangerous, likely to cause pain, or a threat</a:t>
            </a:r>
            <a:r>
              <a:rPr lang="en-US" sz="4000" dirty="0" smtClean="0"/>
              <a:t>.</a:t>
            </a:r>
          </a:p>
          <a:p>
            <a:pPr marL="0" indent="0">
              <a:buNone/>
            </a:pPr>
            <a:r>
              <a:rPr lang="en-US" sz="4000" dirty="0"/>
              <a:t>v</a:t>
            </a:r>
            <a:r>
              <a:rPr lang="en-US" sz="4000" dirty="0" smtClean="0"/>
              <a:t>erb- to be </a:t>
            </a:r>
            <a:r>
              <a:rPr lang="en-US" sz="4000" dirty="0"/>
              <a:t>afraid of (someone or something) as likely to be dangerous, painful, or threatening.</a:t>
            </a:r>
            <a:endParaRPr lang="en-US" sz="4000" dirty="0" smtClean="0"/>
          </a:p>
          <a:p>
            <a:pPr marL="0" indent="0">
              <a:buNone/>
            </a:pPr>
            <a:endParaRPr lang="en-US" sz="4000" dirty="0" smtClean="0"/>
          </a:p>
          <a:p>
            <a:pPr marL="0" indent="0">
              <a:buNone/>
            </a:pPr>
            <a:endParaRPr lang="en-US" sz="4000" dirty="0"/>
          </a:p>
          <a:p>
            <a:pPr marL="0" indent="0">
              <a:buNone/>
            </a:pPr>
            <a:r>
              <a:rPr lang="en-US" sz="4000" dirty="0" smtClean="0">
                <a:solidFill>
                  <a:schemeClr val="accent2"/>
                </a:solidFill>
              </a:rPr>
              <a:t>F</a:t>
            </a:r>
            <a:r>
              <a:rPr lang="en-US" sz="4000" dirty="0" smtClean="0"/>
              <a:t>alse </a:t>
            </a:r>
            <a:r>
              <a:rPr lang="en-US" sz="4000" dirty="0" smtClean="0">
                <a:solidFill>
                  <a:schemeClr val="accent2"/>
                </a:solidFill>
              </a:rPr>
              <a:t>E</a:t>
            </a:r>
            <a:r>
              <a:rPr lang="en-US" sz="4000" dirty="0" smtClean="0"/>
              <a:t>vidence </a:t>
            </a:r>
            <a:r>
              <a:rPr lang="en-US" sz="4000" dirty="0" smtClean="0">
                <a:solidFill>
                  <a:schemeClr val="accent2"/>
                </a:solidFill>
              </a:rPr>
              <a:t>A</a:t>
            </a:r>
            <a:r>
              <a:rPr lang="en-US" sz="4000" dirty="0" smtClean="0"/>
              <a:t>ppearing </a:t>
            </a:r>
            <a:r>
              <a:rPr lang="en-US" sz="4000" dirty="0" smtClean="0">
                <a:solidFill>
                  <a:schemeClr val="accent2"/>
                </a:solidFill>
              </a:rPr>
              <a:t>R</a:t>
            </a:r>
            <a:r>
              <a:rPr lang="en-US" sz="4000" dirty="0" smtClean="0"/>
              <a:t>eal </a:t>
            </a:r>
            <a:endParaRPr lang="en-US" sz="4000" dirty="0"/>
          </a:p>
        </p:txBody>
      </p:sp>
      <p:sp>
        <p:nvSpPr>
          <p:cNvPr id="4" name="TextBox 3"/>
          <p:cNvSpPr txBox="1"/>
          <p:nvPr/>
        </p:nvSpPr>
        <p:spPr>
          <a:xfrm>
            <a:off x="533400" y="5943600"/>
            <a:ext cx="8305800" cy="584775"/>
          </a:xfrm>
          <a:prstGeom prst="rect">
            <a:avLst/>
          </a:prstGeom>
          <a:noFill/>
        </p:spPr>
        <p:txBody>
          <a:bodyPr wrap="square" rtlCol="0">
            <a:spAutoFit/>
          </a:bodyPr>
          <a:lstStyle/>
          <a:p>
            <a:r>
              <a:rPr lang="en-US" sz="3200" dirty="0" smtClean="0">
                <a:solidFill>
                  <a:srgbClr val="00B0F0"/>
                </a:solidFill>
              </a:rPr>
              <a:t>F</a:t>
            </a:r>
            <a:r>
              <a:rPr lang="en-US" sz="3200" dirty="0" smtClean="0"/>
              <a:t>alse </a:t>
            </a:r>
            <a:r>
              <a:rPr lang="en-US" sz="3200" dirty="0" smtClean="0">
                <a:solidFill>
                  <a:srgbClr val="00B0F0"/>
                </a:solidFill>
              </a:rPr>
              <a:t>E</a:t>
            </a:r>
            <a:r>
              <a:rPr lang="en-US" sz="3200" dirty="0" smtClean="0"/>
              <a:t>vidence </a:t>
            </a:r>
            <a:r>
              <a:rPr lang="en-US" sz="3200" dirty="0" smtClean="0">
                <a:solidFill>
                  <a:srgbClr val="00B0F0"/>
                </a:solidFill>
              </a:rPr>
              <a:t>A</a:t>
            </a:r>
            <a:r>
              <a:rPr lang="en-US" sz="3200" dirty="0" smtClean="0"/>
              <a:t>ppearing </a:t>
            </a:r>
            <a:r>
              <a:rPr lang="en-US" sz="3200" dirty="0" smtClean="0">
                <a:solidFill>
                  <a:srgbClr val="00B0F0"/>
                </a:solidFill>
              </a:rPr>
              <a:t>R</a:t>
            </a:r>
            <a:r>
              <a:rPr lang="en-US" sz="3200" dirty="0" smtClean="0"/>
              <a:t>eal</a:t>
            </a:r>
            <a:endParaRPr lang="en-US" sz="3200" dirty="0"/>
          </a:p>
        </p:txBody>
      </p:sp>
    </p:spTree>
    <p:extLst>
      <p:ext uri="{BB962C8B-B14F-4D97-AF65-F5344CB8AC3E}">
        <p14:creationId xmlns:p14="http://schemas.microsoft.com/office/powerpoint/2010/main" val="4077876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1"/>
            <a:ext cx="7598569" cy="990600"/>
          </a:xfrm>
        </p:spPr>
        <p:txBody>
          <a:bodyPr>
            <a:normAutofit/>
          </a:bodyPr>
          <a:lstStyle/>
          <a:p>
            <a:r>
              <a:rPr lang="en-US" sz="4000" b="1" dirty="0" smtClean="0">
                <a:solidFill>
                  <a:srgbClr val="FFC000"/>
                </a:solidFill>
                <a:effectLst>
                  <a:outerShdw blurRad="38100" dist="38100" dir="2700000" algn="tl">
                    <a:srgbClr val="000000">
                      <a:alpha val="43137"/>
                    </a:srgbClr>
                  </a:outerShdw>
                </a:effectLst>
              </a:rPr>
              <a:t>2 Timothy 1</a:t>
            </a:r>
            <a:endParaRPr lang="en-US" sz="4000"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33400" y="1143000"/>
            <a:ext cx="7598569" cy="3649133"/>
          </a:xfrm>
        </p:spPr>
        <p:txBody>
          <a:bodyPr>
            <a:normAutofit/>
          </a:bodyPr>
          <a:lstStyle/>
          <a:p>
            <a:pPr marL="0" indent="0">
              <a:buNone/>
            </a:pPr>
            <a:r>
              <a:rPr lang="en-US" sz="4400" b="1" baseline="30000" dirty="0"/>
              <a:t>7 </a:t>
            </a:r>
            <a:r>
              <a:rPr lang="en-US" sz="4400" dirty="0"/>
              <a:t>For God has not given us a spirit of fear, but of power and of love and of a sound mind.</a:t>
            </a:r>
          </a:p>
        </p:txBody>
      </p:sp>
    </p:spTree>
    <p:extLst>
      <p:ext uri="{BB962C8B-B14F-4D97-AF65-F5344CB8AC3E}">
        <p14:creationId xmlns:p14="http://schemas.microsoft.com/office/powerpoint/2010/main" val="810972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7227"/>
            <a:ext cx="7598569" cy="1456267"/>
          </a:xfrm>
        </p:spPr>
        <p:txBody>
          <a:bodyPr>
            <a:normAutofit/>
          </a:bodyPr>
          <a:lstStyle/>
          <a:p>
            <a:r>
              <a:rPr lang="en-US" sz="4000" b="1" dirty="0" smtClean="0">
                <a:solidFill>
                  <a:srgbClr val="FFC000"/>
                </a:solidFill>
                <a:effectLst>
                  <a:outerShdw blurRad="38100" dist="38100" dir="2700000" algn="tl">
                    <a:srgbClr val="000000">
                      <a:alpha val="43137"/>
                    </a:srgbClr>
                  </a:outerShdw>
                </a:effectLst>
              </a:rPr>
              <a:t>Hebrews 10:19-25</a:t>
            </a:r>
            <a:endParaRPr lang="en-US" sz="4000"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pPr marL="0" indent="0">
              <a:buNone/>
            </a:pPr>
            <a:r>
              <a:rPr lang="en-US" sz="4000" b="1" baseline="30000" dirty="0"/>
              <a:t>19 </a:t>
            </a:r>
            <a:r>
              <a:rPr lang="en-US" sz="4000" dirty="0"/>
              <a:t>Therefore, brethren, having </a:t>
            </a:r>
            <a:r>
              <a:rPr lang="en-US" sz="4000" dirty="0" smtClean="0"/>
              <a:t>boldness</a:t>
            </a:r>
            <a:r>
              <a:rPr lang="en-US" sz="4000" dirty="0"/>
              <a:t> to enter the Holiest by the blood of Jesus, </a:t>
            </a:r>
            <a:endParaRPr lang="en-US" sz="4000" dirty="0" smtClean="0"/>
          </a:p>
          <a:p>
            <a:pPr marL="0" indent="0">
              <a:buNone/>
            </a:pPr>
            <a:r>
              <a:rPr lang="en-US" sz="4000" b="1" baseline="30000" dirty="0" smtClean="0"/>
              <a:t>20</a:t>
            </a:r>
            <a:r>
              <a:rPr lang="en-US" sz="4000" b="1" baseline="30000" dirty="0"/>
              <a:t> </a:t>
            </a:r>
            <a:r>
              <a:rPr lang="en-US" sz="4000" dirty="0"/>
              <a:t>by a new and living way which He consecrated for us, through the veil, that is, His flesh, </a:t>
            </a:r>
            <a:endParaRPr lang="en-US" sz="4000" dirty="0" smtClean="0"/>
          </a:p>
          <a:p>
            <a:pPr marL="0" indent="0">
              <a:buNone/>
            </a:pPr>
            <a:r>
              <a:rPr lang="en-US" sz="4000" b="1" baseline="30000" dirty="0" smtClean="0"/>
              <a:t>21</a:t>
            </a:r>
            <a:r>
              <a:rPr lang="en-US" sz="4000" b="1" baseline="30000" dirty="0"/>
              <a:t> </a:t>
            </a:r>
            <a:r>
              <a:rPr lang="en-US" sz="4000" dirty="0"/>
              <a:t>and </a:t>
            </a:r>
            <a:r>
              <a:rPr lang="en-US" sz="4000" i="1" dirty="0"/>
              <a:t>having</a:t>
            </a:r>
            <a:r>
              <a:rPr lang="en-US" sz="4000" dirty="0"/>
              <a:t> a High Priest over the house of God</a:t>
            </a:r>
            <a:r>
              <a:rPr lang="en-US" sz="4000" dirty="0" smtClean="0"/>
              <a:t>,</a:t>
            </a:r>
            <a:endParaRPr lang="en-US" sz="4000" dirty="0"/>
          </a:p>
        </p:txBody>
      </p:sp>
    </p:spTree>
    <p:extLst>
      <p:ext uri="{BB962C8B-B14F-4D97-AF65-F5344CB8AC3E}">
        <p14:creationId xmlns:p14="http://schemas.microsoft.com/office/powerpoint/2010/main" val="2829038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7598569" cy="5486400"/>
          </a:xfrm>
        </p:spPr>
        <p:txBody>
          <a:bodyPr>
            <a:normAutofit/>
          </a:bodyPr>
          <a:lstStyle/>
          <a:p>
            <a:pPr marL="0" indent="0">
              <a:buNone/>
            </a:pPr>
            <a:r>
              <a:rPr lang="en-US" dirty="0"/>
              <a:t> </a:t>
            </a:r>
            <a:r>
              <a:rPr lang="en-US" sz="4000" b="1" baseline="30000" dirty="0"/>
              <a:t>22 </a:t>
            </a:r>
            <a:r>
              <a:rPr lang="en-US" sz="4000" dirty="0"/>
              <a:t>let us draw near with a true heart in full assurance of faith, having our hearts sprinkled from an evil conscience and our bodies washed with pure water. </a:t>
            </a:r>
            <a:endParaRPr lang="en-US" sz="4000" dirty="0" smtClean="0"/>
          </a:p>
          <a:p>
            <a:pPr marL="0" indent="0">
              <a:buNone/>
            </a:pPr>
            <a:r>
              <a:rPr lang="en-US" sz="4000" b="1" baseline="30000" dirty="0" smtClean="0"/>
              <a:t>23</a:t>
            </a:r>
            <a:r>
              <a:rPr lang="en-US" sz="4000" b="1" baseline="30000" dirty="0"/>
              <a:t> </a:t>
            </a:r>
            <a:r>
              <a:rPr lang="en-US" sz="4000" dirty="0"/>
              <a:t>Let us </a:t>
            </a:r>
            <a:r>
              <a:rPr lang="en-US" sz="4000" dirty="0">
                <a:solidFill>
                  <a:schemeClr val="accent2"/>
                </a:solidFill>
              </a:rPr>
              <a:t>hold fast the confession of </a:t>
            </a:r>
            <a:r>
              <a:rPr lang="en-US" sz="4000" i="1" dirty="0">
                <a:solidFill>
                  <a:schemeClr val="accent2"/>
                </a:solidFill>
              </a:rPr>
              <a:t>our</a:t>
            </a:r>
            <a:r>
              <a:rPr lang="en-US" sz="4000" dirty="0">
                <a:solidFill>
                  <a:schemeClr val="accent2"/>
                </a:solidFill>
              </a:rPr>
              <a:t> hope without wavering</a:t>
            </a:r>
            <a:r>
              <a:rPr lang="en-US" sz="4000" dirty="0"/>
              <a:t>, for He who promised </a:t>
            </a:r>
            <a:r>
              <a:rPr lang="en-US" sz="4000" i="1" dirty="0"/>
              <a:t>is</a:t>
            </a:r>
            <a:r>
              <a:rPr lang="en-US" sz="4000" dirty="0"/>
              <a:t> faithful</a:t>
            </a:r>
            <a:r>
              <a:rPr lang="en-US" sz="4000" dirty="0" smtClean="0"/>
              <a:t>.</a:t>
            </a:r>
            <a:endParaRPr lang="en-US" sz="4000" dirty="0"/>
          </a:p>
        </p:txBody>
      </p:sp>
    </p:spTree>
    <p:extLst>
      <p:ext uri="{BB962C8B-B14F-4D97-AF65-F5344CB8AC3E}">
        <p14:creationId xmlns:p14="http://schemas.microsoft.com/office/powerpoint/2010/main" val="2968268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142072"/>
            <a:ext cx="8686800" cy="3649133"/>
          </a:xfrm>
        </p:spPr>
        <p:txBody>
          <a:bodyPr>
            <a:noAutofit/>
          </a:bodyPr>
          <a:lstStyle/>
          <a:p>
            <a:pPr marL="0" indent="0">
              <a:buNone/>
            </a:pPr>
            <a:r>
              <a:rPr lang="en-US" sz="2400" dirty="0" smtClean="0"/>
              <a:t>In the prophetic timeline, God has initiated a move that entails judgement and harvest. Judgement of Sin, the world and the Devil and an </a:t>
            </a:r>
            <a:r>
              <a:rPr lang="en-US" sz="2400" dirty="0" err="1" smtClean="0"/>
              <a:t>endtime</a:t>
            </a:r>
            <a:r>
              <a:rPr lang="en-US" sz="2400" dirty="0" smtClean="0"/>
              <a:t> harvest of righteousness.  We are living in the most exciting days as we sense the culmination of all things is nearer now than when we first believed.  The Suddenness of God’s activity will take us by surprise.  Especially since we’ve been living in a “Hope Deferment” reality for so long. Your prayers are being answered. Your perseverance is proving to be your greatest character quality and gift as you hold on to what you have- your faith. </a:t>
            </a:r>
          </a:p>
          <a:p>
            <a:pPr marL="0" indent="0">
              <a:buNone/>
            </a:pPr>
            <a:r>
              <a:rPr lang="en-US" sz="2400" dirty="0" smtClean="0"/>
              <a:t>You are about to be blind-sided by a miracle and many miracles. This timeline is not dictated by current events. It has been written long ago. </a:t>
            </a:r>
            <a:endParaRPr lang="en-US" sz="2400" dirty="0"/>
          </a:p>
        </p:txBody>
      </p:sp>
    </p:spTree>
    <p:extLst>
      <p:ext uri="{BB962C8B-B14F-4D97-AF65-F5344CB8AC3E}">
        <p14:creationId xmlns:p14="http://schemas.microsoft.com/office/powerpoint/2010/main" val="16788026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408" y="838200"/>
            <a:ext cx="7598569" cy="4953005"/>
          </a:xfrm>
        </p:spPr>
        <p:txBody>
          <a:bodyPr>
            <a:normAutofit fontScale="92500" lnSpcReduction="10000"/>
          </a:bodyPr>
          <a:lstStyle/>
          <a:p>
            <a:pPr marL="0" indent="0">
              <a:buNone/>
            </a:pPr>
            <a:r>
              <a:rPr lang="en-US" dirty="0"/>
              <a:t> </a:t>
            </a:r>
            <a:r>
              <a:rPr lang="en-US" sz="4300" b="1" baseline="30000" dirty="0"/>
              <a:t>24 </a:t>
            </a:r>
            <a:r>
              <a:rPr lang="en-US" sz="4300" dirty="0"/>
              <a:t>And let us consider one another in order to stir up love and good works, </a:t>
            </a:r>
            <a:endParaRPr lang="en-US" sz="4300" dirty="0" smtClean="0"/>
          </a:p>
          <a:p>
            <a:pPr marL="0" indent="0">
              <a:buNone/>
            </a:pPr>
            <a:r>
              <a:rPr lang="en-US" sz="4300" b="1" baseline="30000" dirty="0" smtClean="0"/>
              <a:t>25</a:t>
            </a:r>
            <a:r>
              <a:rPr lang="en-US" sz="4300" b="1" baseline="30000" dirty="0"/>
              <a:t> </a:t>
            </a:r>
            <a:r>
              <a:rPr lang="en-US" sz="4300" dirty="0"/>
              <a:t>not forsaking the assembling of ourselves together, as </a:t>
            </a:r>
            <a:r>
              <a:rPr lang="en-US" sz="4300" i="1" dirty="0"/>
              <a:t>is</a:t>
            </a:r>
            <a:r>
              <a:rPr lang="en-US" sz="4300" dirty="0"/>
              <a:t> the manner of some, but exhorting </a:t>
            </a:r>
            <a:r>
              <a:rPr lang="en-US" sz="4300" i="1" dirty="0"/>
              <a:t>one another,</a:t>
            </a:r>
            <a:r>
              <a:rPr lang="en-US" sz="4300" dirty="0"/>
              <a:t> and so much the more as you see the Day approaching.</a:t>
            </a:r>
          </a:p>
          <a:p>
            <a:pPr marL="0" indent="0">
              <a:buNone/>
            </a:pPr>
            <a:endParaRPr lang="en-US" dirty="0"/>
          </a:p>
        </p:txBody>
      </p:sp>
    </p:spTree>
    <p:extLst>
      <p:ext uri="{BB962C8B-B14F-4D97-AF65-F5344CB8AC3E}">
        <p14:creationId xmlns:p14="http://schemas.microsoft.com/office/powerpoint/2010/main" val="16154805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C000"/>
                </a:solidFill>
              </a:rPr>
              <a:t>Deuteronomy 27:</a:t>
            </a:r>
            <a:br>
              <a:rPr lang="en-US" dirty="0">
                <a:solidFill>
                  <a:srgbClr val="FFC000"/>
                </a:solidFill>
              </a:rPr>
            </a:br>
            <a:r>
              <a:rPr lang="en-US" dirty="0">
                <a:solidFill>
                  <a:srgbClr val="FFC000"/>
                </a:solidFill>
              </a:rPr>
              <a:t> Blessing vs Curses</a:t>
            </a:r>
            <a:endParaRPr lang="en-US" dirty="0"/>
          </a:p>
        </p:txBody>
      </p:sp>
      <p:sp>
        <p:nvSpPr>
          <p:cNvPr id="3" name="Content Placeholder 2"/>
          <p:cNvSpPr>
            <a:spLocks noGrp="1"/>
          </p:cNvSpPr>
          <p:nvPr>
            <p:ph idx="1"/>
          </p:nvPr>
        </p:nvSpPr>
        <p:spPr/>
        <p:txBody>
          <a:bodyPr>
            <a:normAutofit/>
          </a:bodyPr>
          <a:lstStyle/>
          <a:p>
            <a:pPr marL="0" indent="0">
              <a:buNone/>
            </a:pPr>
            <a:r>
              <a:rPr lang="en-US" sz="4400" dirty="0" smtClean="0"/>
              <a:t>Mount </a:t>
            </a:r>
            <a:r>
              <a:rPr lang="en-US" sz="4400" dirty="0" err="1" smtClean="0"/>
              <a:t>Gerazim</a:t>
            </a:r>
            <a:r>
              <a:rPr lang="en-US" sz="4400" dirty="0" smtClean="0"/>
              <a:t>  is a fertile mountain</a:t>
            </a:r>
          </a:p>
          <a:p>
            <a:pPr marL="0" indent="0">
              <a:buNone/>
            </a:pPr>
            <a:endParaRPr lang="en-US" sz="4400" dirty="0" smtClean="0"/>
          </a:p>
          <a:p>
            <a:pPr marL="0" indent="0">
              <a:buNone/>
            </a:pPr>
            <a:r>
              <a:rPr lang="en-US" sz="4400" dirty="0" smtClean="0"/>
              <a:t>Mount </a:t>
            </a:r>
            <a:r>
              <a:rPr lang="en-US" sz="4400" dirty="0" err="1" smtClean="0"/>
              <a:t>Ebal</a:t>
            </a:r>
            <a:r>
              <a:rPr lang="en-US" sz="4400" dirty="0" smtClean="0"/>
              <a:t> is rocky and barren.</a:t>
            </a:r>
            <a:endParaRPr lang="en-US" sz="4400" dirty="0"/>
          </a:p>
        </p:txBody>
      </p:sp>
    </p:spTree>
    <p:extLst>
      <p:ext uri="{BB962C8B-B14F-4D97-AF65-F5344CB8AC3E}">
        <p14:creationId xmlns:p14="http://schemas.microsoft.com/office/powerpoint/2010/main" val="41135089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Deuteronomy 27:</a:t>
            </a:r>
            <a:br>
              <a:rPr lang="en-US" dirty="0" smtClean="0">
                <a:solidFill>
                  <a:srgbClr val="FFC000"/>
                </a:solidFill>
              </a:rPr>
            </a:br>
            <a:r>
              <a:rPr lang="en-US" dirty="0" smtClean="0">
                <a:solidFill>
                  <a:srgbClr val="FFC000"/>
                </a:solidFill>
              </a:rPr>
              <a:t> Blessing vs Curses</a:t>
            </a:r>
            <a:endParaRPr lang="en-US" dirty="0">
              <a:solidFill>
                <a:srgbClr val="FFC000"/>
              </a:solidFill>
            </a:endParaRPr>
          </a:p>
        </p:txBody>
      </p:sp>
      <p:sp>
        <p:nvSpPr>
          <p:cNvPr id="3" name="Content Placeholder 2"/>
          <p:cNvSpPr>
            <a:spLocks noGrp="1"/>
          </p:cNvSpPr>
          <p:nvPr>
            <p:ph idx="1"/>
          </p:nvPr>
        </p:nvSpPr>
        <p:spPr>
          <a:xfrm>
            <a:off x="514408" y="2142072"/>
            <a:ext cx="8400992" cy="3649133"/>
          </a:xfrm>
        </p:spPr>
        <p:txBody>
          <a:bodyPr>
            <a:noAutofit/>
          </a:bodyPr>
          <a:lstStyle/>
          <a:p>
            <a:pPr marL="0" indent="0">
              <a:buNone/>
            </a:pPr>
            <a:r>
              <a:rPr lang="en-US" sz="3600" b="1" baseline="30000" dirty="0"/>
              <a:t>9 </a:t>
            </a:r>
            <a:r>
              <a:rPr lang="en-US" sz="3600" dirty="0"/>
              <a:t>And Moses and the Levitical priests said to all Israel, “Keep silence and hear, O Israel: this day you have become the people of the </a:t>
            </a:r>
            <a:r>
              <a:rPr lang="en-US" sz="3600" cap="small" dirty="0"/>
              <a:t>Lord</a:t>
            </a:r>
            <a:r>
              <a:rPr lang="en-US" sz="3600" dirty="0"/>
              <a:t> your God. </a:t>
            </a:r>
            <a:r>
              <a:rPr lang="en-US" sz="3600" b="1" baseline="30000" dirty="0"/>
              <a:t>10 </a:t>
            </a:r>
            <a:r>
              <a:rPr lang="en-US" sz="3600" dirty="0"/>
              <a:t>You shall therefore obey the voice of the </a:t>
            </a:r>
            <a:r>
              <a:rPr lang="en-US" sz="3600" cap="small" dirty="0"/>
              <a:t>Lord</a:t>
            </a:r>
            <a:r>
              <a:rPr lang="en-US" sz="3600" dirty="0"/>
              <a:t> your God, keeping his commandments and his statutes, which I command you this day.”</a:t>
            </a:r>
          </a:p>
        </p:txBody>
      </p:sp>
    </p:spTree>
    <p:extLst>
      <p:ext uri="{BB962C8B-B14F-4D97-AF65-F5344CB8AC3E}">
        <p14:creationId xmlns:p14="http://schemas.microsoft.com/office/powerpoint/2010/main" val="39799338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598569" cy="1456267"/>
          </a:xfrm>
        </p:spPr>
        <p:txBody>
          <a:bodyPr/>
          <a:lstStyle/>
          <a:p>
            <a:r>
              <a:rPr lang="en-US" b="1" dirty="0" smtClean="0">
                <a:solidFill>
                  <a:srgbClr val="FFC000"/>
                </a:solidFill>
                <a:effectLst>
                  <a:outerShdw blurRad="38100" dist="38100" dir="2700000" algn="tl">
                    <a:srgbClr val="000000">
                      <a:alpha val="43137"/>
                    </a:srgbClr>
                  </a:outerShdw>
                </a:effectLst>
              </a:rPr>
              <a:t>Deuteronomy 28</a:t>
            </a:r>
            <a:endParaRPr lang="en-US"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14408" y="2142072"/>
            <a:ext cx="8324792" cy="3649133"/>
          </a:xfrm>
        </p:spPr>
        <p:txBody>
          <a:bodyPr>
            <a:noAutofit/>
          </a:bodyPr>
          <a:lstStyle/>
          <a:p>
            <a:pPr marL="0" indent="0">
              <a:buNone/>
            </a:pPr>
            <a:r>
              <a:rPr lang="en-US" sz="3200" b="1" dirty="0"/>
              <a:t>28 </a:t>
            </a:r>
            <a:r>
              <a:rPr lang="en-US" sz="3200" dirty="0"/>
              <a:t>“Now it shall come to pass, if you diligently obey the voice of the </a:t>
            </a:r>
            <a:r>
              <a:rPr lang="en-US" sz="3200" cap="small" dirty="0"/>
              <a:t>Lord</a:t>
            </a:r>
            <a:r>
              <a:rPr lang="en-US" sz="3200" dirty="0"/>
              <a:t> your God, to observe carefully all His commandments which I command you today, that the </a:t>
            </a:r>
            <a:r>
              <a:rPr lang="en-US" sz="3200" cap="small" dirty="0"/>
              <a:t>Lord</a:t>
            </a:r>
            <a:r>
              <a:rPr lang="en-US" sz="3200" dirty="0"/>
              <a:t> your God will set you high above all nations of the earth. </a:t>
            </a:r>
            <a:r>
              <a:rPr lang="en-US" sz="3200" b="1" baseline="30000" dirty="0"/>
              <a:t>2 </a:t>
            </a:r>
            <a:r>
              <a:rPr lang="en-US" sz="3200" dirty="0"/>
              <a:t>And all these blessings shall come upon you and overtake you, because you obey the voice of the </a:t>
            </a:r>
            <a:r>
              <a:rPr lang="en-US" sz="3200" cap="small" dirty="0"/>
              <a:t>Lord</a:t>
            </a:r>
            <a:r>
              <a:rPr lang="en-US" sz="3200" dirty="0"/>
              <a:t> your God</a:t>
            </a:r>
            <a:r>
              <a:rPr lang="en-US" sz="3200" dirty="0" smtClean="0"/>
              <a:t>:</a:t>
            </a:r>
            <a:endParaRPr lang="en-US" sz="3200" dirty="0"/>
          </a:p>
        </p:txBody>
      </p:sp>
    </p:spTree>
    <p:extLst>
      <p:ext uri="{BB962C8B-B14F-4D97-AF65-F5344CB8AC3E}">
        <p14:creationId xmlns:p14="http://schemas.microsoft.com/office/powerpoint/2010/main" val="42471773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458200" cy="6400800"/>
          </a:xfrm>
        </p:spPr>
        <p:txBody>
          <a:bodyPr>
            <a:normAutofit/>
          </a:bodyPr>
          <a:lstStyle/>
          <a:p>
            <a:pPr marL="0" indent="0">
              <a:buNone/>
            </a:pPr>
            <a:r>
              <a:rPr lang="en-US" sz="2600" b="1" baseline="30000" dirty="0"/>
              <a:t>3 </a:t>
            </a:r>
            <a:r>
              <a:rPr lang="en-US" sz="2600" dirty="0"/>
              <a:t>“Blessed </a:t>
            </a:r>
            <a:r>
              <a:rPr lang="en-US" sz="2600" i="1" dirty="0"/>
              <a:t>shall</a:t>
            </a:r>
            <a:r>
              <a:rPr lang="en-US" sz="2600" dirty="0"/>
              <a:t> you </a:t>
            </a:r>
            <a:r>
              <a:rPr lang="en-US" sz="2600" i="1" dirty="0"/>
              <a:t>be</a:t>
            </a:r>
            <a:r>
              <a:rPr lang="en-US" sz="2600" dirty="0"/>
              <a:t> in the city, and blessed </a:t>
            </a:r>
            <a:r>
              <a:rPr lang="en-US" sz="2600" i="1" dirty="0"/>
              <a:t>shall</a:t>
            </a:r>
            <a:r>
              <a:rPr lang="en-US" sz="2600" dirty="0"/>
              <a:t> you </a:t>
            </a:r>
            <a:r>
              <a:rPr lang="en-US" sz="2600" i="1" dirty="0"/>
              <a:t>be</a:t>
            </a:r>
            <a:r>
              <a:rPr lang="en-US" sz="2600" dirty="0"/>
              <a:t> in the country.</a:t>
            </a:r>
          </a:p>
          <a:p>
            <a:pPr marL="0" indent="0">
              <a:buNone/>
            </a:pPr>
            <a:r>
              <a:rPr lang="en-US" sz="2600" b="1" baseline="30000" dirty="0"/>
              <a:t>4 </a:t>
            </a:r>
            <a:r>
              <a:rPr lang="en-US" sz="2600" dirty="0"/>
              <a:t>“Blessed </a:t>
            </a:r>
            <a:r>
              <a:rPr lang="en-US" sz="2600" i="1" dirty="0"/>
              <a:t>shall be</a:t>
            </a:r>
            <a:r>
              <a:rPr lang="en-US" sz="2600" dirty="0"/>
              <a:t> the </a:t>
            </a:r>
            <a:r>
              <a:rPr lang="en-US" sz="2600" dirty="0" smtClean="0"/>
              <a:t>fruit </a:t>
            </a:r>
            <a:r>
              <a:rPr lang="en-US" sz="2600" dirty="0"/>
              <a:t>of your body, the produce of your ground and the increase of your herds, the increase of your cattle and the offspring of your flocks.</a:t>
            </a:r>
          </a:p>
          <a:p>
            <a:pPr marL="0" indent="0">
              <a:buNone/>
            </a:pPr>
            <a:r>
              <a:rPr lang="en-US" sz="2600" b="1" baseline="30000" dirty="0"/>
              <a:t>5 </a:t>
            </a:r>
            <a:r>
              <a:rPr lang="en-US" sz="2600" dirty="0"/>
              <a:t>“Blessed </a:t>
            </a:r>
            <a:r>
              <a:rPr lang="en-US" sz="2600" i="1" dirty="0"/>
              <a:t>shall be</a:t>
            </a:r>
            <a:r>
              <a:rPr lang="en-US" sz="2600" dirty="0"/>
              <a:t> your basket and your kneading bowl.</a:t>
            </a:r>
          </a:p>
          <a:p>
            <a:pPr marL="0" indent="0">
              <a:buNone/>
            </a:pPr>
            <a:r>
              <a:rPr lang="en-US" sz="2600" b="1" baseline="30000" dirty="0"/>
              <a:t>6 </a:t>
            </a:r>
            <a:r>
              <a:rPr lang="en-US" sz="2600" dirty="0"/>
              <a:t>“Blessed </a:t>
            </a:r>
            <a:r>
              <a:rPr lang="en-US" sz="2600" i="1" dirty="0"/>
              <a:t>shall</a:t>
            </a:r>
            <a:r>
              <a:rPr lang="en-US" sz="2600" dirty="0"/>
              <a:t> you </a:t>
            </a:r>
            <a:r>
              <a:rPr lang="en-US" sz="2600" i="1" dirty="0"/>
              <a:t>be</a:t>
            </a:r>
            <a:r>
              <a:rPr lang="en-US" sz="2600" dirty="0"/>
              <a:t> when you come in, and blessed </a:t>
            </a:r>
            <a:r>
              <a:rPr lang="en-US" sz="2600" i="1" dirty="0"/>
              <a:t>shall</a:t>
            </a:r>
            <a:r>
              <a:rPr lang="en-US" sz="2600" dirty="0"/>
              <a:t> you </a:t>
            </a:r>
            <a:r>
              <a:rPr lang="en-US" sz="2600" i="1" dirty="0"/>
              <a:t>be</a:t>
            </a:r>
            <a:r>
              <a:rPr lang="en-US" sz="2600" dirty="0"/>
              <a:t> when you go out.</a:t>
            </a:r>
          </a:p>
          <a:p>
            <a:pPr marL="0" indent="0">
              <a:buNone/>
            </a:pPr>
            <a:r>
              <a:rPr lang="en-US" sz="2600" b="1" baseline="30000" dirty="0"/>
              <a:t>7 </a:t>
            </a:r>
            <a:r>
              <a:rPr lang="en-US" sz="2600" dirty="0"/>
              <a:t>“The </a:t>
            </a:r>
            <a:r>
              <a:rPr lang="en-US" sz="2600" cap="small" dirty="0"/>
              <a:t>Lord</a:t>
            </a:r>
            <a:r>
              <a:rPr lang="en-US" sz="2600" dirty="0"/>
              <a:t> will cause your enemies who rise against you to be defeated before your face; they shall come out against you one way and flee before you seven ways.</a:t>
            </a:r>
          </a:p>
          <a:p>
            <a:pPr marL="0" indent="0">
              <a:buNone/>
            </a:pPr>
            <a:r>
              <a:rPr lang="en-US" sz="2600" b="1" baseline="30000" dirty="0"/>
              <a:t>8 </a:t>
            </a:r>
            <a:r>
              <a:rPr lang="en-US" sz="2600" dirty="0"/>
              <a:t>“The </a:t>
            </a:r>
            <a:r>
              <a:rPr lang="en-US" sz="2600" cap="small" dirty="0"/>
              <a:t>Lord</a:t>
            </a:r>
            <a:r>
              <a:rPr lang="en-US" sz="2600" dirty="0"/>
              <a:t> will command the blessing on you in your storehouses and in all to which you set your hand, and He will bless you in the land which the </a:t>
            </a:r>
            <a:r>
              <a:rPr lang="en-US" sz="2600" cap="small" dirty="0"/>
              <a:t>Lord</a:t>
            </a:r>
            <a:r>
              <a:rPr lang="en-US" sz="2600" dirty="0"/>
              <a:t> your God is giving you.</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974381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686800" cy="6400800"/>
          </a:xfrm>
        </p:spPr>
        <p:txBody>
          <a:bodyPr>
            <a:normAutofit/>
          </a:bodyPr>
          <a:lstStyle/>
          <a:p>
            <a:pPr marL="0" indent="0">
              <a:buNone/>
            </a:pPr>
            <a:r>
              <a:rPr lang="en-US" sz="2000" b="1" baseline="30000" dirty="0"/>
              <a:t>9 </a:t>
            </a:r>
            <a:r>
              <a:rPr lang="en-US" sz="2000" dirty="0"/>
              <a:t>“The </a:t>
            </a:r>
            <a:r>
              <a:rPr lang="en-US" sz="2000" cap="small" dirty="0"/>
              <a:t>Lord</a:t>
            </a:r>
            <a:r>
              <a:rPr lang="en-US" sz="2000" dirty="0"/>
              <a:t> will establish you as a holy people to Himself, just as He has sworn to you, if you keep the commandments of the </a:t>
            </a:r>
            <a:r>
              <a:rPr lang="en-US" sz="2000" cap="small" dirty="0"/>
              <a:t>Lord</a:t>
            </a:r>
            <a:r>
              <a:rPr lang="en-US" sz="2000" dirty="0"/>
              <a:t> your God and walk in His ways. </a:t>
            </a:r>
            <a:r>
              <a:rPr lang="en-US" sz="2000" b="1" baseline="30000" dirty="0"/>
              <a:t>10 </a:t>
            </a:r>
            <a:r>
              <a:rPr lang="en-US" sz="2000" dirty="0"/>
              <a:t>Then all peoples of the earth shall see that you are called by the name of the </a:t>
            </a:r>
            <a:r>
              <a:rPr lang="en-US" sz="2000" cap="small" dirty="0"/>
              <a:t>Lord</a:t>
            </a:r>
            <a:r>
              <a:rPr lang="en-US" sz="2000" dirty="0"/>
              <a:t>, and they shall be afraid of you. </a:t>
            </a:r>
            <a:endParaRPr lang="en-US" sz="2000" dirty="0" smtClean="0"/>
          </a:p>
          <a:p>
            <a:pPr marL="0" indent="0">
              <a:buNone/>
            </a:pPr>
            <a:r>
              <a:rPr lang="en-US" sz="2000" b="1" baseline="30000" dirty="0" smtClean="0"/>
              <a:t>11</a:t>
            </a:r>
            <a:r>
              <a:rPr lang="en-US" sz="2000" b="1" baseline="30000" dirty="0"/>
              <a:t> </a:t>
            </a:r>
            <a:r>
              <a:rPr lang="en-US" sz="2000" dirty="0"/>
              <a:t>And the </a:t>
            </a:r>
            <a:r>
              <a:rPr lang="en-US" sz="2000" cap="small" dirty="0"/>
              <a:t>Lord</a:t>
            </a:r>
            <a:r>
              <a:rPr lang="en-US" sz="2000" dirty="0"/>
              <a:t> will grant you plenty of goods, in the fruit of your body, in the increase of your livestock, and in the produce of your ground, in the land of which the </a:t>
            </a:r>
            <a:r>
              <a:rPr lang="en-US" sz="2000" cap="small" dirty="0"/>
              <a:t>Lord</a:t>
            </a:r>
            <a:r>
              <a:rPr lang="en-US" sz="2000" dirty="0"/>
              <a:t> </a:t>
            </a:r>
            <a:r>
              <a:rPr lang="en-US" sz="2000" dirty="0" smtClean="0"/>
              <a:t>swore </a:t>
            </a:r>
            <a:r>
              <a:rPr lang="en-US" sz="2000" dirty="0"/>
              <a:t>to your fathers to give you. </a:t>
            </a:r>
            <a:endParaRPr lang="en-US" sz="2000" dirty="0" smtClean="0"/>
          </a:p>
          <a:p>
            <a:pPr marL="0" indent="0">
              <a:buNone/>
            </a:pPr>
            <a:r>
              <a:rPr lang="en-US" sz="2000" b="1" baseline="30000" dirty="0" smtClean="0"/>
              <a:t>12</a:t>
            </a:r>
            <a:r>
              <a:rPr lang="en-US" sz="2000" b="1" baseline="30000" dirty="0"/>
              <a:t> </a:t>
            </a:r>
            <a:r>
              <a:rPr lang="en-US" sz="2000" dirty="0"/>
              <a:t>The </a:t>
            </a:r>
            <a:r>
              <a:rPr lang="en-US" sz="2000" cap="small" dirty="0"/>
              <a:t>Lord</a:t>
            </a:r>
            <a:r>
              <a:rPr lang="en-US" sz="2000" dirty="0"/>
              <a:t> will open to you His good </a:t>
            </a:r>
            <a:r>
              <a:rPr lang="en-US" sz="2000" dirty="0" smtClean="0"/>
              <a:t>treasure</a:t>
            </a:r>
            <a:r>
              <a:rPr lang="en-US" sz="2000" dirty="0"/>
              <a:t>, the heavens, to give the rain to your land in its season, and to bless all the work of your hand. You shall lend to many nations, but you shall not borrow. </a:t>
            </a:r>
            <a:endParaRPr lang="en-US" sz="2000" dirty="0" smtClean="0"/>
          </a:p>
          <a:p>
            <a:pPr marL="0" indent="0">
              <a:buNone/>
            </a:pPr>
            <a:r>
              <a:rPr lang="en-US" sz="2000" b="1" baseline="30000" dirty="0" smtClean="0"/>
              <a:t>13</a:t>
            </a:r>
            <a:r>
              <a:rPr lang="en-US" sz="2000" b="1" baseline="30000" dirty="0"/>
              <a:t> </a:t>
            </a:r>
            <a:r>
              <a:rPr lang="en-US" sz="2000" dirty="0"/>
              <a:t>And the </a:t>
            </a:r>
            <a:r>
              <a:rPr lang="en-US" sz="2000" cap="small" dirty="0"/>
              <a:t>Lord</a:t>
            </a:r>
            <a:r>
              <a:rPr lang="en-US" sz="2000" dirty="0"/>
              <a:t> will make you the head and not the tail; you shall be above only, and not be beneath, if you </a:t>
            </a:r>
            <a:r>
              <a:rPr lang="en-US" sz="2000" dirty="0" smtClean="0"/>
              <a:t>heed </a:t>
            </a:r>
            <a:r>
              <a:rPr lang="en-US" sz="2000" dirty="0"/>
              <a:t>the commandments of the </a:t>
            </a:r>
            <a:r>
              <a:rPr lang="en-US" sz="2000" cap="small" dirty="0"/>
              <a:t>Lord</a:t>
            </a:r>
            <a:r>
              <a:rPr lang="en-US" sz="2000" dirty="0"/>
              <a:t> your God, which I command you today, and are careful to observe </a:t>
            </a:r>
            <a:r>
              <a:rPr lang="en-US" sz="2000" i="1" dirty="0"/>
              <a:t>them.</a:t>
            </a:r>
            <a:r>
              <a:rPr lang="en-US" sz="2000" dirty="0"/>
              <a:t> </a:t>
            </a:r>
            <a:endParaRPr lang="en-US" sz="2000" dirty="0" smtClean="0"/>
          </a:p>
          <a:p>
            <a:pPr marL="0" indent="0">
              <a:buNone/>
            </a:pPr>
            <a:r>
              <a:rPr lang="en-US" sz="2000" b="1" baseline="30000" dirty="0" smtClean="0"/>
              <a:t>14</a:t>
            </a:r>
            <a:r>
              <a:rPr lang="en-US" sz="2000" b="1" baseline="30000" dirty="0"/>
              <a:t> </a:t>
            </a:r>
            <a:r>
              <a:rPr lang="en-US" sz="2000" dirty="0"/>
              <a:t>So you shall not turn aside from any of the words which I command you this day, </a:t>
            </a:r>
            <a:r>
              <a:rPr lang="en-US" sz="2000" i="1" dirty="0"/>
              <a:t>to</a:t>
            </a:r>
            <a:r>
              <a:rPr lang="en-US" sz="2000" dirty="0"/>
              <a:t> the right or the left, to go after other gods to serve them.</a:t>
            </a:r>
          </a:p>
          <a:p>
            <a:pPr marL="0" indent="0">
              <a:buNone/>
            </a:pPr>
            <a:endParaRPr lang="en-US" dirty="0"/>
          </a:p>
        </p:txBody>
      </p:sp>
    </p:spTree>
    <p:extLst>
      <p:ext uri="{BB962C8B-B14F-4D97-AF65-F5344CB8AC3E}">
        <p14:creationId xmlns:p14="http://schemas.microsoft.com/office/powerpoint/2010/main" val="34064561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598569" cy="1066685"/>
          </a:xfrm>
        </p:spPr>
        <p:txBody>
          <a:bodyPr/>
          <a:lstStyle/>
          <a:p>
            <a:r>
              <a:rPr lang="en-US" dirty="0" smtClean="0"/>
              <a:t>Deuteronomy 28-30</a:t>
            </a:r>
            <a:endParaRPr lang="en-US" dirty="0"/>
          </a:p>
        </p:txBody>
      </p:sp>
      <p:sp>
        <p:nvSpPr>
          <p:cNvPr id="3" name="Content Placeholder 2"/>
          <p:cNvSpPr>
            <a:spLocks noGrp="1"/>
          </p:cNvSpPr>
          <p:nvPr>
            <p:ph idx="1"/>
          </p:nvPr>
        </p:nvSpPr>
        <p:spPr/>
        <p:txBody>
          <a:bodyPr>
            <a:noAutofit/>
          </a:bodyPr>
          <a:lstStyle/>
          <a:p>
            <a:pPr marL="0" indent="0">
              <a:buNone/>
            </a:pPr>
            <a:r>
              <a:rPr lang="en-US" sz="2800" b="1" baseline="30000" dirty="0"/>
              <a:t>15 </a:t>
            </a:r>
            <a:r>
              <a:rPr lang="en-US" sz="2800" dirty="0"/>
              <a:t>“See, I have set before you this day life and good, death and evil. </a:t>
            </a:r>
            <a:r>
              <a:rPr lang="en-US" sz="2800" b="1" baseline="30000" dirty="0"/>
              <a:t>16 </a:t>
            </a:r>
            <a:r>
              <a:rPr lang="en-US" sz="2800" dirty="0"/>
              <a:t>If you obey the commandments of the </a:t>
            </a:r>
            <a:r>
              <a:rPr lang="en-US" sz="2800" cap="small" dirty="0"/>
              <a:t>Lord</a:t>
            </a:r>
            <a:r>
              <a:rPr lang="en-US" sz="2800" dirty="0"/>
              <a:t> your God</a:t>
            </a:r>
            <a:r>
              <a:rPr lang="en-US" sz="2800" baseline="30000" dirty="0"/>
              <a:t>[</a:t>
            </a:r>
            <a:r>
              <a:rPr lang="en-US" sz="2800" baseline="30000" dirty="0">
                <a:hlinkClick r:id="rId2" tooltip="See footnote a"/>
              </a:rPr>
              <a:t>a</a:t>
            </a:r>
            <a:r>
              <a:rPr lang="en-US" sz="2800" baseline="30000" dirty="0"/>
              <a:t>]</a:t>
            </a:r>
            <a:r>
              <a:rPr lang="en-US" sz="2800" dirty="0"/>
              <a:t> which I command you this day, by loving the </a:t>
            </a:r>
            <a:r>
              <a:rPr lang="en-US" sz="2800" cap="small" dirty="0"/>
              <a:t>Lord</a:t>
            </a:r>
            <a:r>
              <a:rPr lang="en-US" sz="2800" dirty="0"/>
              <a:t> your God, by walking in his ways, and by keeping his commandments and his statutes and his ordinances, then you shall live and multiply, and the </a:t>
            </a:r>
            <a:r>
              <a:rPr lang="en-US" sz="2800" cap="small" dirty="0"/>
              <a:t>Lord</a:t>
            </a:r>
            <a:r>
              <a:rPr lang="en-US" sz="2800" dirty="0"/>
              <a:t> your God will bless you in the land which you are entering to take possession of it.</a:t>
            </a:r>
          </a:p>
        </p:txBody>
      </p:sp>
      <p:sp>
        <p:nvSpPr>
          <p:cNvPr id="4" name="TextBox 3"/>
          <p:cNvSpPr txBox="1"/>
          <p:nvPr/>
        </p:nvSpPr>
        <p:spPr>
          <a:xfrm>
            <a:off x="533400" y="1295400"/>
            <a:ext cx="3429000" cy="646331"/>
          </a:xfrm>
          <a:prstGeom prst="rect">
            <a:avLst/>
          </a:prstGeom>
          <a:noFill/>
        </p:spPr>
        <p:txBody>
          <a:bodyPr wrap="square" rtlCol="0">
            <a:spAutoFit/>
          </a:bodyPr>
          <a:lstStyle/>
          <a:p>
            <a:r>
              <a:rPr lang="en-US" sz="3600" dirty="0" smtClean="0"/>
              <a:t>Deuteronomy 30</a:t>
            </a:r>
            <a:endParaRPr lang="en-US" sz="3600" dirty="0"/>
          </a:p>
        </p:txBody>
      </p:sp>
    </p:spTree>
    <p:extLst>
      <p:ext uri="{BB962C8B-B14F-4D97-AF65-F5344CB8AC3E}">
        <p14:creationId xmlns:p14="http://schemas.microsoft.com/office/powerpoint/2010/main" val="105374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7598569" cy="914400"/>
          </a:xfrm>
        </p:spPr>
        <p:txBody>
          <a:bodyPr/>
          <a:lstStyle/>
          <a:p>
            <a:r>
              <a:rPr lang="en-US" dirty="0" smtClean="0"/>
              <a:t>So What?  </a:t>
            </a:r>
            <a:endParaRPr lang="en-US" dirty="0"/>
          </a:p>
        </p:txBody>
      </p:sp>
      <p:sp>
        <p:nvSpPr>
          <p:cNvPr id="3" name="Content Placeholder 2"/>
          <p:cNvSpPr>
            <a:spLocks noGrp="1"/>
          </p:cNvSpPr>
          <p:nvPr>
            <p:ph idx="1"/>
          </p:nvPr>
        </p:nvSpPr>
        <p:spPr>
          <a:xfrm>
            <a:off x="76200" y="838200"/>
            <a:ext cx="8839200" cy="4953005"/>
          </a:xfrm>
        </p:spPr>
        <p:txBody>
          <a:bodyPr>
            <a:normAutofit fontScale="62500" lnSpcReduction="20000"/>
          </a:bodyPr>
          <a:lstStyle/>
          <a:p>
            <a:pPr marL="0" indent="0">
              <a:buNone/>
            </a:pPr>
            <a:r>
              <a:rPr lang="en-US" sz="4600" b="1" dirty="0"/>
              <a:t>Colossians 1:</a:t>
            </a:r>
            <a:r>
              <a:rPr lang="en-US" sz="4600" b="1" baseline="30000" dirty="0"/>
              <a:t> 21 </a:t>
            </a:r>
            <a:r>
              <a:rPr lang="en-US" sz="4600" dirty="0"/>
              <a:t>Once you were alienated from God and were enemies in your minds because of</a:t>
            </a:r>
            <a:r>
              <a:rPr lang="en-US" sz="4600" baseline="30000" dirty="0"/>
              <a:t> </a:t>
            </a:r>
            <a:r>
              <a:rPr lang="en-US" sz="4600" dirty="0"/>
              <a:t>your evil behavior. </a:t>
            </a:r>
            <a:r>
              <a:rPr lang="en-US" sz="4600" b="1" baseline="30000" dirty="0"/>
              <a:t>22 </a:t>
            </a:r>
            <a:r>
              <a:rPr lang="en-US" sz="4600" dirty="0"/>
              <a:t>But now he has reconciled you by Christ’s physical body through death to present you holy in his sight, without blemish and free from accusation— </a:t>
            </a:r>
            <a:endParaRPr lang="en-US" sz="4600" dirty="0" smtClean="0"/>
          </a:p>
          <a:p>
            <a:pPr marL="0" indent="0">
              <a:buNone/>
            </a:pPr>
            <a:endParaRPr lang="en-US" sz="4600" b="1" baseline="30000" dirty="0" smtClean="0"/>
          </a:p>
          <a:p>
            <a:pPr marL="0" indent="0">
              <a:buNone/>
            </a:pPr>
            <a:r>
              <a:rPr lang="en-US" sz="4600" b="1" baseline="30000" dirty="0" smtClean="0"/>
              <a:t>23</a:t>
            </a:r>
            <a:r>
              <a:rPr lang="en-US" sz="4600" b="1" baseline="30000" dirty="0"/>
              <a:t> </a:t>
            </a:r>
            <a:r>
              <a:rPr lang="en-US" sz="4600" dirty="0"/>
              <a:t>if you continue in your faith, established and firm, and do not move from the hope held out in the gospel. This is the gospel that you heard and that has been proclaimed to every creature under heaven, and of which I, Paul, have become a servant.</a:t>
            </a:r>
            <a:r>
              <a:rPr lang="en-US" sz="4600" b="1" dirty="0"/>
              <a:t> </a:t>
            </a:r>
            <a:endParaRPr lang="en-US" sz="4600" dirty="0"/>
          </a:p>
          <a:p>
            <a:pPr marL="0" indent="0">
              <a:buNone/>
            </a:pPr>
            <a:endParaRPr lang="en-US" dirty="0"/>
          </a:p>
        </p:txBody>
      </p:sp>
    </p:spTree>
    <p:extLst>
      <p:ext uri="{BB962C8B-B14F-4D97-AF65-F5344CB8AC3E}">
        <p14:creationId xmlns:p14="http://schemas.microsoft.com/office/powerpoint/2010/main" val="25281420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408" y="609715"/>
            <a:ext cx="7598569" cy="533285"/>
          </a:xfrm>
        </p:spPr>
        <p:txBody>
          <a:bodyPr>
            <a:normAutofit fontScale="90000"/>
          </a:bodyPr>
          <a:lstStyle/>
          <a:p>
            <a:r>
              <a:rPr lang="en-US" dirty="0" smtClean="0"/>
              <a:t>So What?</a:t>
            </a:r>
            <a:br>
              <a:rPr lang="en-US" dirty="0" smtClean="0"/>
            </a:br>
            <a:endParaRPr lang="en-US" dirty="0"/>
          </a:p>
        </p:txBody>
      </p:sp>
      <p:sp>
        <p:nvSpPr>
          <p:cNvPr id="3" name="Content Placeholder 2"/>
          <p:cNvSpPr>
            <a:spLocks noGrp="1"/>
          </p:cNvSpPr>
          <p:nvPr>
            <p:ph idx="1"/>
          </p:nvPr>
        </p:nvSpPr>
        <p:spPr>
          <a:xfrm>
            <a:off x="514408" y="990600"/>
            <a:ext cx="7598569" cy="5486400"/>
          </a:xfrm>
        </p:spPr>
        <p:txBody>
          <a:bodyPr>
            <a:normAutofit lnSpcReduction="10000"/>
          </a:bodyPr>
          <a:lstStyle/>
          <a:p>
            <a:pPr marL="0" indent="0">
              <a:buNone/>
            </a:pPr>
            <a:r>
              <a:rPr lang="en-US" sz="2400" dirty="0"/>
              <a:t>When you believe the narrative of the world, that narrative that is being pushed on us to get out of faith, out of love.  You are listening to lies. </a:t>
            </a:r>
          </a:p>
          <a:p>
            <a:pPr marL="0" indent="0">
              <a:buNone/>
            </a:pPr>
            <a:r>
              <a:rPr lang="en-US" sz="2400" dirty="0"/>
              <a:t>Jesus said he would deliver us from our enemies. But it we make friends with the world, our flesh and the devil, he can’t deliver us from our friends. </a:t>
            </a:r>
          </a:p>
          <a:p>
            <a:pPr marL="0" indent="0">
              <a:buNone/>
            </a:pPr>
            <a:r>
              <a:rPr lang="en-US" sz="2400" dirty="0"/>
              <a:t>God wants us to do miracles. He wants you as an individual and as the </a:t>
            </a:r>
            <a:r>
              <a:rPr lang="en-US" sz="2400" dirty="0" err="1"/>
              <a:t>Ecclessia</a:t>
            </a:r>
            <a:r>
              <a:rPr lang="en-US" sz="2400" dirty="0"/>
              <a:t> (the gathering) to get together, have communion, build each other up, fellowship, not tear each other down.  To focus on the Script and His timeline that is of God.  Not the Devil’s timeline. </a:t>
            </a:r>
          </a:p>
          <a:p>
            <a:pPr marL="0" indent="0">
              <a:buNone/>
            </a:pPr>
            <a:r>
              <a:rPr lang="en-US" sz="2400" dirty="0"/>
              <a:t>When Daniel read the scroll of Jeremiah, He saw himself in the pages.  He saw Israel.  He saw that he needed to repent for his people. </a:t>
            </a:r>
          </a:p>
          <a:p>
            <a:pPr marL="0" indent="0">
              <a:buNone/>
            </a:pPr>
            <a:endParaRPr lang="en-US" dirty="0"/>
          </a:p>
        </p:txBody>
      </p:sp>
    </p:spTree>
    <p:extLst>
      <p:ext uri="{BB962C8B-B14F-4D97-AF65-F5344CB8AC3E}">
        <p14:creationId xmlns:p14="http://schemas.microsoft.com/office/powerpoint/2010/main" val="1096608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598569" cy="999182"/>
          </a:xfrm>
        </p:spPr>
        <p:txBody>
          <a:bodyPr>
            <a:normAutofit/>
          </a:bodyPr>
          <a:lstStyle/>
          <a:p>
            <a:r>
              <a:rPr lang="en-US" sz="4000" dirty="0" smtClean="0"/>
              <a:t>So What?</a:t>
            </a:r>
            <a:endParaRPr lang="en-US" sz="4000" dirty="0"/>
          </a:p>
        </p:txBody>
      </p:sp>
      <p:sp>
        <p:nvSpPr>
          <p:cNvPr id="3" name="Content Placeholder 2"/>
          <p:cNvSpPr>
            <a:spLocks noGrp="1"/>
          </p:cNvSpPr>
          <p:nvPr>
            <p:ph idx="1"/>
          </p:nvPr>
        </p:nvSpPr>
        <p:spPr>
          <a:xfrm>
            <a:off x="533400" y="1676400"/>
            <a:ext cx="7598569" cy="3649133"/>
          </a:xfrm>
        </p:spPr>
        <p:txBody>
          <a:bodyPr>
            <a:normAutofit/>
          </a:bodyPr>
          <a:lstStyle/>
          <a:p>
            <a:pPr marL="0" indent="0">
              <a:buNone/>
            </a:pPr>
            <a:r>
              <a:rPr lang="en-US" sz="4800" dirty="0" smtClean="0"/>
              <a:t>Trust him for the </a:t>
            </a:r>
            <a:r>
              <a:rPr lang="en-US" sz="4800" dirty="0" err="1" smtClean="0"/>
              <a:t>Suddenlies</a:t>
            </a:r>
            <a:r>
              <a:rPr lang="en-US" sz="4800" dirty="0" smtClean="0"/>
              <a:t>!</a:t>
            </a:r>
            <a:endParaRPr lang="en-US" sz="4800" dirty="0"/>
          </a:p>
        </p:txBody>
      </p:sp>
    </p:spTree>
    <p:extLst>
      <p:ext uri="{BB962C8B-B14F-4D97-AF65-F5344CB8AC3E}">
        <p14:creationId xmlns:p14="http://schemas.microsoft.com/office/powerpoint/2010/main" val="3232441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buNone/>
            </a:pPr>
            <a:r>
              <a:rPr lang="en-US" sz="4400" b="1" dirty="0" err="1" smtClean="0">
                <a:solidFill>
                  <a:srgbClr val="FFC000"/>
                </a:solidFill>
                <a:effectLst>
                  <a:outerShdw blurRad="38100" dist="38100" dir="2700000" algn="tl">
                    <a:srgbClr val="000000">
                      <a:alpha val="43137"/>
                    </a:srgbClr>
                  </a:outerShdw>
                </a:effectLst>
              </a:rPr>
              <a:t>Habakuk</a:t>
            </a:r>
            <a:r>
              <a:rPr lang="en-US" sz="4400" b="1" dirty="0" smtClean="0">
                <a:solidFill>
                  <a:srgbClr val="FFC000"/>
                </a:solidFill>
                <a:effectLst>
                  <a:outerShdw blurRad="38100" dist="38100" dir="2700000" algn="tl">
                    <a:srgbClr val="000000">
                      <a:alpha val="43137"/>
                    </a:srgbClr>
                  </a:outerShdw>
                </a:effectLst>
              </a:rPr>
              <a:t> 2:3  </a:t>
            </a:r>
          </a:p>
          <a:p>
            <a:pPr marL="0" indent="0">
              <a:buNone/>
            </a:pPr>
            <a:r>
              <a:rPr lang="en-US" sz="4400" dirty="0" smtClean="0"/>
              <a:t>For </a:t>
            </a:r>
            <a:r>
              <a:rPr lang="en-US" sz="4400" dirty="0"/>
              <a:t>the revelation awaits an appointed time;</a:t>
            </a:r>
            <a:br>
              <a:rPr lang="en-US" sz="4400" dirty="0"/>
            </a:br>
            <a:r>
              <a:rPr lang="en-US" sz="4400" dirty="0"/>
              <a:t>    it speaks of the end</a:t>
            </a:r>
            <a:br>
              <a:rPr lang="en-US" sz="4400" dirty="0"/>
            </a:br>
            <a:r>
              <a:rPr lang="en-US" sz="4400" dirty="0"/>
              <a:t>    and will not prove false.</a:t>
            </a:r>
            <a:br>
              <a:rPr lang="en-US" sz="4400" dirty="0"/>
            </a:br>
            <a:r>
              <a:rPr lang="en-US" sz="4400" dirty="0"/>
              <a:t>Though it linger, wait for it;</a:t>
            </a:r>
            <a:br>
              <a:rPr lang="en-US" sz="4400" dirty="0"/>
            </a:br>
            <a:r>
              <a:rPr lang="en-US" sz="4400" dirty="0"/>
              <a:t>    </a:t>
            </a:r>
            <a:r>
              <a:rPr lang="en-US" sz="4400" dirty="0" smtClean="0"/>
              <a:t>it</a:t>
            </a:r>
            <a:r>
              <a:rPr lang="en-US" sz="4400" baseline="30000" dirty="0"/>
              <a:t> </a:t>
            </a:r>
            <a:r>
              <a:rPr lang="en-US" sz="4400" dirty="0" smtClean="0"/>
              <a:t>will </a:t>
            </a:r>
            <a:r>
              <a:rPr lang="en-US" sz="4400" dirty="0"/>
              <a:t>certainly come</a:t>
            </a:r>
            <a:br>
              <a:rPr lang="en-US" sz="4400" dirty="0"/>
            </a:br>
            <a:r>
              <a:rPr lang="en-US" sz="4400" dirty="0"/>
              <a:t>    and will not delay.</a:t>
            </a:r>
          </a:p>
        </p:txBody>
      </p:sp>
    </p:spTree>
    <p:extLst>
      <p:ext uri="{BB962C8B-B14F-4D97-AF65-F5344CB8AC3E}">
        <p14:creationId xmlns:p14="http://schemas.microsoft.com/office/powerpoint/2010/main" val="322971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533400" y="1295400"/>
            <a:ext cx="7598569" cy="3268133"/>
          </a:xfrm>
        </p:spPr>
        <p:txBody>
          <a:bodyPr>
            <a:noAutofit/>
          </a:bodyPr>
          <a:lstStyle/>
          <a:p>
            <a:pPr marL="0" indent="0">
              <a:buNone/>
            </a:pPr>
            <a:r>
              <a:rPr lang="en-US" sz="3600" b="1" baseline="30000" dirty="0"/>
              <a:t>11 </a:t>
            </a:r>
            <a:r>
              <a:rPr lang="en-US" sz="3600" dirty="0"/>
              <a:t>For the grace of God has appeared that offers salvation to all people. </a:t>
            </a:r>
            <a:endParaRPr lang="en-US" sz="3600" dirty="0" smtClean="0"/>
          </a:p>
          <a:p>
            <a:pPr marL="0" indent="0">
              <a:buNone/>
            </a:pPr>
            <a:r>
              <a:rPr lang="en-US" sz="3600" b="1" baseline="30000" dirty="0" smtClean="0"/>
              <a:t>12</a:t>
            </a:r>
            <a:r>
              <a:rPr lang="en-US" sz="3600" b="1" baseline="30000" dirty="0"/>
              <a:t> </a:t>
            </a:r>
            <a:r>
              <a:rPr lang="en-US" sz="3600" dirty="0"/>
              <a:t>It teaches us to say “No” to ungodliness and worldly passions, and to live self-controlled, upright and godly lives in this present age, </a:t>
            </a:r>
          </a:p>
        </p:txBody>
      </p:sp>
      <p:sp>
        <p:nvSpPr>
          <p:cNvPr id="5" name="TextBox 4"/>
          <p:cNvSpPr txBox="1"/>
          <p:nvPr/>
        </p:nvSpPr>
        <p:spPr>
          <a:xfrm>
            <a:off x="628650" y="318184"/>
            <a:ext cx="4572000" cy="646331"/>
          </a:xfrm>
          <a:prstGeom prst="rect">
            <a:avLst/>
          </a:prstGeom>
          <a:noFill/>
        </p:spPr>
        <p:txBody>
          <a:bodyPr wrap="square" rtlCol="0">
            <a:spAutoFit/>
          </a:bodyPr>
          <a:lstStyle/>
          <a:p>
            <a:r>
              <a:rPr lang="en-US" sz="3600" b="1" dirty="0" smtClean="0">
                <a:solidFill>
                  <a:srgbClr val="FFC000"/>
                </a:solidFill>
                <a:effectLst>
                  <a:outerShdw blurRad="38100" dist="38100" dir="2700000" algn="tl">
                    <a:srgbClr val="000000">
                      <a:alpha val="43137"/>
                    </a:srgbClr>
                  </a:outerShdw>
                </a:effectLst>
              </a:rPr>
              <a:t>Titus 2</a:t>
            </a:r>
            <a:endParaRPr lang="en-US" sz="36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805607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408" y="533400"/>
            <a:ext cx="8019992" cy="5943600"/>
          </a:xfrm>
        </p:spPr>
        <p:txBody>
          <a:bodyPr>
            <a:normAutofit/>
          </a:bodyPr>
          <a:lstStyle/>
          <a:p>
            <a:pPr marL="0" indent="0">
              <a:buNone/>
            </a:pPr>
            <a:r>
              <a:rPr lang="en-US" sz="3600" b="1" baseline="30000" dirty="0"/>
              <a:t>13 </a:t>
            </a:r>
            <a:r>
              <a:rPr lang="en-US" sz="3600" dirty="0"/>
              <a:t>while we wait for the blessed hope—the appearing of the glory of our great God and Savior, Jesus Christ, </a:t>
            </a:r>
            <a:endParaRPr lang="en-US" sz="3600" dirty="0" smtClean="0"/>
          </a:p>
          <a:p>
            <a:pPr marL="0" indent="0">
              <a:buNone/>
            </a:pPr>
            <a:r>
              <a:rPr lang="en-US" sz="3600" b="1" baseline="30000" dirty="0" smtClean="0"/>
              <a:t>14</a:t>
            </a:r>
            <a:r>
              <a:rPr lang="en-US" sz="3600" b="1" baseline="30000" dirty="0"/>
              <a:t> </a:t>
            </a:r>
            <a:r>
              <a:rPr lang="en-US" sz="3600" dirty="0"/>
              <a:t>who gave himself for us to redeem us from all wickedness and to purify for himself a people that are his very own, eager to do what is good. </a:t>
            </a:r>
          </a:p>
        </p:txBody>
      </p:sp>
    </p:spTree>
    <p:extLst>
      <p:ext uri="{BB962C8B-B14F-4D97-AF65-F5344CB8AC3E}">
        <p14:creationId xmlns:p14="http://schemas.microsoft.com/office/powerpoint/2010/main" val="41680247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600" b="1" baseline="30000" dirty="0"/>
              <a:t>15 </a:t>
            </a:r>
            <a:r>
              <a:rPr lang="en-US" sz="3600" dirty="0"/>
              <a:t>These, then, are the things you should teach. Encourage and rebuke with all authority. Do not let anyone despise you.</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738461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you see the narrative?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750992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sz="3600" b="1" baseline="30000" dirty="0"/>
              <a:t>8 </a:t>
            </a:r>
            <a:r>
              <a:rPr lang="en-US" sz="3600" dirty="0"/>
              <a:t>And when he had taken it, the four living creatures and the twenty-four elders fell down before the Lamb. Each one had a harp and they were holding golden bowls full of incense, which are the prayers of God’s people.</a:t>
            </a:r>
          </a:p>
        </p:txBody>
      </p:sp>
      <p:sp>
        <p:nvSpPr>
          <p:cNvPr id="5" name="TextBox 4"/>
          <p:cNvSpPr txBox="1"/>
          <p:nvPr/>
        </p:nvSpPr>
        <p:spPr>
          <a:xfrm>
            <a:off x="533400" y="1828800"/>
            <a:ext cx="4267200" cy="646331"/>
          </a:xfrm>
          <a:prstGeom prst="rect">
            <a:avLst/>
          </a:prstGeom>
          <a:noFill/>
        </p:spPr>
        <p:txBody>
          <a:bodyPr wrap="square" rtlCol="0">
            <a:spAutoFit/>
          </a:bodyPr>
          <a:lstStyle/>
          <a:p>
            <a:r>
              <a:rPr lang="en-US" sz="3600" dirty="0" err="1" smtClean="0">
                <a:solidFill>
                  <a:srgbClr val="FFC000"/>
                </a:solidFill>
              </a:rPr>
              <a:t>Revelaton</a:t>
            </a:r>
            <a:r>
              <a:rPr lang="en-US" sz="3600" dirty="0" smtClean="0">
                <a:solidFill>
                  <a:srgbClr val="FFC000"/>
                </a:solidFill>
              </a:rPr>
              <a:t> 5:8</a:t>
            </a:r>
            <a:endParaRPr lang="en-US" sz="3600" dirty="0">
              <a:solidFill>
                <a:srgbClr val="FFC000"/>
              </a:solidFill>
            </a:endParaRPr>
          </a:p>
        </p:txBody>
      </p:sp>
    </p:spTree>
    <p:extLst>
      <p:ext uri="{BB962C8B-B14F-4D97-AF65-F5344CB8AC3E}">
        <p14:creationId xmlns:p14="http://schemas.microsoft.com/office/powerpoint/2010/main" val="40645012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_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xmlns=""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otalTime>302</TotalTime>
  <Words>555</Words>
  <Application>Microsoft Office PowerPoint</Application>
  <PresentationFormat>On-screen Show (4:3)</PresentationFormat>
  <Paragraphs>97</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3_Celestial</vt:lpstr>
      <vt:lpstr>The Suddenlies of God</vt:lpstr>
      <vt:lpstr>The Suddenlies of God</vt:lpstr>
      <vt:lpstr>PowerPoint Presentation</vt:lpstr>
      <vt:lpstr>PowerPoint Presentation</vt:lpstr>
      <vt:lpstr>PowerPoint Presentation</vt:lpstr>
      <vt:lpstr>PowerPoint Presentation</vt:lpstr>
      <vt:lpstr>PowerPoint Presentation</vt:lpstr>
      <vt:lpstr>How do you see the narrative?</vt:lpstr>
      <vt:lpstr>PowerPoint Presentation</vt:lpstr>
      <vt:lpstr>John 8 </vt:lpstr>
      <vt:lpstr>Colossians 1:21-23</vt:lpstr>
      <vt:lpstr>PowerPoint Presentation</vt:lpstr>
      <vt:lpstr>Jeremiah 29:11-14</vt:lpstr>
      <vt:lpstr>PowerPoint Presentation</vt:lpstr>
      <vt:lpstr>Deuteronomy  5</vt:lpstr>
      <vt:lpstr>PowerPoint Presentation</vt:lpstr>
      <vt:lpstr>Jesus’ Love language:  Obedience</vt:lpstr>
      <vt:lpstr>John 15 </vt:lpstr>
      <vt:lpstr>PowerPoint Presentation</vt:lpstr>
      <vt:lpstr>Malachi 3</vt:lpstr>
      <vt:lpstr>PowerPoint Presentation</vt:lpstr>
      <vt:lpstr>Acts 2</vt:lpstr>
      <vt:lpstr>Proverbs 13:12</vt:lpstr>
      <vt:lpstr>PowerPoint Presentation</vt:lpstr>
      <vt:lpstr>Faith</vt:lpstr>
      <vt:lpstr>Fear </vt:lpstr>
      <vt:lpstr>2 Timothy 1</vt:lpstr>
      <vt:lpstr>Hebrews 10:19-25</vt:lpstr>
      <vt:lpstr>PowerPoint Presentation</vt:lpstr>
      <vt:lpstr>PowerPoint Presentation</vt:lpstr>
      <vt:lpstr>Deuteronomy 27:  Blessing vs Curses</vt:lpstr>
      <vt:lpstr>Deuteronomy 27:  Blessing vs Curses</vt:lpstr>
      <vt:lpstr>Deuteronomy 28</vt:lpstr>
      <vt:lpstr>PowerPoint Presentation</vt:lpstr>
      <vt:lpstr>PowerPoint Presentation</vt:lpstr>
      <vt:lpstr>Deuteronomy 28-30</vt:lpstr>
      <vt:lpstr>So What?  </vt:lpstr>
      <vt:lpstr>So What? </vt:lpstr>
      <vt:lpstr>So What?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Jehovah Suddenlies</dc:title>
  <dc:creator>Don Lamb</dc:creator>
  <cp:lastModifiedBy>LifeGate</cp:lastModifiedBy>
  <cp:revision>22</cp:revision>
  <dcterms:created xsi:type="dcterms:W3CDTF">2025-02-01T23:59:14Z</dcterms:created>
  <dcterms:modified xsi:type="dcterms:W3CDTF">2025-02-09T16:11:17Z</dcterms:modified>
</cp:coreProperties>
</file>