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sldIdLst>
    <p:sldId id="284" r:id="rId3"/>
    <p:sldId id="258" r:id="rId4"/>
    <p:sldId id="261" r:id="rId5"/>
    <p:sldId id="262" r:id="rId6"/>
    <p:sldId id="268" r:id="rId7"/>
    <p:sldId id="285" r:id="rId8"/>
    <p:sldId id="283" r:id="rId9"/>
    <p:sldId id="292" r:id="rId10"/>
    <p:sldId id="266" r:id="rId11"/>
    <p:sldId id="287" r:id="rId12"/>
    <p:sldId id="288" r:id="rId13"/>
    <p:sldId id="289" r:id="rId14"/>
    <p:sldId id="290" r:id="rId15"/>
    <p:sldId id="269" r:id="rId16"/>
    <p:sldId id="282" r:id="rId17"/>
    <p:sldId id="286" r:id="rId18"/>
    <p:sldId id="270" r:id="rId19"/>
    <p:sldId id="272" r:id="rId20"/>
    <p:sldId id="271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44" autoAdjust="0"/>
    <p:restoredTop sz="94660"/>
  </p:normalViewPr>
  <p:slideViewPr>
    <p:cSldViewPr>
      <p:cViewPr varScale="1">
        <p:scale>
          <a:sx n="103" d="100"/>
          <a:sy n="103" d="100"/>
        </p:scale>
        <p:origin x="-17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0" y="1964267"/>
            <a:ext cx="5398295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800" y="4385735"/>
            <a:ext cx="5398295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99419" y="5870578"/>
            <a:ext cx="1200150" cy="377825"/>
          </a:xfrm>
        </p:spPr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3/16/2025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5870578"/>
            <a:ext cx="3670469" cy="377825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720" y="5870578"/>
            <a:ext cx="413375" cy="377825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6089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4732865"/>
            <a:ext cx="759857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8701" y="932112"/>
            <a:ext cx="656987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5299603"/>
            <a:ext cx="7598570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3/16/2025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216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09604"/>
            <a:ext cx="7598570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4343400"/>
            <a:ext cx="7598571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3/16/2025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283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1619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78400" y="274320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6206" y="823337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02" y="609604"/>
            <a:ext cx="71627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3406" y="3352800"/>
            <a:ext cx="7004388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600" y="4343400"/>
            <a:ext cx="7614275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3/16/2025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173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3" y="3308581"/>
            <a:ext cx="7598569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4777381"/>
            <a:ext cx="759857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3/16/2025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296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1619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78400" y="274320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6206" y="823337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744202" y="609604"/>
            <a:ext cx="71627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351" y="3886200"/>
            <a:ext cx="7601577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49" y="4775200"/>
            <a:ext cx="7601577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3/16/2025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220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09604"/>
            <a:ext cx="7598570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352" y="3505200"/>
            <a:ext cx="759857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4343400"/>
            <a:ext cx="759857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3/16/2025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600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1619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3/16/2025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14352" y="609603"/>
            <a:ext cx="7598569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357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1619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4006" y="609602"/>
            <a:ext cx="16189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1" y="609600"/>
            <a:ext cx="5874087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3/16/2025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26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799" y="1964267"/>
            <a:ext cx="5398295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799" y="4385733"/>
            <a:ext cx="5398295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99419" y="5870576"/>
            <a:ext cx="1200150" cy="377825"/>
          </a:xfrm>
        </p:spPr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3/16/2025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799" y="5870576"/>
            <a:ext cx="3670469" cy="377825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719" y="5870576"/>
            <a:ext cx="413375" cy="377825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4764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3/16/2025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879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3/16/2025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1036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3308581"/>
            <a:ext cx="7598570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49" y="4777381"/>
            <a:ext cx="759857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3/16/2025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6439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1" y="2142067"/>
            <a:ext cx="3746501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6421" y="2142068"/>
            <a:ext cx="3746499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3/16/2025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8039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0252" y="2218267"/>
            <a:ext cx="35317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2870201"/>
            <a:ext cx="3747692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3" y="2226734"/>
            <a:ext cx="354211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67612" y="2870201"/>
            <a:ext cx="3746501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3/16/2025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4888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3/16/2025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3664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3/16/2025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8626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074333"/>
            <a:ext cx="276066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6151" y="609601"/>
            <a:ext cx="4626770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445933"/>
            <a:ext cx="276066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3/16/2025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9338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600200"/>
            <a:ext cx="4623490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52190" y="914400"/>
            <a:ext cx="2460731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2971800"/>
            <a:ext cx="4623490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3/16/2025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988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4732865"/>
            <a:ext cx="759857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8701" y="932112"/>
            <a:ext cx="656987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5299603"/>
            <a:ext cx="7598570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3/16/2025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1162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09602"/>
            <a:ext cx="7598570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4343400"/>
            <a:ext cx="7598571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3/16/2025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2747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78400" y="274320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6206" y="823337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01" y="609602"/>
            <a:ext cx="71627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3406" y="3352800"/>
            <a:ext cx="7004388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599" y="4343400"/>
            <a:ext cx="7614275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3/16/2025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517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3308581"/>
            <a:ext cx="7598570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49" y="4777381"/>
            <a:ext cx="759857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3/16/2025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0355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2" y="3308581"/>
            <a:ext cx="7598569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4777381"/>
            <a:ext cx="759857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3/16/2025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7606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78400" y="274320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6206" y="823337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744201" y="609602"/>
            <a:ext cx="71627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350" y="3886200"/>
            <a:ext cx="7601577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49" y="4775200"/>
            <a:ext cx="7601577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3/16/2025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3096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09602"/>
            <a:ext cx="7598570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351" y="3505200"/>
            <a:ext cx="759857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4343400"/>
            <a:ext cx="759857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3/16/2025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6386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3/16/2025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14351" y="609601"/>
            <a:ext cx="7598569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2907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4006" y="609600"/>
            <a:ext cx="16189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609600"/>
            <a:ext cx="5874087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3/16/2025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757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2142067"/>
            <a:ext cx="3746501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6421" y="2142070"/>
            <a:ext cx="3746499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3/16/2025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347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0253" y="2218267"/>
            <a:ext cx="35317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2870201"/>
            <a:ext cx="3747692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3" y="2226734"/>
            <a:ext cx="354211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67613" y="2870201"/>
            <a:ext cx="3746501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3/16/2025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543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3/16/2025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112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1619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3/16/2025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311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074333"/>
            <a:ext cx="276066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6151" y="609601"/>
            <a:ext cx="4626770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445933"/>
            <a:ext cx="276066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3/16/2025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883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600200"/>
            <a:ext cx="4623490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52191" y="914400"/>
            <a:ext cx="2460731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2971800"/>
            <a:ext cx="4623490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3/16/2025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131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2" y="609603"/>
            <a:ext cx="7598569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2" y="2142070"/>
            <a:ext cx="7598569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2245" y="5870578"/>
            <a:ext cx="120015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 defTabSz="457200"/>
              <a:t>3/16/2025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870578"/>
            <a:ext cx="5870744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99547" y="5870578"/>
            <a:ext cx="413375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D57F1E4F-1CFF-5643-939E-217C01CDF565}" type="slidenum">
              <a:rPr lang="en-US" dirty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7690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09601"/>
            <a:ext cx="7598569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142068"/>
            <a:ext cx="7598569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2245" y="5870576"/>
            <a:ext cx="120015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 defTabSz="457200"/>
              <a:t>3/16/2025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870576"/>
            <a:ext cx="5870744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99546" y="5870576"/>
            <a:ext cx="413375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D57F1E4F-1CFF-5643-939E-217C01CDF565}" type="slidenum">
              <a:rPr lang="en-US" dirty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1571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598569" cy="1456267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Expect Fruit</a:t>
            </a:r>
            <a:endParaRPr lang="en-US" sz="5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97922" y="-597722"/>
            <a:ext cx="4753532" cy="8539776"/>
          </a:xfrm>
        </p:spPr>
      </p:pic>
    </p:spTree>
    <p:extLst>
      <p:ext uri="{BB962C8B-B14F-4D97-AF65-F5344CB8AC3E}">
        <p14:creationId xmlns:p14="http://schemas.microsoft.com/office/powerpoint/2010/main" val="196826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7227"/>
            <a:ext cx="7598569" cy="1456267"/>
          </a:xfrm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Fruit for the </a:t>
            </a:r>
            <a:r>
              <a:rPr lang="en-US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Laodicean</a:t>
            </a: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church Revelation 3:15-22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86000"/>
            <a:ext cx="8229600" cy="36491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baseline="30000" dirty="0"/>
              <a:t>15 </a:t>
            </a:r>
            <a:r>
              <a:rPr lang="en-US" sz="3600" dirty="0"/>
              <a:t>I know your deeds, that you are neither cold nor hot. I wish you were either one or the other! </a:t>
            </a:r>
            <a:r>
              <a:rPr lang="en-US" sz="3600" b="1" baseline="30000" dirty="0"/>
              <a:t>16 </a:t>
            </a:r>
            <a:r>
              <a:rPr lang="en-US" sz="3600" dirty="0"/>
              <a:t>So, because you are lukewarm—neither hot nor cold—I am about to spit you out of my mouth. </a:t>
            </a:r>
            <a:r>
              <a:rPr lang="en-US" sz="3600" b="1" baseline="30000" dirty="0"/>
              <a:t>17 </a:t>
            </a:r>
            <a:r>
              <a:rPr lang="en-US" sz="3600" dirty="0"/>
              <a:t>You say, ‘I am rich; I have acquired wealth and do not need a thing.’ But you do not realize that you are wretched, pitiful, poor, blind and naked. </a:t>
            </a:r>
          </a:p>
        </p:txBody>
      </p:sp>
    </p:spTree>
    <p:extLst>
      <p:ext uri="{BB962C8B-B14F-4D97-AF65-F5344CB8AC3E}">
        <p14:creationId xmlns:p14="http://schemas.microsoft.com/office/powerpoint/2010/main" val="112534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762000"/>
            <a:ext cx="8763000" cy="5029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baseline="30000" dirty="0"/>
              <a:t>18 </a:t>
            </a:r>
            <a:r>
              <a:rPr lang="en-US" sz="4400" dirty="0"/>
              <a:t>I counsel you to buy from me gold refined in the fire, so you can become rich; and white clothes to wear, so you can cover your shameful nakedness; and salve to put on your eyes, so you can see.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1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1" y="2142068"/>
            <a:ext cx="8248649" cy="36491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baseline="30000" dirty="0"/>
              <a:t>19 </a:t>
            </a:r>
            <a:r>
              <a:rPr lang="en-US" sz="4000" dirty="0"/>
              <a:t>Those whom I love I rebuke and discipline. So be earnest and repent. </a:t>
            </a:r>
            <a:r>
              <a:rPr lang="en-US" sz="4000" b="1" baseline="30000" dirty="0"/>
              <a:t>20 </a:t>
            </a:r>
            <a:r>
              <a:rPr lang="en-US" sz="4000" dirty="0"/>
              <a:t>Here I am! I stand at the door and knock. If anyone hears my voice and opens the door, I will come in and eat with that person, and they with me.</a:t>
            </a: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1004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1" y="457200"/>
            <a:ext cx="7598569" cy="533400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5200" b="1" baseline="30000" dirty="0"/>
              <a:t>21 </a:t>
            </a:r>
            <a:r>
              <a:rPr lang="en-US" sz="5200" dirty="0"/>
              <a:t>To the one who is victorious, I will give the right to sit with me on my throne, just as I was victorious and sat down with my Father on his throne. </a:t>
            </a:r>
            <a:r>
              <a:rPr lang="en-US" sz="5200" b="1" baseline="30000" dirty="0"/>
              <a:t>22 </a:t>
            </a:r>
            <a:r>
              <a:rPr lang="en-US" sz="5200" dirty="0"/>
              <a:t>Whoever has ears, let them hear what the Spirit says to the churches.”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05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096249" cy="922868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Prayer of an apostle for the church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1" y="1752600"/>
            <a:ext cx="8172449" cy="40386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baseline="30000" dirty="0"/>
              <a:t>9 </a:t>
            </a:r>
            <a:r>
              <a:rPr lang="en-US" sz="3600" dirty="0"/>
              <a:t>For this reason, since the day we heard about you, we have </a:t>
            </a:r>
            <a:r>
              <a:rPr lang="en-US" sz="3600" dirty="0">
                <a:solidFill>
                  <a:srgbClr val="FFFF00"/>
                </a:solidFill>
              </a:rPr>
              <a:t>not stopped praying for you.</a:t>
            </a:r>
            <a:r>
              <a:rPr lang="en-US" sz="3600" dirty="0"/>
              <a:t> We continually </a:t>
            </a:r>
            <a:r>
              <a:rPr lang="en-US" sz="3600" u="sng" dirty="0"/>
              <a:t>ask God to fill you with the knowledge of his will</a:t>
            </a:r>
            <a:r>
              <a:rPr lang="en-US" sz="3600" dirty="0"/>
              <a:t> through all the </a:t>
            </a:r>
            <a:r>
              <a:rPr lang="en-US" sz="3600" dirty="0">
                <a:solidFill>
                  <a:srgbClr val="00B0F0"/>
                </a:solidFill>
              </a:rPr>
              <a:t>wisdom</a:t>
            </a:r>
            <a:r>
              <a:rPr lang="en-US" sz="3600" dirty="0"/>
              <a:t> and </a:t>
            </a:r>
            <a:r>
              <a:rPr lang="en-US" sz="3600" dirty="0">
                <a:solidFill>
                  <a:srgbClr val="00B0F0"/>
                </a:solidFill>
              </a:rPr>
              <a:t>understanding</a:t>
            </a:r>
            <a:r>
              <a:rPr lang="en-US" sz="3600" dirty="0"/>
              <a:t> that the Spirit </a:t>
            </a:r>
            <a:r>
              <a:rPr lang="en-US" sz="3600" dirty="0" smtClean="0"/>
              <a:t>gives,</a:t>
            </a:r>
            <a:r>
              <a:rPr lang="en-US" sz="3600" b="1" baseline="30000" dirty="0" smtClean="0"/>
              <a:t>10</a:t>
            </a:r>
            <a:r>
              <a:rPr lang="en-US" sz="3600" b="1" baseline="30000" dirty="0"/>
              <a:t> </a:t>
            </a:r>
            <a:r>
              <a:rPr lang="en-US" sz="3600" dirty="0"/>
              <a:t>so that </a:t>
            </a:r>
            <a:r>
              <a:rPr lang="en-US" sz="3600" dirty="0">
                <a:solidFill>
                  <a:srgbClr val="FFFF00"/>
                </a:solidFill>
              </a:rPr>
              <a:t>you may live a life worthy of the Lord and please him in every way</a:t>
            </a:r>
            <a:r>
              <a:rPr lang="en-US" sz="3600" dirty="0"/>
              <a:t>: bearing fruit in every good work, growing in the knowledge of God, </a:t>
            </a:r>
          </a:p>
        </p:txBody>
      </p:sp>
    </p:spTree>
    <p:extLst>
      <p:ext uri="{BB962C8B-B14F-4D97-AF65-F5344CB8AC3E}">
        <p14:creationId xmlns:p14="http://schemas.microsoft.com/office/powerpoint/2010/main" val="410437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1600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What happens when you are bearing fruit?</a:t>
            </a:r>
            <a:endParaRPr lang="en-U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7610475" cy="4223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641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530437"/>
            <a:ext cx="5562599" cy="6368426"/>
          </a:xfrm>
        </p:spPr>
      </p:pic>
    </p:spTree>
    <p:extLst>
      <p:ext uri="{BB962C8B-B14F-4D97-AF65-F5344CB8AC3E}">
        <p14:creationId xmlns:p14="http://schemas.microsoft.com/office/powerpoint/2010/main" val="106032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1" y="457200"/>
            <a:ext cx="8401049" cy="5867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b="1" baseline="30000" dirty="0"/>
              <a:t>11 </a:t>
            </a:r>
            <a:r>
              <a:rPr lang="en-US" sz="3600" dirty="0">
                <a:solidFill>
                  <a:srgbClr val="00B0F0"/>
                </a:solidFill>
              </a:rPr>
              <a:t>being strengthened </a:t>
            </a:r>
            <a:r>
              <a:rPr lang="en-US" sz="3600" dirty="0" smtClean="0">
                <a:solidFill>
                  <a:srgbClr val="00B0F0"/>
                </a:solidFill>
              </a:rPr>
              <a:t>with all power </a:t>
            </a:r>
            <a:r>
              <a:rPr lang="en-US" sz="3600" dirty="0" smtClean="0"/>
              <a:t>according </a:t>
            </a:r>
            <a:r>
              <a:rPr lang="en-US" sz="3600" dirty="0"/>
              <a:t>to his glorious might so that you may have </a:t>
            </a:r>
            <a:r>
              <a:rPr lang="en-US" sz="3600" dirty="0">
                <a:solidFill>
                  <a:srgbClr val="00B0F0"/>
                </a:solidFill>
              </a:rPr>
              <a:t>great </a:t>
            </a:r>
            <a:r>
              <a:rPr lang="en-US" sz="3600" dirty="0">
                <a:solidFill>
                  <a:srgbClr val="FFC000"/>
                </a:solidFill>
              </a:rPr>
              <a:t>endurance</a:t>
            </a:r>
            <a:r>
              <a:rPr lang="en-US" sz="3600" dirty="0">
                <a:solidFill>
                  <a:srgbClr val="00B0F0"/>
                </a:solidFill>
              </a:rPr>
              <a:t> and patience, </a:t>
            </a:r>
            <a:endParaRPr lang="en-US" sz="3600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sz="3600" b="1" baseline="30000" dirty="0" smtClean="0"/>
              <a:t>12</a:t>
            </a:r>
            <a:r>
              <a:rPr lang="en-US" sz="3600" b="1" baseline="30000" dirty="0"/>
              <a:t> </a:t>
            </a:r>
            <a:r>
              <a:rPr lang="en-US" sz="3600" dirty="0"/>
              <a:t>and </a:t>
            </a:r>
            <a:r>
              <a:rPr lang="en-US" sz="3600" dirty="0">
                <a:solidFill>
                  <a:srgbClr val="00B0F0"/>
                </a:solidFill>
              </a:rPr>
              <a:t>giving joyful thanks </a:t>
            </a:r>
            <a:r>
              <a:rPr lang="en-US" sz="3600" dirty="0"/>
              <a:t>to the Father, who has qualified </a:t>
            </a:r>
            <a:r>
              <a:rPr lang="en-US" sz="3600" dirty="0" smtClean="0"/>
              <a:t>you</a:t>
            </a:r>
            <a:r>
              <a:rPr lang="en-US" sz="3600" dirty="0"/>
              <a:t> to share in the inheritance of his holy people in the kingdom of light. </a:t>
            </a:r>
            <a:endParaRPr lang="en-US" sz="3600" dirty="0" smtClean="0"/>
          </a:p>
          <a:p>
            <a:pPr marL="0" indent="0">
              <a:buNone/>
            </a:pPr>
            <a:r>
              <a:rPr lang="en-US" sz="3600" b="1" baseline="30000" dirty="0" smtClean="0"/>
              <a:t>13</a:t>
            </a:r>
            <a:r>
              <a:rPr lang="en-US" sz="3600" b="1" baseline="30000" dirty="0"/>
              <a:t> </a:t>
            </a:r>
            <a:r>
              <a:rPr lang="en-US" sz="3600" dirty="0"/>
              <a:t>For he has rescued us from the dominion of darkness and brought us into the kingdom of the Son he loves, </a:t>
            </a:r>
            <a:endParaRPr lang="en-US" sz="3600" dirty="0" smtClean="0"/>
          </a:p>
          <a:p>
            <a:pPr marL="0" indent="0">
              <a:buNone/>
            </a:pPr>
            <a:r>
              <a:rPr lang="en-US" sz="3600" b="1" baseline="30000" dirty="0" smtClean="0"/>
              <a:t>14</a:t>
            </a:r>
            <a:r>
              <a:rPr lang="en-US" sz="3600" b="1" baseline="30000" dirty="0"/>
              <a:t> </a:t>
            </a:r>
            <a:r>
              <a:rPr lang="en-US" sz="3600" dirty="0"/>
              <a:t>in whom we have redemption, the forgiveness of sins.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59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598569" cy="846668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15:1-4</a:t>
            </a:r>
            <a:endParaRPr lang="en-US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2142068"/>
            <a:ext cx="8839200" cy="36491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“I am the true vine, and my Father is the gardener. 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b="1" baseline="30000" dirty="0" smtClean="0"/>
              <a:t>2</a:t>
            </a:r>
            <a:r>
              <a:rPr lang="en-US" sz="3200" b="1" baseline="30000" dirty="0"/>
              <a:t> </a:t>
            </a:r>
            <a:r>
              <a:rPr lang="en-US" sz="3200" dirty="0"/>
              <a:t>He cuts off every branch in me that bears no fruit, while every branch that does bear fruit he </a:t>
            </a:r>
            <a:r>
              <a:rPr lang="en-US" sz="3200" dirty="0" smtClean="0">
                <a:solidFill>
                  <a:srgbClr val="FFC000"/>
                </a:solidFill>
              </a:rPr>
              <a:t>prunes</a:t>
            </a:r>
            <a:r>
              <a:rPr lang="en-US" sz="3200" baseline="30000" dirty="0"/>
              <a:t> </a:t>
            </a:r>
            <a:r>
              <a:rPr lang="en-US" sz="3200" dirty="0" smtClean="0"/>
              <a:t>so </a:t>
            </a:r>
            <a:r>
              <a:rPr lang="en-US" sz="3200" dirty="0"/>
              <a:t>that it will be even more fruitful. </a:t>
            </a:r>
          </a:p>
          <a:p>
            <a:pPr marL="0" indent="0">
              <a:buNone/>
            </a:pPr>
            <a:r>
              <a:rPr lang="en-US" sz="3200" b="1" baseline="30000" dirty="0" smtClean="0"/>
              <a:t>3</a:t>
            </a:r>
            <a:r>
              <a:rPr lang="en-US" sz="3200" b="1" baseline="30000" dirty="0"/>
              <a:t> </a:t>
            </a:r>
            <a:r>
              <a:rPr lang="en-US" sz="3200" dirty="0"/>
              <a:t>You are already </a:t>
            </a:r>
            <a:r>
              <a:rPr lang="en-US" sz="3200" dirty="0">
                <a:solidFill>
                  <a:srgbClr val="FFC000"/>
                </a:solidFill>
              </a:rPr>
              <a:t>clean</a:t>
            </a:r>
            <a:r>
              <a:rPr lang="en-US" sz="3200" dirty="0"/>
              <a:t> because of the word I have spoken to you. 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b="1" baseline="30000" dirty="0" smtClean="0"/>
              <a:t>4</a:t>
            </a:r>
            <a:r>
              <a:rPr lang="en-US" sz="3200" b="1" baseline="30000" dirty="0"/>
              <a:t> </a:t>
            </a:r>
            <a:r>
              <a:rPr lang="en-US" sz="3200" dirty="0"/>
              <a:t>Remain in me, as I also remain in you. No branch can bear fruit by itself; it must remain in the vine. Neither can you bear fruit unless you remain in me.</a:t>
            </a:r>
          </a:p>
        </p:txBody>
      </p:sp>
    </p:spTree>
    <p:extLst>
      <p:ext uri="{BB962C8B-B14F-4D97-AF65-F5344CB8AC3E}">
        <p14:creationId xmlns:p14="http://schemas.microsoft.com/office/powerpoint/2010/main" val="10826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fontAlgn="ctr">
              <a:buNone/>
            </a:pPr>
            <a:endParaRPr lang="en-US" b="1" dirty="0" smtClean="0"/>
          </a:p>
          <a:p>
            <a:pPr marL="0" indent="0" fontAlgn="ctr">
              <a:buNone/>
            </a:pPr>
            <a:endParaRPr lang="en-US" b="1" dirty="0"/>
          </a:p>
          <a:p>
            <a:pPr marL="0" indent="0" fontAlgn="ctr">
              <a:buNone/>
            </a:pPr>
            <a:endParaRPr lang="en-US" b="1" dirty="0" smtClean="0"/>
          </a:p>
          <a:p>
            <a:pPr marL="0" indent="0" fontAlgn="ctr">
              <a:buNone/>
            </a:pPr>
            <a:r>
              <a:rPr lang="en-US" sz="4000" b="1" dirty="0" err="1" smtClean="0"/>
              <a:t>kathairo</a:t>
            </a:r>
            <a:r>
              <a:rPr lang="en-US" sz="4000" b="1" dirty="0" smtClean="0"/>
              <a:t> </a:t>
            </a:r>
            <a:r>
              <a:rPr lang="en-US" sz="4000" b="1" dirty="0"/>
              <a:t>(καθα</a:t>
            </a:r>
            <a:r>
              <a:rPr lang="en-US" sz="4000" b="1" dirty="0" err="1"/>
              <a:t>ίρω</a:t>
            </a:r>
            <a:r>
              <a:rPr lang="en-US" sz="4000" b="1" dirty="0"/>
              <a:t>):</a:t>
            </a:r>
            <a:r>
              <a:rPr lang="en-US" sz="4000" dirty="0"/>
              <a:t> This verb means "to cleanse, to purify, to prune".</a:t>
            </a: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14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-76200"/>
            <a:ext cx="7598569" cy="1456267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Colossians 4:7-18</a:t>
            </a:r>
            <a:endParaRPr lang="en-US" sz="5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baseline="30000" dirty="0"/>
              <a:t>7 </a:t>
            </a:r>
            <a:r>
              <a:rPr lang="en-US" sz="3600" dirty="0" err="1">
                <a:solidFill>
                  <a:srgbClr val="92D050"/>
                </a:solidFill>
              </a:rPr>
              <a:t>Tychicus</a:t>
            </a:r>
            <a:r>
              <a:rPr lang="en-US" sz="3600" dirty="0"/>
              <a:t> will tell you all the news about me. He is a dear brother, a faithful minister and fellow </a:t>
            </a:r>
            <a:r>
              <a:rPr lang="en-US" sz="3600" dirty="0" smtClean="0"/>
              <a:t>servant</a:t>
            </a:r>
            <a:r>
              <a:rPr lang="en-US" sz="3600" dirty="0"/>
              <a:t> </a:t>
            </a:r>
            <a:r>
              <a:rPr lang="en-US" sz="3600" dirty="0" smtClean="0"/>
              <a:t>in </a:t>
            </a:r>
            <a:r>
              <a:rPr lang="en-US" sz="3600" dirty="0"/>
              <a:t>the Lord. </a:t>
            </a:r>
            <a:r>
              <a:rPr lang="en-US" sz="3600" b="1" baseline="30000" dirty="0"/>
              <a:t>8 </a:t>
            </a:r>
            <a:r>
              <a:rPr lang="en-US" sz="3600" dirty="0"/>
              <a:t>I am sending him to you for the express purpose that you may know about </a:t>
            </a:r>
            <a:r>
              <a:rPr lang="en-US" sz="3600" dirty="0" smtClean="0"/>
              <a:t>our</a:t>
            </a:r>
            <a:r>
              <a:rPr lang="en-US" sz="3600" baseline="30000" dirty="0"/>
              <a:t> </a:t>
            </a:r>
            <a:r>
              <a:rPr lang="en-US" sz="3600" dirty="0" smtClean="0"/>
              <a:t>circumstances </a:t>
            </a:r>
            <a:r>
              <a:rPr lang="en-US" sz="3600" dirty="0"/>
              <a:t>and that he may encourage your hearts. </a:t>
            </a:r>
            <a:r>
              <a:rPr lang="en-US" sz="3600" b="1" baseline="30000" dirty="0"/>
              <a:t>9 </a:t>
            </a:r>
            <a:r>
              <a:rPr lang="en-US" sz="3600" dirty="0"/>
              <a:t>He is coming with </a:t>
            </a:r>
            <a:r>
              <a:rPr lang="en-US" sz="3600" dirty="0" err="1">
                <a:solidFill>
                  <a:srgbClr val="92D050"/>
                </a:solidFill>
              </a:rPr>
              <a:t>Onesimus</a:t>
            </a:r>
            <a:r>
              <a:rPr lang="en-US" sz="3600" dirty="0">
                <a:solidFill>
                  <a:srgbClr val="92D050"/>
                </a:solidFill>
              </a:rPr>
              <a:t>,</a:t>
            </a:r>
            <a:r>
              <a:rPr lang="en-US" sz="3600" dirty="0"/>
              <a:t> our faithful and dear brother, who is one of you. They will tell you everything that is happening here.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55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8991600" cy="36491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baseline="30000" dirty="0"/>
              <a:t>5 </a:t>
            </a:r>
            <a:r>
              <a:rPr lang="en-US" sz="3200" dirty="0"/>
              <a:t>“I am the vine; you are the branches. If you remain in me and I in you, you will bear much fruit; apart from me you can do nothing. </a:t>
            </a:r>
            <a:r>
              <a:rPr lang="en-US" sz="3200" b="1" baseline="30000" dirty="0"/>
              <a:t>6 </a:t>
            </a:r>
            <a:r>
              <a:rPr lang="en-US" sz="3200" dirty="0"/>
              <a:t>If you do not remain in me, you are like a branch that is thrown away and withers; such branches are picked up, thrown into the fire and burned. </a:t>
            </a:r>
            <a:r>
              <a:rPr lang="en-US" sz="3200" b="1" baseline="30000" dirty="0">
                <a:solidFill>
                  <a:srgbClr val="FFC000"/>
                </a:solidFill>
              </a:rPr>
              <a:t>7 </a:t>
            </a:r>
            <a:r>
              <a:rPr lang="en-US" sz="3200" dirty="0">
                <a:solidFill>
                  <a:srgbClr val="FFC000"/>
                </a:solidFill>
              </a:rPr>
              <a:t>If you remain in me and my words remain in you, ask whatever you wish, and it will be done for you.</a:t>
            </a:r>
            <a:r>
              <a:rPr lang="en-US" sz="3200" dirty="0"/>
              <a:t> </a:t>
            </a:r>
            <a:r>
              <a:rPr lang="en-US" sz="3200" b="1" baseline="30000" dirty="0"/>
              <a:t>8 </a:t>
            </a:r>
            <a:r>
              <a:rPr lang="en-US" sz="3200" dirty="0"/>
              <a:t>This is to my Father’s glory, that you bear much fruit, showing yourselves to be my disciples.</a:t>
            </a:r>
          </a:p>
        </p:txBody>
      </p:sp>
    </p:spTree>
    <p:extLst>
      <p:ext uri="{BB962C8B-B14F-4D97-AF65-F5344CB8AC3E}">
        <p14:creationId xmlns:p14="http://schemas.microsoft.com/office/powerpoint/2010/main" val="389788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152401"/>
            <a:ext cx="8915400" cy="761999"/>
          </a:xfrm>
        </p:spPr>
        <p:txBody>
          <a:bodyPr/>
          <a:lstStyle/>
          <a:p>
            <a:r>
              <a:rPr lang="en-US" dirty="0" smtClean="0"/>
              <a:t>Pray these for each other: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0772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God to fill </a:t>
            </a:r>
            <a:r>
              <a:rPr lang="en-US" sz="2800" dirty="0" smtClean="0"/>
              <a:t>me </a:t>
            </a:r>
            <a:r>
              <a:rPr lang="en-US" sz="2800" dirty="0"/>
              <a:t>with the knowledge of </a:t>
            </a:r>
            <a:r>
              <a:rPr lang="en-US" sz="2800" dirty="0" smtClean="0"/>
              <a:t>your will.</a:t>
            </a:r>
          </a:p>
          <a:p>
            <a:pPr marL="0" indent="0">
              <a:buNone/>
            </a:pPr>
            <a:r>
              <a:rPr lang="en-US" sz="2800" dirty="0" smtClean="0"/>
              <a:t>Holy Spirit</a:t>
            </a:r>
            <a:r>
              <a:rPr lang="en-US" sz="2800" dirty="0"/>
              <a:t> </a:t>
            </a:r>
            <a:r>
              <a:rPr lang="en-US" sz="2800" dirty="0" smtClean="0"/>
              <a:t>give me the </a:t>
            </a:r>
            <a:r>
              <a:rPr lang="en-US" sz="2800" dirty="0"/>
              <a:t>wisdom and </a:t>
            </a:r>
            <a:r>
              <a:rPr lang="en-US" sz="2800" dirty="0" smtClean="0"/>
              <a:t>understanding.</a:t>
            </a:r>
            <a:r>
              <a:rPr lang="en-US" sz="2800" dirty="0"/>
              <a:t> </a:t>
            </a:r>
            <a:endParaRPr lang="en-US" sz="2800" b="1" baseline="30000" dirty="0"/>
          </a:p>
          <a:p>
            <a:pPr marL="0" indent="0">
              <a:buNone/>
            </a:pPr>
            <a:r>
              <a:rPr lang="en-US" sz="2800" dirty="0" smtClean="0"/>
              <a:t>Help me to live </a:t>
            </a:r>
            <a:r>
              <a:rPr lang="en-US" sz="2800" dirty="0"/>
              <a:t>a life worthy of </a:t>
            </a:r>
            <a:r>
              <a:rPr lang="en-US" sz="2800" dirty="0" smtClean="0"/>
              <a:t>you Lord </a:t>
            </a:r>
            <a:r>
              <a:rPr lang="en-US" sz="2800" dirty="0"/>
              <a:t>and please </a:t>
            </a:r>
            <a:r>
              <a:rPr lang="en-US" sz="2800" dirty="0" smtClean="0"/>
              <a:t>you in </a:t>
            </a:r>
            <a:r>
              <a:rPr lang="en-US" sz="2800" dirty="0"/>
              <a:t>every </a:t>
            </a:r>
            <a:r>
              <a:rPr lang="en-US" sz="2800" dirty="0" smtClean="0"/>
              <a:t>way.</a:t>
            </a:r>
          </a:p>
          <a:p>
            <a:pPr marL="0" indent="0">
              <a:buNone/>
            </a:pPr>
            <a:r>
              <a:rPr lang="en-US" sz="2800" dirty="0" smtClean="0"/>
              <a:t>I want to be bearing </a:t>
            </a:r>
            <a:r>
              <a:rPr lang="en-US" sz="2800" dirty="0"/>
              <a:t>fruit in every good </a:t>
            </a:r>
            <a:r>
              <a:rPr lang="en-US" sz="2800" dirty="0" smtClean="0"/>
              <a:t>work.</a:t>
            </a:r>
          </a:p>
          <a:p>
            <a:pPr marL="0" indent="0">
              <a:buNone/>
            </a:pPr>
            <a:r>
              <a:rPr lang="en-US" sz="2800" dirty="0" smtClean="0"/>
              <a:t>I want to grow in </a:t>
            </a:r>
            <a:r>
              <a:rPr lang="en-US" sz="2800" dirty="0"/>
              <a:t>the knowledge of </a:t>
            </a:r>
            <a:r>
              <a:rPr lang="en-US" sz="2800" dirty="0" smtClean="0"/>
              <a:t>you God.</a:t>
            </a:r>
          </a:p>
          <a:p>
            <a:pPr marL="0" indent="0">
              <a:buNone/>
            </a:pPr>
            <a:r>
              <a:rPr lang="en-US" sz="2800" dirty="0" smtClean="0"/>
              <a:t>Strengthen me with all power according to your glorious might</a:t>
            </a:r>
          </a:p>
        </p:txBody>
      </p:sp>
    </p:spTree>
    <p:extLst>
      <p:ext uri="{BB962C8B-B14F-4D97-AF65-F5344CB8AC3E}">
        <p14:creationId xmlns:p14="http://schemas.microsoft.com/office/powerpoint/2010/main" val="179330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1" y="304800"/>
            <a:ext cx="7598569" cy="61722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200" dirty="0" smtClean="0"/>
              <a:t>Lord </a:t>
            </a:r>
            <a:r>
              <a:rPr lang="en-US" sz="3200" dirty="0"/>
              <a:t>grant me to have great endurance and patience</a:t>
            </a:r>
          </a:p>
          <a:p>
            <a:pPr marL="0" indent="0">
              <a:buNone/>
            </a:pPr>
            <a:r>
              <a:rPr lang="en-US" sz="3200" dirty="0"/>
              <a:t>Lord help me to be giving joyful thanks to you Father.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Thank </a:t>
            </a:r>
            <a:r>
              <a:rPr lang="en-US" sz="3200" dirty="0"/>
              <a:t>you </a:t>
            </a:r>
            <a:r>
              <a:rPr lang="en-US" sz="3200" dirty="0" smtClean="0"/>
              <a:t>for qualifying </a:t>
            </a:r>
            <a:r>
              <a:rPr lang="en-US" sz="3200" dirty="0"/>
              <a:t>me to share in the inheritance of your holy people in the kingdom of light. 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Thank </a:t>
            </a:r>
            <a:r>
              <a:rPr lang="en-US" sz="3200" dirty="0"/>
              <a:t>you for rescuing me from the dominion of darkness 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Thank </a:t>
            </a:r>
            <a:r>
              <a:rPr lang="en-US" sz="3200" dirty="0"/>
              <a:t>you for bringing me into the kingdom of the Son you love</a:t>
            </a:r>
          </a:p>
          <a:p>
            <a:pPr marL="0" indent="0">
              <a:buNone/>
            </a:pPr>
            <a:r>
              <a:rPr lang="en-US" sz="3200" dirty="0"/>
              <a:t>Thank you for redemption, the forgiveness of all of my sins.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21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763000" cy="4876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Get into a Life Group (Do the Christian Life together)  </a:t>
            </a:r>
            <a:r>
              <a:rPr lang="en-US" sz="3600" dirty="0" err="1" smtClean="0">
                <a:solidFill>
                  <a:srgbClr val="00B0F0"/>
                </a:solidFill>
              </a:rPr>
              <a:t>Heb</a:t>
            </a:r>
            <a:r>
              <a:rPr lang="en-US" sz="3600" dirty="0" smtClean="0">
                <a:solidFill>
                  <a:srgbClr val="00B0F0"/>
                </a:solidFill>
              </a:rPr>
              <a:t> 10:25</a:t>
            </a:r>
          </a:p>
          <a:p>
            <a:r>
              <a:rPr lang="en-US" sz="3600" dirty="0" smtClean="0"/>
              <a:t>Pray Daily for each other (regularly and consistently) </a:t>
            </a:r>
            <a:r>
              <a:rPr lang="en-US" sz="3600" dirty="0" smtClean="0">
                <a:solidFill>
                  <a:srgbClr val="00B0F0"/>
                </a:solidFill>
              </a:rPr>
              <a:t>1 Samuel 12:23</a:t>
            </a:r>
          </a:p>
          <a:p>
            <a:r>
              <a:rPr lang="en-US" sz="3600" dirty="0" smtClean="0"/>
              <a:t>Make Faith Declarations over yourself and your loved ones (on earth as it is in heaven)  </a:t>
            </a:r>
            <a:r>
              <a:rPr lang="en-US" sz="3600" dirty="0" smtClean="0">
                <a:solidFill>
                  <a:srgbClr val="00B0F0"/>
                </a:solidFill>
              </a:rPr>
              <a:t>Matthew 6:9-13</a:t>
            </a:r>
          </a:p>
          <a:p>
            <a:r>
              <a:rPr lang="en-US" sz="3600" dirty="0" smtClean="0"/>
              <a:t>Develop the fruit of persevering prayer.  </a:t>
            </a:r>
            <a:r>
              <a:rPr lang="en-US" sz="3600" dirty="0" smtClean="0">
                <a:solidFill>
                  <a:srgbClr val="00B0F0"/>
                </a:solidFill>
              </a:rPr>
              <a:t>James 5:16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3900" y="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Action Steps: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9067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1"/>
            <a:ext cx="7598569" cy="914400"/>
          </a:xfrm>
        </p:spPr>
        <p:txBody>
          <a:bodyPr/>
          <a:lstStyle/>
          <a:p>
            <a:r>
              <a:rPr lang="en-US" dirty="0" smtClean="0"/>
              <a:t>Demas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7598569" cy="3649133"/>
          </a:xfrm>
        </p:spPr>
        <p:txBody>
          <a:bodyPr>
            <a:normAutofit fontScale="70000" lnSpcReduction="20000"/>
          </a:bodyPr>
          <a:lstStyle/>
          <a:p>
            <a:pPr marL="0" indent="0" fontAlgn="ctr">
              <a:buNone/>
            </a:pPr>
            <a:r>
              <a:rPr lang="en-US" sz="3900" b="1" dirty="0"/>
              <a:t>Philemon 1:24</a:t>
            </a:r>
            <a:r>
              <a:rPr lang="en-US" sz="3900" dirty="0"/>
              <a:t>: Demas is listed as a "fellow worker" with Paul </a:t>
            </a:r>
          </a:p>
          <a:p>
            <a:pPr marL="0" indent="0" fontAlgn="ctr">
              <a:buNone/>
            </a:pPr>
            <a:r>
              <a:rPr lang="en-US" sz="3900" b="1" dirty="0"/>
              <a:t>Colossians 4:14</a:t>
            </a:r>
            <a:r>
              <a:rPr lang="en-US" sz="3900" dirty="0"/>
              <a:t>: Demas is mentioned along with Luke, the physician and writer of the Luke–Acts </a:t>
            </a:r>
          </a:p>
          <a:p>
            <a:pPr marL="0" indent="0">
              <a:buNone/>
            </a:pPr>
            <a:endParaRPr lang="en-US" sz="3900" b="1" dirty="0" smtClean="0"/>
          </a:p>
          <a:p>
            <a:pPr marL="0" indent="0">
              <a:buNone/>
            </a:pPr>
            <a:r>
              <a:rPr lang="en-US" sz="3900" b="1" dirty="0" smtClean="0"/>
              <a:t>2 </a:t>
            </a:r>
            <a:r>
              <a:rPr lang="en-US" sz="3900" b="1" dirty="0"/>
              <a:t>Timothy </a:t>
            </a:r>
            <a:r>
              <a:rPr lang="en-US" sz="3900" b="1" dirty="0" smtClean="0"/>
              <a:t>4:9,10</a:t>
            </a:r>
            <a:r>
              <a:rPr lang="en-US" sz="3900" dirty="0"/>
              <a:t>: </a:t>
            </a:r>
            <a:r>
              <a:rPr lang="en-US" sz="4000" b="1" baseline="30000" dirty="0" smtClean="0"/>
              <a:t>9</a:t>
            </a:r>
            <a:r>
              <a:rPr lang="en-US" sz="4000" b="1" baseline="30000" dirty="0"/>
              <a:t> </a:t>
            </a:r>
            <a:r>
              <a:rPr lang="en-US" sz="4000" dirty="0"/>
              <a:t>Do your best to come to me quickly, </a:t>
            </a:r>
            <a:r>
              <a:rPr lang="en-US" sz="4000" b="1" baseline="30000" dirty="0"/>
              <a:t>10 </a:t>
            </a:r>
            <a:r>
              <a:rPr lang="en-US" sz="4000" dirty="0"/>
              <a:t>for Demas, </a:t>
            </a:r>
            <a:r>
              <a:rPr lang="en-US" sz="4000" b="1" dirty="0">
                <a:solidFill>
                  <a:srgbClr val="FFC000"/>
                </a:solidFill>
              </a:rPr>
              <a:t>because he loved this world, </a:t>
            </a:r>
            <a:r>
              <a:rPr lang="en-US" sz="4000" b="1" dirty="0">
                <a:solidFill>
                  <a:srgbClr val="92D050"/>
                </a:solidFill>
              </a:rPr>
              <a:t>has deserted me and has gone to Thessalonica.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18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533400"/>
            <a:ext cx="7598569" cy="1456267"/>
          </a:xfrm>
        </p:spPr>
        <p:txBody>
          <a:bodyPr/>
          <a:lstStyle/>
          <a:p>
            <a:r>
              <a:rPr lang="en-US" dirty="0" smtClean="0"/>
              <a:t>Mark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839200" cy="3649133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Mark 14:50-52  </a:t>
            </a:r>
            <a:r>
              <a:rPr lang="en-US" sz="3600" b="1" baseline="30000" dirty="0"/>
              <a:t>50 </a:t>
            </a:r>
            <a:r>
              <a:rPr lang="en-US" sz="3600" dirty="0"/>
              <a:t>Then everyone deserted him and fled.</a:t>
            </a:r>
          </a:p>
          <a:p>
            <a:pPr marL="0" indent="0">
              <a:buNone/>
            </a:pPr>
            <a:r>
              <a:rPr lang="en-US" sz="3600" b="1" baseline="30000" dirty="0"/>
              <a:t>51 </a:t>
            </a:r>
            <a:r>
              <a:rPr lang="en-US" sz="3600" dirty="0"/>
              <a:t>A young man, wearing nothing but a linen garment, was following Jesus. When they seized him, </a:t>
            </a:r>
            <a:r>
              <a:rPr lang="en-US" sz="3600" b="1" baseline="30000" dirty="0"/>
              <a:t>52 </a:t>
            </a:r>
            <a:r>
              <a:rPr lang="en-US" sz="3600" dirty="0"/>
              <a:t>he fled naked, leaving his garment behind.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35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1" y="304800"/>
            <a:ext cx="8172449" cy="6248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 smtClean="0"/>
              <a:t>Tradition says that the Upper Room was the home of Mark and his parents and that he was the young man carrying the </a:t>
            </a:r>
            <a:r>
              <a:rPr lang="en-US" sz="3200" dirty="0" err="1" smtClean="0"/>
              <a:t>waterpot</a:t>
            </a:r>
            <a:r>
              <a:rPr lang="en-US" sz="3200" dirty="0" smtClean="0"/>
              <a:t>. </a:t>
            </a:r>
          </a:p>
          <a:p>
            <a:pPr marL="0" indent="0">
              <a:buNone/>
            </a:pPr>
            <a:r>
              <a:rPr lang="en-US" sz="3200" dirty="0" smtClean="0"/>
              <a:t>Paul did not want to take John (Mark) because he had deserted him in Pamphylia.  Acts 15:36</a:t>
            </a:r>
          </a:p>
          <a:p>
            <a:pPr marL="0" indent="0">
              <a:buNone/>
            </a:pPr>
            <a:r>
              <a:rPr lang="en-US" sz="3200" dirty="0" smtClean="0"/>
              <a:t>Colossians 4:Mark, the cousin of </a:t>
            </a:r>
            <a:r>
              <a:rPr lang="en-US" sz="3200" dirty="0" err="1" smtClean="0"/>
              <a:t>Barnabus</a:t>
            </a:r>
            <a:r>
              <a:rPr lang="en-US" sz="3200" dirty="0" smtClean="0"/>
              <a:t>, (about whom you received instructions: </a:t>
            </a:r>
            <a:r>
              <a:rPr lang="en-US" sz="3200" dirty="0" smtClean="0">
                <a:solidFill>
                  <a:srgbClr val="00B0F0"/>
                </a:solidFill>
              </a:rPr>
              <a:t>If he comes to you, welcome him</a:t>
            </a:r>
            <a:r>
              <a:rPr lang="en-US" sz="3200" dirty="0" smtClean="0"/>
              <a:t>). They have been a comfort. </a:t>
            </a:r>
          </a:p>
          <a:p>
            <a:pPr marL="0" indent="0">
              <a:buNone/>
            </a:pPr>
            <a:r>
              <a:rPr lang="en-US" sz="3200" dirty="0" smtClean="0"/>
              <a:t>2Tim 4: </a:t>
            </a:r>
            <a:r>
              <a:rPr lang="en-US" sz="3200" b="1" baseline="30000" dirty="0"/>
              <a:t>11 </a:t>
            </a:r>
            <a:r>
              <a:rPr lang="en-US" sz="3200" dirty="0"/>
              <a:t>Only Luke is with me. Get Mark and bring him with you, because he is </a:t>
            </a:r>
            <a:r>
              <a:rPr lang="en-US" sz="3200" dirty="0">
                <a:solidFill>
                  <a:srgbClr val="00B0F0"/>
                </a:solidFill>
              </a:rPr>
              <a:t>helpful to me in my ministry.</a:t>
            </a:r>
            <a:r>
              <a:rPr lang="en-US" sz="3200" dirty="0"/>
              <a:t> </a:t>
            </a:r>
            <a:endParaRPr lang="en-US" sz="32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34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1"/>
            <a:ext cx="9296399" cy="1456267"/>
          </a:xfrm>
        </p:spPr>
        <p:txBody>
          <a:bodyPr/>
          <a:lstStyle/>
          <a:p>
            <a:r>
              <a:rPr lang="en-US" b="1" dirty="0" err="1" smtClean="0">
                <a:solidFill>
                  <a:srgbClr val="FFC000"/>
                </a:solidFill>
              </a:rPr>
              <a:t>Barnabus</a:t>
            </a:r>
            <a:r>
              <a:rPr lang="en-US" b="1" dirty="0" smtClean="0">
                <a:solidFill>
                  <a:srgbClr val="FFC000"/>
                </a:solidFill>
              </a:rPr>
              <a:t>: The ministry of Encouragement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1" y="2142068"/>
            <a:ext cx="8477249" cy="448733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dirty="0" smtClean="0"/>
              <a:t>Sold his land and gave it to the apostles  Acts 4:36</a:t>
            </a:r>
          </a:p>
          <a:p>
            <a:pPr marL="0" indent="0">
              <a:buNone/>
            </a:pPr>
            <a:r>
              <a:rPr lang="en-US" sz="2800" dirty="0" smtClean="0"/>
              <a:t>Advocated for Saul when the believers didn’t believe he was a disciple  Acts 9:26</a:t>
            </a:r>
          </a:p>
          <a:p>
            <a:pPr marL="0" indent="0">
              <a:buNone/>
            </a:pPr>
            <a:r>
              <a:rPr lang="en-US" sz="2800" dirty="0" smtClean="0"/>
              <a:t>Believed in John Mark and gave him a second chance Acts 15</a:t>
            </a:r>
          </a:p>
          <a:p>
            <a:pPr marL="0" indent="0">
              <a:buNone/>
            </a:pPr>
            <a:r>
              <a:rPr lang="en-US" sz="2800" dirty="0" smtClean="0"/>
              <a:t>When he saw the Grace of God, he was glad and encouraged them all that with purpose of heart they should continue in the Lord.  Acts 11:23</a:t>
            </a:r>
          </a:p>
          <a:p>
            <a:pPr marL="0" indent="0">
              <a:buNone/>
            </a:pPr>
            <a:r>
              <a:rPr lang="en-US" sz="2800" dirty="0" smtClean="0"/>
              <a:t>He was a good man, full of the Holy Spirit and of faith.  And a great many people were added to the Lord.  Acts 11:21-24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66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324849" cy="36491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baseline="30000" dirty="0"/>
              <a:t>10 </a:t>
            </a:r>
            <a:r>
              <a:rPr lang="en-US" sz="4000" dirty="0"/>
              <a:t>My fellow prisoner </a:t>
            </a:r>
            <a:r>
              <a:rPr lang="en-US" sz="4000" dirty="0">
                <a:solidFill>
                  <a:srgbClr val="92D050"/>
                </a:solidFill>
              </a:rPr>
              <a:t>Aristarchus</a:t>
            </a:r>
            <a:r>
              <a:rPr lang="en-US" sz="4000" dirty="0"/>
              <a:t> sends you his greetings, as does </a:t>
            </a:r>
            <a:r>
              <a:rPr lang="en-US" sz="4000" dirty="0">
                <a:solidFill>
                  <a:srgbClr val="92D050"/>
                </a:solidFill>
              </a:rPr>
              <a:t>Mark</a:t>
            </a:r>
            <a:r>
              <a:rPr lang="en-US" sz="4000" dirty="0"/>
              <a:t>, the cousin of </a:t>
            </a:r>
            <a:r>
              <a:rPr lang="en-US" sz="4000" dirty="0">
                <a:solidFill>
                  <a:srgbClr val="92D050"/>
                </a:solidFill>
              </a:rPr>
              <a:t>Barnabas.</a:t>
            </a:r>
            <a:r>
              <a:rPr lang="en-US" sz="4000" dirty="0"/>
              <a:t> (You have received instructions about him; if he comes to you, welcome him.) </a:t>
            </a:r>
            <a:r>
              <a:rPr lang="en-US" sz="4000" b="1" baseline="30000" dirty="0"/>
              <a:t>11 </a:t>
            </a:r>
            <a:r>
              <a:rPr lang="en-US" sz="4000" dirty="0"/>
              <a:t>Jesus, who is called </a:t>
            </a:r>
            <a:r>
              <a:rPr lang="en-US" sz="4000" dirty="0">
                <a:solidFill>
                  <a:srgbClr val="92D050"/>
                </a:solidFill>
              </a:rPr>
              <a:t>Justus</a:t>
            </a:r>
            <a:r>
              <a:rPr lang="en-US" sz="4000" dirty="0"/>
              <a:t>, also sends greetings. These are the only </a:t>
            </a:r>
            <a:r>
              <a:rPr lang="en-US" sz="4000" dirty="0" smtClean="0"/>
              <a:t>Jews</a:t>
            </a:r>
            <a:r>
              <a:rPr lang="en-US" sz="4000" dirty="0"/>
              <a:t> among my co-workers for the kingdom of God, and they have proved a comfort to me. </a:t>
            </a:r>
          </a:p>
        </p:txBody>
      </p:sp>
    </p:spTree>
    <p:extLst>
      <p:ext uri="{BB962C8B-B14F-4D97-AF65-F5344CB8AC3E}">
        <p14:creationId xmlns:p14="http://schemas.microsoft.com/office/powerpoint/2010/main" val="142017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8324849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baseline="30000" dirty="0"/>
              <a:t>12 </a:t>
            </a:r>
            <a:r>
              <a:rPr lang="en-US" sz="3600" dirty="0">
                <a:solidFill>
                  <a:srgbClr val="92D050"/>
                </a:solidFill>
              </a:rPr>
              <a:t>Epaphras</a:t>
            </a:r>
            <a:r>
              <a:rPr lang="en-US" sz="3600" dirty="0"/>
              <a:t>, who is one of you and a servant of Christ Jesus, sends greetings. He is </a:t>
            </a:r>
            <a:r>
              <a:rPr lang="en-US" sz="3600" u="sng" dirty="0">
                <a:solidFill>
                  <a:srgbClr val="FFC000"/>
                </a:solidFill>
              </a:rPr>
              <a:t>always wrestling in prayer for you</a:t>
            </a:r>
            <a:r>
              <a:rPr lang="en-US" sz="3600" dirty="0"/>
              <a:t>, that you may </a:t>
            </a:r>
            <a:r>
              <a:rPr lang="en-US" sz="3600" dirty="0">
                <a:solidFill>
                  <a:srgbClr val="FFFF00"/>
                </a:solidFill>
              </a:rPr>
              <a:t>stand firm in all the will of God, mature and fully assured.</a:t>
            </a:r>
            <a:r>
              <a:rPr lang="en-US" sz="3600" dirty="0"/>
              <a:t> </a:t>
            </a:r>
            <a:r>
              <a:rPr lang="en-US" sz="3600" b="1" baseline="30000" dirty="0"/>
              <a:t>13 </a:t>
            </a:r>
            <a:r>
              <a:rPr lang="en-US" sz="3600" dirty="0"/>
              <a:t>I vouch for him </a:t>
            </a:r>
            <a:r>
              <a:rPr lang="en-US" sz="3600" u="sng" dirty="0">
                <a:solidFill>
                  <a:srgbClr val="FFC000"/>
                </a:solidFill>
              </a:rPr>
              <a:t>that he is working hard for you </a:t>
            </a:r>
            <a:r>
              <a:rPr lang="en-US" sz="3600" dirty="0"/>
              <a:t>and for those at Laodicea and Hierapolis. </a:t>
            </a:r>
            <a:r>
              <a:rPr lang="en-US" sz="3600" b="1" baseline="30000" dirty="0"/>
              <a:t>14 </a:t>
            </a:r>
            <a:r>
              <a:rPr lang="en-US" sz="3600" dirty="0"/>
              <a:t>Our dear friend </a:t>
            </a:r>
            <a:r>
              <a:rPr lang="en-US" sz="3600" dirty="0">
                <a:solidFill>
                  <a:srgbClr val="92D050"/>
                </a:solidFill>
              </a:rPr>
              <a:t>Luke</a:t>
            </a:r>
            <a:r>
              <a:rPr lang="en-US" sz="3600" dirty="0"/>
              <a:t>, the doctor, and </a:t>
            </a:r>
            <a:r>
              <a:rPr lang="en-US" sz="3600" dirty="0">
                <a:solidFill>
                  <a:srgbClr val="92D050"/>
                </a:solidFill>
              </a:rPr>
              <a:t>Demas</a:t>
            </a:r>
            <a:r>
              <a:rPr lang="en-US" sz="3600" dirty="0"/>
              <a:t> send greetings</a:t>
            </a:r>
            <a:r>
              <a:rPr lang="en-US" sz="3600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45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2142068"/>
            <a:ext cx="8915400" cy="36491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/>
              <a:t>Epaphras- Pastor of the Church in Colossae.  </a:t>
            </a:r>
          </a:p>
          <a:p>
            <a:pPr marL="0" indent="0">
              <a:buNone/>
            </a:pPr>
            <a:r>
              <a:rPr lang="en-US" sz="3600" dirty="0" smtClean="0"/>
              <a:t>1:7 You </a:t>
            </a:r>
            <a:r>
              <a:rPr lang="en-US" sz="3600" dirty="0"/>
              <a:t>learned it from Epaphras, our dear fellow </a:t>
            </a:r>
            <a:r>
              <a:rPr lang="en-US" sz="3600" dirty="0" smtClean="0"/>
              <a:t>servant,</a:t>
            </a:r>
            <a:r>
              <a:rPr lang="en-US" sz="3600" baseline="30000" dirty="0"/>
              <a:t> </a:t>
            </a:r>
            <a:r>
              <a:rPr lang="en-US" sz="3600" dirty="0" smtClean="0"/>
              <a:t>who </a:t>
            </a:r>
            <a:r>
              <a:rPr lang="en-US" sz="3600" dirty="0"/>
              <a:t>is a faithful minister of Christ on </a:t>
            </a:r>
            <a:r>
              <a:rPr lang="en-US" sz="3600" dirty="0" smtClean="0"/>
              <a:t>our</a:t>
            </a:r>
            <a:r>
              <a:rPr lang="en-US" sz="3600" dirty="0"/>
              <a:t> behalf, </a:t>
            </a:r>
            <a:r>
              <a:rPr lang="en-US" sz="3600" b="1" baseline="30000" dirty="0"/>
              <a:t>8 </a:t>
            </a:r>
            <a:r>
              <a:rPr lang="en-US" sz="3600" dirty="0"/>
              <a:t>and who also told us of your love in the Spirit.</a:t>
            </a:r>
          </a:p>
        </p:txBody>
      </p:sp>
    </p:spTree>
    <p:extLst>
      <p:ext uri="{BB962C8B-B14F-4D97-AF65-F5344CB8AC3E}">
        <p14:creationId xmlns:p14="http://schemas.microsoft.com/office/powerpoint/2010/main" val="68779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287"/>
            <a:ext cx="7598569" cy="1456267"/>
          </a:xfrm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2 Corinthians 11:28,29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2" y="2142070"/>
            <a:ext cx="8401048" cy="36491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b="1" baseline="30000" dirty="0"/>
              <a:t>28 </a:t>
            </a:r>
            <a:r>
              <a:rPr lang="en-US" sz="4800" dirty="0"/>
              <a:t>Besides everything else, I face daily the pressure of my concern for all the churches. </a:t>
            </a:r>
            <a:r>
              <a:rPr lang="en-US" sz="4800" b="1" baseline="30000" dirty="0"/>
              <a:t>29 </a:t>
            </a:r>
            <a:r>
              <a:rPr lang="en-US" sz="4800" dirty="0"/>
              <a:t>Who is weak, and I do not feel weak? Who is led into sin, and I do not inwardly burn?</a:t>
            </a:r>
          </a:p>
        </p:txBody>
      </p:sp>
    </p:spTree>
    <p:extLst>
      <p:ext uri="{BB962C8B-B14F-4D97-AF65-F5344CB8AC3E}">
        <p14:creationId xmlns:p14="http://schemas.microsoft.com/office/powerpoint/2010/main" val="252339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smtClean="0"/>
              <a:t>Who is wrestling in prayer for you?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r>
              <a:rPr lang="en-US" sz="4000" dirty="0" smtClean="0"/>
              <a:t>Who are you wrestling in prayer for?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531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598569" cy="838199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rgbClr val="FFC000"/>
                </a:solidFill>
              </a:rPr>
              <a:t>Ephesians 6:12</a:t>
            </a:r>
            <a:endParaRPr lang="en-US" sz="44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1" y="2142068"/>
            <a:ext cx="8248649" cy="364913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4800" b="1" baseline="30000" dirty="0"/>
              <a:t>12 </a:t>
            </a:r>
            <a:r>
              <a:rPr lang="en-US" sz="4800" dirty="0"/>
              <a:t>For we do not wrestle against flesh and blood, but against principalities, against powers, against the rulers of </a:t>
            </a:r>
            <a:r>
              <a:rPr lang="en-US" sz="4800" dirty="0" smtClean="0"/>
              <a:t>the </a:t>
            </a:r>
            <a:r>
              <a:rPr lang="en-US" sz="4800" dirty="0"/>
              <a:t>darkness of this age, against spiritual </a:t>
            </a:r>
            <a:r>
              <a:rPr lang="en-US" sz="4800" i="1" dirty="0"/>
              <a:t>hosts</a:t>
            </a:r>
            <a:r>
              <a:rPr lang="en-US" sz="4800" dirty="0"/>
              <a:t> of wickedness in the heavenly </a:t>
            </a:r>
            <a:r>
              <a:rPr lang="en-US" sz="4800" i="1" dirty="0"/>
              <a:t>places</a:t>
            </a:r>
            <a:r>
              <a:rPr lang="en-US" i="1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91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401049" cy="36491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baseline="30000" dirty="0" smtClean="0"/>
              <a:t>15</a:t>
            </a:r>
            <a:r>
              <a:rPr lang="en-US" sz="3200" b="1" baseline="30000" dirty="0"/>
              <a:t> </a:t>
            </a:r>
            <a:r>
              <a:rPr lang="en-US" sz="3200" dirty="0"/>
              <a:t>Give my greetings to the brothers and sisters at Laodicea, and to </a:t>
            </a:r>
            <a:r>
              <a:rPr lang="en-US" sz="3200" dirty="0" err="1">
                <a:solidFill>
                  <a:srgbClr val="92D050"/>
                </a:solidFill>
              </a:rPr>
              <a:t>Nympha</a:t>
            </a:r>
            <a:r>
              <a:rPr lang="en-US" sz="3200" dirty="0"/>
              <a:t> and the church in her house.</a:t>
            </a:r>
          </a:p>
          <a:p>
            <a:pPr marL="0" indent="0">
              <a:buNone/>
            </a:pPr>
            <a:r>
              <a:rPr lang="en-US" sz="3200" b="1" baseline="30000" dirty="0"/>
              <a:t>16 </a:t>
            </a:r>
            <a:r>
              <a:rPr lang="en-US" sz="3200" dirty="0"/>
              <a:t>After this letter has been read to you, see that it is also read in the church of the </a:t>
            </a:r>
            <a:r>
              <a:rPr lang="en-US" sz="3200" dirty="0" err="1"/>
              <a:t>Laodiceans</a:t>
            </a:r>
            <a:r>
              <a:rPr lang="en-US" sz="3200" dirty="0"/>
              <a:t> and that you in turn read the letter from Laodicea.</a:t>
            </a:r>
          </a:p>
          <a:p>
            <a:pPr marL="0" indent="0">
              <a:buNone/>
            </a:pPr>
            <a:r>
              <a:rPr lang="en-US" sz="3200" b="1" baseline="30000" dirty="0"/>
              <a:t>17 </a:t>
            </a:r>
            <a:r>
              <a:rPr lang="en-US" sz="3200" dirty="0"/>
              <a:t>Tell </a:t>
            </a:r>
            <a:r>
              <a:rPr lang="en-US" sz="3200" dirty="0" err="1">
                <a:solidFill>
                  <a:srgbClr val="92D050"/>
                </a:solidFill>
              </a:rPr>
              <a:t>Archippus</a:t>
            </a:r>
            <a:r>
              <a:rPr lang="en-US" sz="3200" dirty="0"/>
              <a:t>: </a:t>
            </a:r>
            <a:r>
              <a:rPr lang="en-US" sz="3200" u="sng" dirty="0"/>
              <a:t>“See to it that you complete the ministry you have received in the Lord.”</a:t>
            </a:r>
          </a:p>
          <a:p>
            <a:pPr marL="0" indent="0">
              <a:buNone/>
            </a:pPr>
            <a:r>
              <a:rPr lang="en-US" sz="3200" b="1" baseline="30000" dirty="0"/>
              <a:t>18 </a:t>
            </a:r>
            <a:r>
              <a:rPr lang="en-US" sz="3200" dirty="0"/>
              <a:t>I, Paul, write this greeting in my own hand. Remember my chains. Grace be with you.</a:t>
            </a:r>
          </a:p>
        </p:txBody>
      </p:sp>
    </p:spTree>
    <p:extLst>
      <p:ext uri="{BB962C8B-B14F-4D97-AF65-F5344CB8AC3E}">
        <p14:creationId xmlns:p14="http://schemas.microsoft.com/office/powerpoint/2010/main" val="302932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1_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938</TotalTime>
  <Words>380</Words>
  <Application>Microsoft Office PowerPoint</Application>
  <PresentationFormat>On-screen Show (4:3)</PresentationFormat>
  <Paragraphs>81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Celestial</vt:lpstr>
      <vt:lpstr>1_Celestial</vt:lpstr>
      <vt:lpstr>Expect Fruit</vt:lpstr>
      <vt:lpstr>Colossians 4:7-18</vt:lpstr>
      <vt:lpstr>PowerPoint Presentation</vt:lpstr>
      <vt:lpstr>PowerPoint Presentation</vt:lpstr>
      <vt:lpstr>PowerPoint Presentation</vt:lpstr>
      <vt:lpstr>2 Corinthians 11:28,29</vt:lpstr>
      <vt:lpstr>PowerPoint Presentation</vt:lpstr>
      <vt:lpstr>Ephesians 6:12</vt:lpstr>
      <vt:lpstr>PowerPoint Presentation</vt:lpstr>
      <vt:lpstr>Fruit for the Laodicean church Revelation 3:15-22</vt:lpstr>
      <vt:lpstr>PowerPoint Presentation</vt:lpstr>
      <vt:lpstr>PowerPoint Presentation</vt:lpstr>
      <vt:lpstr>PowerPoint Presentation</vt:lpstr>
      <vt:lpstr>Prayer of an apostle for the church</vt:lpstr>
      <vt:lpstr>PowerPoint Presentation</vt:lpstr>
      <vt:lpstr>PowerPoint Presentation</vt:lpstr>
      <vt:lpstr>PowerPoint Presentation</vt:lpstr>
      <vt:lpstr>John 15:1-4</vt:lpstr>
      <vt:lpstr>PowerPoint Presentation</vt:lpstr>
      <vt:lpstr>PowerPoint Presentation</vt:lpstr>
      <vt:lpstr>Pray these for each other:</vt:lpstr>
      <vt:lpstr>PowerPoint Presentation</vt:lpstr>
      <vt:lpstr>PowerPoint Presentation</vt:lpstr>
      <vt:lpstr>Demas</vt:lpstr>
      <vt:lpstr>Mark</vt:lpstr>
      <vt:lpstr>PowerPoint Presentation</vt:lpstr>
      <vt:lpstr>Barnabus: The ministry of Encouragement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 Lamb</dc:creator>
  <cp:lastModifiedBy>LifeGate</cp:lastModifiedBy>
  <cp:revision>29</cp:revision>
  <dcterms:created xsi:type="dcterms:W3CDTF">2025-03-15T21:30:35Z</dcterms:created>
  <dcterms:modified xsi:type="dcterms:W3CDTF">2025-03-16T15:36:45Z</dcterms:modified>
</cp:coreProperties>
</file>