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660" r:id="rId4"/>
    <p:sldMasterId id="2147483672" r:id="rId5"/>
    <p:sldMasterId id="2147483708" r:id="rId6"/>
  </p:sldMasterIdLst>
  <p:notesMasterIdLst>
    <p:notesMasterId r:id="rId49"/>
  </p:notesMasterIdLst>
  <p:sldIdLst>
    <p:sldId id="286" r:id="rId7"/>
    <p:sldId id="283" r:id="rId8"/>
    <p:sldId id="288" r:id="rId9"/>
    <p:sldId id="256" r:id="rId10"/>
    <p:sldId id="268" r:id="rId11"/>
    <p:sldId id="269" r:id="rId12"/>
    <p:sldId id="270" r:id="rId13"/>
    <p:sldId id="271" r:id="rId14"/>
    <p:sldId id="272" r:id="rId15"/>
    <p:sldId id="273" r:id="rId16"/>
    <p:sldId id="281" r:id="rId17"/>
    <p:sldId id="280" r:id="rId18"/>
    <p:sldId id="257" r:id="rId19"/>
    <p:sldId id="274" r:id="rId20"/>
    <p:sldId id="275" r:id="rId21"/>
    <p:sldId id="276" r:id="rId22"/>
    <p:sldId id="277" r:id="rId23"/>
    <p:sldId id="258" r:id="rId24"/>
    <p:sldId id="302" r:id="rId25"/>
    <p:sldId id="261" r:id="rId26"/>
    <p:sldId id="301" r:id="rId27"/>
    <p:sldId id="303" r:id="rId28"/>
    <p:sldId id="304" r:id="rId29"/>
    <p:sldId id="278" r:id="rId30"/>
    <p:sldId id="266" r:id="rId31"/>
    <p:sldId id="300" r:id="rId32"/>
    <p:sldId id="289" r:id="rId33"/>
    <p:sldId id="290" r:id="rId34"/>
    <p:sldId id="291" r:id="rId35"/>
    <p:sldId id="292" r:id="rId36"/>
    <p:sldId id="297" r:id="rId37"/>
    <p:sldId id="296" r:id="rId38"/>
    <p:sldId id="284" r:id="rId39"/>
    <p:sldId id="293" r:id="rId40"/>
    <p:sldId id="294" r:id="rId41"/>
    <p:sldId id="295" r:id="rId42"/>
    <p:sldId id="279" r:id="rId43"/>
    <p:sldId id="298" r:id="rId44"/>
    <p:sldId id="299" r:id="rId45"/>
    <p:sldId id="264" r:id="rId46"/>
    <p:sldId id="265" r:id="rId47"/>
    <p:sldId id="26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144" autoAdjust="0"/>
    <p:restoredTop sz="94660"/>
  </p:normalViewPr>
  <p:slideViewPr>
    <p:cSldViewPr>
      <p:cViewPr>
        <p:scale>
          <a:sx n="100" d="100"/>
          <a:sy n="100" d="100"/>
        </p:scale>
        <p:origin x="-711" y="411"/>
      </p:cViewPr>
      <p:guideLst>
        <p:guide orient="horz" pos="2160"/>
        <p:guide pos="2880"/>
      </p:guideLst>
    </p:cSldViewPr>
  </p:slideViewPr>
  <p:notesTextViewPr>
    <p:cViewPr>
      <p:scale>
        <a:sx n="1" d="1"/>
        <a:sy n="1" d="1"/>
      </p:scale>
      <p:origin x="0" y="0"/>
    </p:cViewPr>
  </p:notesTextViewPr>
  <p:sorterViewPr>
    <p:cViewPr>
      <p:scale>
        <a:sx n="125" d="100"/>
        <a:sy n="125" d="100"/>
      </p:scale>
      <p:origin x="0" y="5922"/>
    </p:cViewPr>
  </p:sorterViewPr>
  <p:notesViewPr>
    <p:cSldViewPr>
      <p:cViewPr varScale="1">
        <p:scale>
          <a:sx n="50" d="100"/>
          <a:sy n="50" d="100"/>
        </p:scale>
        <p:origin x="-2709" y="-5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07F86-8F7D-4CB3-8847-B19272B9609C}" type="datetimeFigureOut">
              <a:rPr lang="en-US" smtClean="0"/>
              <a:t>10/5/2025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5F20-A6E2-4090-A7DD-7183E955EF34}" type="slidenum">
              <a:rPr lang="en-US" smtClean="0"/>
              <a:t>‹#›</a:t>
            </a:fld>
            <a:endParaRPr lang="en-US" dirty="0"/>
          </a:p>
        </p:txBody>
      </p:sp>
    </p:spTree>
    <p:extLst>
      <p:ext uri="{BB962C8B-B14F-4D97-AF65-F5344CB8AC3E}">
        <p14:creationId xmlns:p14="http://schemas.microsoft.com/office/powerpoint/2010/main" val="309463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5F20-A6E2-4090-A7DD-7183E955EF34}" type="slidenum">
              <a:rPr lang="en-US" smtClean="0"/>
              <a:t>6</a:t>
            </a:fld>
            <a:endParaRPr lang="en-US" dirty="0"/>
          </a:p>
        </p:txBody>
      </p:sp>
    </p:spTree>
    <p:extLst>
      <p:ext uri="{BB962C8B-B14F-4D97-AF65-F5344CB8AC3E}">
        <p14:creationId xmlns:p14="http://schemas.microsoft.com/office/powerpoint/2010/main" val="306579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276287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89182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83686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336836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37800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145595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374644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195922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29127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337223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163595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196494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2652291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1387250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39B92-1C50-434F-B9D6-7B778D3496B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B7B3A4-89D0-4804-B4F0-A75E2735076F}" type="slidenum">
              <a:rPr lang="en-US" smtClean="0"/>
              <a:t>‹#›</a:t>
            </a:fld>
            <a:endParaRPr lang="en-US" dirty="0"/>
          </a:p>
        </p:txBody>
      </p:sp>
    </p:spTree>
    <p:extLst>
      <p:ext uri="{BB962C8B-B14F-4D97-AF65-F5344CB8AC3E}">
        <p14:creationId xmlns:p14="http://schemas.microsoft.com/office/powerpoint/2010/main" val="332092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3642263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3619454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2338508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408726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654353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3335475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28143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3323228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41717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908266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2633805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4CC59-F8A3-49CC-92F0-3739D98B32AD}"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C4562-8789-43E1-B6A3-5372D5EC8534}" type="slidenum">
              <a:rPr lang="en-US" smtClean="0"/>
              <a:t>‹#›</a:t>
            </a:fld>
            <a:endParaRPr lang="en-US" dirty="0"/>
          </a:p>
        </p:txBody>
      </p:sp>
    </p:spTree>
    <p:extLst>
      <p:ext uri="{BB962C8B-B14F-4D97-AF65-F5344CB8AC3E}">
        <p14:creationId xmlns:p14="http://schemas.microsoft.com/office/powerpoint/2010/main" val="1763640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064725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1875207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866369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3984535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4055067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39690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700164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756578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631105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473201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014039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0E89F-F2F8-48C5-A059-D325F858ECB9}"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1870B-CE07-47C8-A2ED-8F1AB89F0BF2}" type="slidenum">
              <a:rPr lang="en-US" smtClean="0"/>
              <a:t>‹#›</a:t>
            </a:fld>
            <a:endParaRPr lang="en-US" dirty="0"/>
          </a:p>
        </p:txBody>
      </p:sp>
    </p:spTree>
    <p:extLst>
      <p:ext uri="{BB962C8B-B14F-4D97-AF65-F5344CB8AC3E}">
        <p14:creationId xmlns:p14="http://schemas.microsoft.com/office/powerpoint/2010/main" val="2627289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3120377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1665255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986616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3905190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347209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3783778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2433165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1176933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3815189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1058012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116951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8F9D0-4D74-4CFA-BE09-938745AAE493}" type="datetimeFigureOut">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A9940-5BBB-40F7-9725-E655D7867E9F}" type="slidenum">
              <a:rPr lang="en-US" smtClean="0"/>
              <a:t>‹#›</a:t>
            </a:fld>
            <a:endParaRPr lang="en-US" dirty="0"/>
          </a:p>
        </p:txBody>
      </p:sp>
    </p:spTree>
    <p:extLst>
      <p:ext uri="{BB962C8B-B14F-4D97-AF65-F5344CB8AC3E}">
        <p14:creationId xmlns:p14="http://schemas.microsoft.com/office/powerpoint/2010/main" val="3422341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2345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79022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5920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436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332931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9070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3775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5562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7570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2737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85509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2358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1751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8154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887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350318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3827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55405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10/5/2025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003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247451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00673-718A-4929-A67F-C3B42FEE4A65}" type="datetimeFigureOut">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03B16D-8D70-41E6-A490-878E9E4DAF27}" type="slidenum">
              <a:rPr lang="en-US" smtClean="0"/>
              <a:t>‹#›</a:t>
            </a:fld>
            <a:endParaRPr lang="en-US" dirty="0"/>
          </a:p>
        </p:txBody>
      </p:sp>
    </p:spTree>
    <p:extLst>
      <p:ext uri="{BB962C8B-B14F-4D97-AF65-F5344CB8AC3E}">
        <p14:creationId xmlns:p14="http://schemas.microsoft.com/office/powerpoint/2010/main" val="205907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00673-718A-4929-A67F-C3B42FEE4A65}" type="datetimeFigureOut">
              <a:rPr lang="en-US" smtClean="0"/>
              <a:t>10/5/2025</a:t>
            </a:fld>
            <a:endParaRPr lang="en-US"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3B16D-8D70-41E6-A490-878E9E4DAF27}" type="slidenum">
              <a:rPr lang="en-US" smtClean="0"/>
              <a:t>‹#›</a:t>
            </a:fld>
            <a:endParaRPr lang="en-US" dirty="0"/>
          </a:p>
        </p:txBody>
      </p:sp>
    </p:spTree>
    <p:extLst>
      <p:ext uri="{BB962C8B-B14F-4D97-AF65-F5344CB8AC3E}">
        <p14:creationId xmlns:p14="http://schemas.microsoft.com/office/powerpoint/2010/main" val="13239432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39B92-1C50-434F-B9D6-7B778D3496B3}" type="datetimeFigureOut">
              <a:rPr lang="en-US" smtClean="0"/>
              <a:t>10/5/2025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7B3A4-89D0-4804-B4F0-A75E2735076F}" type="slidenum">
              <a:rPr lang="en-US" smtClean="0"/>
              <a:t>‹#›</a:t>
            </a:fld>
            <a:endParaRPr lang="en-US" dirty="0"/>
          </a:p>
        </p:txBody>
      </p:sp>
    </p:spTree>
    <p:extLst>
      <p:ext uri="{BB962C8B-B14F-4D97-AF65-F5344CB8AC3E}">
        <p14:creationId xmlns:p14="http://schemas.microsoft.com/office/powerpoint/2010/main" val="26318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4CC59-F8A3-49CC-92F0-3739D98B32AD}" type="datetimeFigureOut">
              <a:rPr lang="en-US" smtClean="0"/>
              <a:t>10/5/2025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C4562-8789-43E1-B6A3-5372D5EC8534}" type="slidenum">
              <a:rPr lang="en-US" smtClean="0"/>
              <a:t>‹#›</a:t>
            </a:fld>
            <a:endParaRPr lang="en-US" dirty="0"/>
          </a:p>
        </p:txBody>
      </p:sp>
    </p:spTree>
    <p:extLst>
      <p:ext uri="{BB962C8B-B14F-4D97-AF65-F5344CB8AC3E}">
        <p14:creationId xmlns:p14="http://schemas.microsoft.com/office/powerpoint/2010/main" val="2449255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E89F-F2F8-48C5-A059-D325F858ECB9}" type="datetimeFigureOut">
              <a:rPr lang="en-US" smtClean="0"/>
              <a:t>10/5/2025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1870B-CE07-47C8-A2ED-8F1AB89F0BF2}" type="slidenum">
              <a:rPr lang="en-US" smtClean="0"/>
              <a:t>‹#›</a:t>
            </a:fld>
            <a:endParaRPr lang="en-US" dirty="0"/>
          </a:p>
        </p:txBody>
      </p:sp>
    </p:spTree>
    <p:extLst>
      <p:ext uri="{BB962C8B-B14F-4D97-AF65-F5344CB8AC3E}">
        <p14:creationId xmlns:p14="http://schemas.microsoft.com/office/powerpoint/2010/main" val="190752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8F9D0-4D74-4CFA-BE09-938745AAE493}" type="datetimeFigureOut">
              <a:rPr lang="en-US" smtClean="0"/>
              <a:t>10/5/2025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A9940-5BBB-40F7-9725-E655D7867E9F}" type="slidenum">
              <a:rPr lang="en-US" smtClean="0"/>
              <a:t>‹#›</a:t>
            </a:fld>
            <a:endParaRPr lang="en-US" dirty="0"/>
          </a:p>
        </p:txBody>
      </p:sp>
    </p:spTree>
    <p:extLst>
      <p:ext uri="{BB962C8B-B14F-4D97-AF65-F5344CB8AC3E}">
        <p14:creationId xmlns:p14="http://schemas.microsoft.com/office/powerpoint/2010/main" val="1640190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10/5/2025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0852154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52432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 </a:t>
            </a:r>
            <a:r>
              <a:rPr lang="en-US" b="1" baseline="30000" dirty="0"/>
              <a:t>4 </a:t>
            </a:r>
            <a:r>
              <a:rPr lang="en-US" dirty="0"/>
              <a:t>But because of his great love for us, God, who is rich in mercy, </a:t>
            </a:r>
            <a:endParaRPr lang="en-US" dirty="0" smtClean="0"/>
          </a:p>
          <a:p>
            <a:pPr marL="0" indent="0">
              <a:buNone/>
            </a:pPr>
            <a:r>
              <a:rPr lang="en-US" b="1" baseline="30000" dirty="0" smtClean="0"/>
              <a:t>5</a:t>
            </a:r>
            <a:r>
              <a:rPr lang="en-US" b="1" baseline="30000" dirty="0"/>
              <a:t> </a:t>
            </a:r>
            <a:r>
              <a:rPr lang="en-US" dirty="0"/>
              <a:t>made us alive with Christ even when </a:t>
            </a:r>
            <a:r>
              <a:rPr lang="en-US" b="1" dirty="0">
                <a:solidFill>
                  <a:srgbClr val="FFC000"/>
                </a:solidFill>
              </a:rPr>
              <a:t>we were dead in transgressions</a:t>
            </a:r>
            <a:r>
              <a:rPr lang="en-US" b="1" dirty="0"/>
              <a:t>—it </a:t>
            </a:r>
            <a:r>
              <a:rPr lang="en-US" dirty="0"/>
              <a:t>is by grace you have been saved. </a:t>
            </a:r>
            <a:endParaRPr lang="en-US" dirty="0" smtClean="0"/>
          </a:p>
          <a:p>
            <a:pPr marL="0" indent="0">
              <a:buNone/>
            </a:pPr>
            <a:r>
              <a:rPr lang="en-US" b="1" baseline="30000" dirty="0" smtClean="0"/>
              <a:t>6</a:t>
            </a:r>
            <a:r>
              <a:rPr lang="en-US" b="1" baseline="30000" dirty="0"/>
              <a:t> </a:t>
            </a:r>
            <a:r>
              <a:rPr lang="en-US" dirty="0"/>
              <a:t>And God raised us up with Christ and seated us with him in the heavenly realms in Christ Jesus, </a:t>
            </a:r>
          </a:p>
        </p:txBody>
      </p:sp>
    </p:spTree>
    <p:extLst>
      <p:ext uri="{BB962C8B-B14F-4D97-AF65-F5344CB8AC3E}">
        <p14:creationId xmlns:p14="http://schemas.microsoft.com/office/powerpoint/2010/main" val="1204924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Masters</a:t>
            </a:r>
            <a:endParaRPr lang="en-US" dirty="0"/>
          </a:p>
        </p:txBody>
      </p:sp>
      <p:sp>
        <p:nvSpPr>
          <p:cNvPr id="3" name="Content Placeholder 2"/>
          <p:cNvSpPr>
            <a:spLocks noGrp="1"/>
          </p:cNvSpPr>
          <p:nvPr>
            <p:ph idx="1"/>
          </p:nvPr>
        </p:nvSpPr>
        <p:spPr>
          <a:xfrm>
            <a:off x="457200" y="1143012"/>
            <a:ext cx="8229600" cy="4525963"/>
          </a:xfrm>
        </p:spPr>
        <p:txBody>
          <a:bodyPr/>
          <a:lstStyle/>
          <a:p>
            <a:pPr marL="0" indent="0">
              <a:buNone/>
            </a:pPr>
            <a:r>
              <a:rPr lang="en-US" dirty="0" smtClean="0"/>
              <a:t>Luke 16:13 “No one can serve two masters.”</a:t>
            </a:r>
          </a:p>
          <a:p>
            <a:pPr marL="0" indent="0">
              <a:buNone/>
            </a:pPr>
            <a:endParaRPr lang="en-US" dirty="0"/>
          </a:p>
          <a:p>
            <a:pPr marL="0" indent="0">
              <a:buNone/>
            </a:pPr>
            <a:endParaRPr lang="en-US" dirty="0"/>
          </a:p>
        </p:txBody>
      </p:sp>
      <p:pic>
        <p:nvPicPr>
          <p:cNvPr id="2050" name="Picture 2" descr="C:\Users\donne\Desktop\Two ma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40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400" b="1" dirty="0" smtClean="0">
                <a:solidFill>
                  <a:srgbClr val="FFC000"/>
                </a:solidFill>
                <a:effectLst>
                  <a:outerShdw blurRad="38100" dist="38100" dir="2700000" algn="tl">
                    <a:srgbClr val="000000">
                      <a:alpha val="43137"/>
                    </a:srgbClr>
                  </a:outerShdw>
                </a:effectLst>
              </a:rPr>
              <a:t>Colossians 3:2 </a:t>
            </a:r>
            <a:r>
              <a:rPr lang="en-US" sz="4400" dirty="0">
                <a:effectLst>
                  <a:outerShdw blurRad="38100" dist="38100" dir="2700000" algn="tl">
                    <a:srgbClr val="000000">
                      <a:alpha val="43137"/>
                    </a:srgbClr>
                  </a:outerShdw>
                </a:effectLst>
              </a:rPr>
              <a:t>“Set your mind on things above not on earthly things.” </a:t>
            </a:r>
          </a:p>
        </p:txBody>
      </p:sp>
    </p:spTree>
    <p:extLst>
      <p:ext uri="{BB962C8B-B14F-4D97-AF65-F5344CB8AC3E}">
        <p14:creationId xmlns:p14="http://schemas.microsoft.com/office/powerpoint/2010/main" val="87195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effectLst>
                  <a:outerShdw blurRad="38100" dist="38100" dir="2700000" algn="tl">
                    <a:srgbClr val="000000">
                      <a:alpha val="43137"/>
                    </a:srgbClr>
                  </a:outerShdw>
                </a:effectLst>
              </a:rPr>
              <a:t>James 4:4</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4400" b="1" baseline="30000" dirty="0">
                <a:effectLst>
                  <a:outerShdw blurRad="38100" dist="38100" dir="2700000" algn="tl">
                    <a:srgbClr val="000000">
                      <a:alpha val="43137"/>
                    </a:srgbClr>
                  </a:outerShdw>
                </a:effectLst>
              </a:rPr>
              <a:t>4 </a:t>
            </a:r>
            <a:r>
              <a:rPr lang="en-US" sz="4400" dirty="0">
                <a:effectLst>
                  <a:outerShdw blurRad="38100" dist="38100" dir="2700000" algn="tl">
                    <a:srgbClr val="000000">
                      <a:alpha val="43137"/>
                    </a:srgbClr>
                  </a:outerShdw>
                </a:effectLst>
              </a:rPr>
              <a:t>You adulterous people</a:t>
            </a:r>
            <a:r>
              <a:rPr lang="en-US" sz="4400" dirty="0" smtClean="0">
                <a:effectLst>
                  <a:outerShdw blurRad="38100" dist="38100" dir="2700000" algn="tl">
                    <a:srgbClr val="000000">
                      <a:alpha val="43137"/>
                    </a:srgbClr>
                  </a:outerShdw>
                </a:effectLst>
              </a:rPr>
              <a:t>,</a:t>
            </a:r>
            <a:r>
              <a:rPr lang="en-US" sz="4400" dirty="0">
                <a:effectLst>
                  <a:outerShdw blurRad="38100" dist="38100" dir="2700000" algn="tl">
                    <a:srgbClr val="000000">
                      <a:alpha val="43137"/>
                    </a:srgbClr>
                  </a:outerShdw>
                </a:effectLst>
              </a:rPr>
              <a:t> don’t you know that friendship with the world means enmity against God? Therefore, anyone who chooses to be a friend of the world becomes an enemy of God.</a:t>
            </a:r>
          </a:p>
        </p:txBody>
      </p:sp>
    </p:spTree>
    <p:extLst>
      <p:ext uri="{BB962C8B-B14F-4D97-AF65-F5344CB8AC3E}">
        <p14:creationId xmlns:p14="http://schemas.microsoft.com/office/powerpoint/2010/main" val="3942434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dirty="0"/>
              <a:t>John 15:18,19 “If the world hates you, know that it has hated me before it hated you.  If you were of the world, the world would love you as its own. But because you are not of this world, therefore the world hates you.” </a:t>
            </a:r>
          </a:p>
        </p:txBody>
      </p:sp>
    </p:spTree>
    <p:extLst>
      <p:ext uri="{BB962C8B-B14F-4D97-AF65-F5344CB8AC3E}">
        <p14:creationId xmlns:p14="http://schemas.microsoft.com/office/powerpoint/2010/main" val="2814698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dirty="0"/>
              <a:t>1 John 5:19 “The whole world lies in the power of the evil one.”</a:t>
            </a:r>
          </a:p>
          <a:p>
            <a:pPr marL="0" indent="0">
              <a:buNone/>
            </a:pPr>
            <a:endParaRPr lang="en-US" sz="4000" dirty="0"/>
          </a:p>
        </p:txBody>
      </p:sp>
    </p:spTree>
    <p:extLst>
      <p:ext uri="{BB962C8B-B14F-4D97-AF65-F5344CB8AC3E}">
        <p14:creationId xmlns:p14="http://schemas.microsoft.com/office/powerpoint/2010/main" val="2373726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000" b="1" dirty="0">
                <a:solidFill>
                  <a:srgbClr val="FFC000"/>
                </a:solidFill>
              </a:rPr>
              <a:t>John 3:19  </a:t>
            </a:r>
            <a:r>
              <a:rPr lang="en-US" sz="4000" dirty="0"/>
              <a:t>“Light has come into the world and people love the darkness rather than light because their deeds were evil.” </a:t>
            </a:r>
          </a:p>
          <a:p>
            <a:pPr marL="0" indent="0">
              <a:buNone/>
            </a:pPr>
            <a:endParaRPr lang="en-US" dirty="0"/>
          </a:p>
        </p:txBody>
      </p:sp>
    </p:spTree>
    <p:extLst>
      <p:ext uri="{BB962C8B-B14F-4D97-AF65-F5344CB8AC3E}">
        <p14:creationId xmlns:p14="http://schemas.microsoft.com/office/powerpoint/2010/main" val="408598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Babylon System</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pPr marL="0" indent="0">
              <a:buNone/>
            </a:pPr>
            <a:r>
              <a:rPr lang="en-US" dirty="0"/>
              <a:t>Babylon is the system of the world. </a:t>
            </a:r>
            <a:endParaRPr lang="en-US" dirty="0" smtClean="0"/>
          </a:p>
          <a:p>
            <a:pPr marL="0" indent="0">
              <a:buNone/>
            </a:pPr>
            <a:r>
              <a:rPr lang="en-US" dirty="0" smtClean="0"/>
              <a:t>“</a:t>
            </a:r>
            <a:r>
              <a:rPr lang="en-US" dirty="0"/>
              <a:t>Come out of her, my people!</a:t>
            </a:r>
            <a:br>
              <a:rPr lang="en-US" dirty="0"/>
            </a:br>
            <a:r>
              <a:rPr lang="en-US" dirty="0"/>
              <a:t>    Run for your lives! </a:t>
            </a:r>
            <a:r>
              <a:rPr lang="en-US" b="1" dirty="0">
                <a:solidFill>
                  <a:srgbClr val="FFC000"/>
                </a:solidFill>
                <a:effectLst>
                  <a:outerShdw blurRad="38100" dist="38100" dir="2700000" algn="tl">
                    <a:srgbClr val="000000">
                      <a:alpha val="43137"/>
                    </a:srgbClr>
                  </a:outerShdw>
                </a:effectLst>
              </a:rPr>
              <a:t>Jeremiah 51:45</a:t>
            </a:r>
          </a:p>
          <a:p>
            <a:pPr marL="0" indent="0">
              <a:buNone/>
            </a:pPr>
            <a:r>
              <a:rPr lang="en-US" dirty="0"/>
              <a:t> </a:t>
            </a:r>
          </a:p>
          <a:p>
            <a:pPr marL="0" indent="0">
              <a:buNone/>
            </a:pPr>
            <a:r>
              <a:rPr lang="en-US" b="1" dirty="0">
                <a:solidFill>
                  <a:srgbClr val="FFC000"/>
                </a:solidFill>
              </a:rPr>
              <a:t>Revelation 18:4,5 </a:t>
            </a:r>
            <a:r>
              <a:rPr lang="en-US" dirty="0"/>
              <a:t>“‘Come out of her, my people,’ so that you will not share in her sins,</a:t>
            </a:r>
            <a:br>
              <a:rPr lang="en-US" dirty="0"/>
            </a:br>
            <a:r>
              <a:rPr lang="en-US" dirty="0"/>
              <a:t>    so that you will not receive any of her plagues</a:t>
            </a:r>
            <a:r>
              <a:rPr lang="en-US" dirty="0" smtClean="0"/>
              <a:t>; </a:t>
            </a:r>
            <a:r>
              <a:rPr lang="en-US" dirty="0"/>
              <a:t>for her sins are piled up to heaven,</a:t>
            </a:r>
            <a:br>
              <a:rPr lang="en-US" dirty="0"/>
            </a:br>
            <a:r>
              <a:rPr lang="en-US" dirty="0"/>
              <a:t>    and God has remembered her crimes.</a:t>
            </a:r>
            <a:br>
              <a:rPr lang="en-US" dirty="0"/>
            </a:br>
            <a:endParaRPr lang="en-US" dirty="0"/>
          </a:p>
        </p:txBody>
      </p:sp>
    </p:spTree>
    <p:extLst>
      <p:ext uri="{BB962C8B-B14F-4D97-AF65-F5344CB8AC3E}">
        <p14:creationId xmlns:p14="http://schemas.microsoft.com/office/powerpoint/2010/main" val="399337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400" dirty="0"/>
              <a:t>“Come out of her, my people!</a:t>
            </a:r>
            <a:br>
              <a:rPr lang="en-US" sz="4400" dirty="0"/>
            </a:br>
            <a:r>
              <a:rPr lang="en-US" sz="4400" dirty="0"/>
              <a:t>    Run for your lives</a:t>
            </a:r>
            <a:r>
              <a:rPr lang="en-US" sz="4400" dirty="0" smtClean="0"/>
              <a:t>!” </a:t>
            </a:r>
            <a:r>
              <a:rPr lang="en-US" sz="4400" dirty="0"/>
              <a:t>Jeremiah </a:t>
            </a:r>
            <a:r>
              <a:rPr lang="en-US" sz="4400" dirty="0" smtClean="0"/>
              <a:t>51:45</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322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Prayer for you</a:t>
            </a:r>
            <a:endParaRPr lang="en-US" dirty="0"/>
          </a:p>
        </p:txBody>
      </p:sp>
      <p:sp>
        <p:nvSpPr>
          <p:cNvPr id="3" name="Content Placeholder 2"/>
          <p:cNvSpPr>
            <a:spLocks noGrp="1"/>
          </p:cNvSpPr>
          <p:nvPr>
            <p:ph idx="1"/>
          </p:nvPr>
        </p:nvSpPr>
        <p:spPr/>
        <p:txBody>
          <a:bodyPr/>
          <a:lstStyle/>
          <a:p>
            <a:r>
              <a:rPr lang="en-US" dirty="0"/>
              <a:t>"Now I am no longer in the world, but these are in the world, and I am coming to You. Holy Father, </a:t>
            </a:r>
            <a:r>
              <a:rPr lang="en-US" dirty="0">
                <a:solidFill>
                  <a:srgbClr val="FFC000"/>
                </a:solidFill>
              </a:rPr>
              <a:t>keep them in Your name</a:t>
            </a:r>
            <a:r>
              <a:rPr lang="en-US" dirty="0"/>
              <a:t>, that they may be one just as We are" (John 17:11). </a:t>
            </a:r>
          </a:p>
          <a:p>
            <a:r>
              <a:rPr lang="en-US" dirty="0"/>
              <a:t>"I have given them Your word, and the world has hated them because they are not of the world, just as I am not of the world" (John 17:14). </a:t>
            </a:r>
          </a:p>
          <a:p>
            <a:pPr marL="0" indent="0">
              <a:buNone/>
            </a:pPr>
            <a:endParaRPr lang="en-US" dirty="0"/>
          </a:p>
        </p:txBody>
      </p:sp>
    </p:spTree>
    <p:extLst>
      <p:ext uri="{BB962C8B-B14F-4D97-AF65-F5344CB8AC3E}">
        <p14:creationId xmlns:p14="http://schemas.microsoft.com/office/powerpoint/2010/main" val="417903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 Track of Jesus </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31" y="1752600"/>
            <a:ext cx="914400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841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C000"/>
                </a:solidFill>
              </a:rPr>
              <a:t>1 John 2:15-17</a:t>
            </a:r>
          </a:p>
          <a:p>
            <a:r>
              <a:rPr lang="en-US" b="1" baseline="30000" dirty="0"/>
              <a:t>15 </a:t>
            </a:r>
            <a:r>
              <a:rPr lang="en-US" dirty="0"/>
              <a:t>Do not love the world or anything in the world. If anyone loves the world, love for the Father is not in them. </a:t>
            </a:r>
            <a:r>
              <a:rPr lang="en-US" b="1" baseline="30000" dirty="0"/>
              <a:t>16 </a:t>
            </a:r>
            <a:r>
              <a:rPr lang="en-US" dirty="0"/>
              <a:t>For everything in the world—the lust of the flesh, the lust of the eyes, and the pride of life—comes not from the Father but from the world. </a:t>
            </a:r>
            <a:r>
              <a:rPr lang="en-US" b="1" baseline="30000" dirty="0"/>
              <a:t>17 </a:t>
            </a:r>
            <a:r>
              <a:rPr lang="en-US" dirty="0"/>
              <a:t>The world and its desires pass away, but </a:t>
            </a:r>
            <a:r>
              <a:rPr lang="en-US" u="sng" dirty="0"/>
              <a:t>whoever does the will of God</a:t>
            </a:r>
            <a:r>
              <a:rPr lang="en-US" dirty="0"/>
              <a:t> lives forever.</a:t>
            </a:r>
          </a:p>
          <a:p>
            <a:pPr marL="0" indent="0">
              <a:buNone/>
            </a:pPr>
            <a:endParaRPr lang="en-US" dirty="0"/>
          </a:p>
        </p:txBody>
      </p:sp>
    </p:spTree>
    <p:extLst>
      <p:ext uri="{BB962C8B-B14F-4D97-AF65-F5344CB8AC3E}">
        <p14:creationId xmlns:p14="http://schemas.microsoft.com/office/powerpoint/2010/main" val="19503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rgbClr val="FFC000"/>
                </a:solidFill>
              </a:rPr>
              <a:t>1 Peter 1:15,16 </a:t>
            </a:r>
          </a:p>
          <a:p>
            <a:pPr marL="0" indent="0">
              <a:buNone/>
            </a:pPr>
            <a:r>
              <a:rPr lang="en-US" dirty="0"/>
              <a:t>But as he who called you is holy, you also be holy in all you conduct, since it is written, you shall be holy, for I am holy.”</a:t>
            </a:r>
          </a:p>
          <a:p>
            <a:pPr marL="0" indent="0">
              <a:buNone/>
            </a:pPr>
            <a:endParaRPr lang="en-US" dirty="0" smtClean="0"/>
          </a:p>
          <a:p>
            <a:pPr marL="0" indent="0">
              <a:buNone/>
            </a:pPr>
            <a:r>
              <a:rPr lang="en-US" dirty="0" smtClean="0">
                <a:solidFill>
                  <a:srgbClr val="FFC000"/>
                </a:solidFill>
              </a:rPr>
              <a:t>Holiness </a:t>
            </a:r>
            <a:r>
              <a:rPr lang="en-US" dirty="0">
                <a:solidFill>
                  <a:srgbClr val="FFC000"/>
                </a:solidFill>
              </a:rPr>
              <a:t>is the evidence of salvation.  It’s not perfection, its </a:t>
            </a:r>
            <a:r>
              <a:rPr lang="en-US" dirty="0"/>
              <a:t>direction!</a:t>
            </a:r>
            <a:r>
              <a:rPr lang="en-US" dirty="0">
                <a:solidFill>
                  <a:srgbClr val="FFC000"/>
                </a:solidFill>
              </a:rPr>
              <a:t> It is the visible fruit of a heart that has been made new. </a:t>
            </a:r>
          </a:p>
          <a:p>
            <a:pPr marL="0" indent="0">
              <a:buNone/>
            </a:pPr>
            <a:endParaRPr lang="en-US" dirty="0"/>
          </a:p>
        </p:txBody>
      </p:sp>
    </p:spTree>
    <p:extLst>
      <p:ext uri="{BB962C8B-B14F-4D97-AF65-F5344CB8AC3E}">
        <p14:creationId xmlns:p14="http://schemas.microsoft.com/office/powerpoint/2010/main" val="2406618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Titus 2:12 “For the Grace of God has appeared, bringing salvation for all people, training us to renounce ungodliness and worldly passions.”</a:t>
            </a:r>
          </a:p>
          <a:p>
            <a:pPr marL="0" indent="0">
              <a:buNone/>
            </a:pPr>
            <a:endParaRPr lang="en-US" dirty="0"/>
          </a:p>
        </p:txBody>
      </p:sp>
    </p:spTree>
    <p:extLst>
      <p:ext uri="{BB962C8B-B14F-4D97-AF65-F5344CB8AC3E}">
        <p14:creationId xmlns:p14="http://schemas.microsoft.com/office/powerpoint/2010/main" val="3010927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Hebrews 12:14 “Strive for peace with everyone and for the holiness without which no one will see the Lord.”</a:t>
            </a:r>
          </a:p>
        </p:txBody>
      </p:sp>
    </p:spTree>
    <p:extLst>
      <p:ext uri="{BB962C8B-B14F-4D97-AF65-F5344CB8AC3E}">
        <p14:creationId xmlns:p14="http://schemas.microsoft.com/office/powerpoint/2010/main" val="1756330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do I become a disciple?</a:t>
            </a:r>
            <a:endParaRPr lang="en-US" dirty="0"/>
          </a:p>
        </p:txBody>
      </p:sp>
      <p:sp>
        <p:nvSpPr>
          <p:cNvPr id="3" name="Content Placeholder 2"/>
          <p:cNvSpPr>
            <a:spLocks noGrp="1"/>
          </p:cNvSpPr>
          <p:nvPr>
            <p:ph idx="1"/>
          </p:nvPr>
        </p:nvSpPr>
        <p:spPr>
          <a:xfrm>
            <a:off x="76200" y="1066800"/>
            <a:ext cx="8610600" cy="5059369"/>
          </a:xfrm>
        </p:spPr>
        <p:txBody>
          <a:bodyPr>
            <a:normAutofit fontScale="92500" lnSpcReduction="10000"/>
          </a:bodyPr>
          <a:lstStyle/>
          <a:p>
            <a:pPr marL="0" indent="0">
              <a:buNone/>
            </a:pPr>
            <a:r>
              <a:rPr lang="en-US" dirty="0" smtClean="0"/>
              <a:t>1. Get into Discipleship mode.  </a:t>
            </a:r>
          </a:p>
          <a:p>
            <a:pPr marL="0" indent="0">
              <a:buNone/>
            </a:pPr>
            <a:r>
              <a:rPr lang="en-US" dirty="0" smtClean="0"/>
              <a:t>2. Decide who you want to follow.</a:t>
            </a:r>
          </a:p>
          <a:p>
            <a:pPr marL="0" indent="0">
              <a:buNone/>
            </a:pPr>
            <a:r>
              <a:rPr lang="en-US" dirty="0" smtClean="0"/>
              <a:t>3. Get into the God’s word. </a:t>
            </a:r>
          </a:p>
          <a:p>
            <a:pPr marL="0" indent="0">
              <a:buNone/>
            </a:pPr>
            <a:r>
              <a:rPr lang="en-US" dirty="0" smtClean="0"/>
              <a:t>4. Get God’s word into you.</a:t>
            </a:r>
          </a:p>
          <a:p>
            <a:pPr marL="0" indent="0">
              <a:buNone/>
            </a:pPr>
            <a:r>
              <a:rPr lang="en-US" dirty="0" smtClean="0"/>
              <a:t>5. Get into the Secret place Every Day! </a:t>
            </a:r>
          </a:p>
          <a:p>
            <a:pPr marL="0" indent="0">
              <a:buNone/>
            </a:pPr>
            <a:r>
              <a:rPr lang="en-US" dirty="0" smtClean="0"/>
              <a:t>6. Pray with your spouse, kids or with others every   day. </a:t>
            </a:r>
          </a:p>
          <a:p>
            <a:pPr marL="0" indent="0">
              <a:buNone/>
            </a:pPr>
            <a:r>
              <a:rPr lang="en-US" dirty="0" smtClean="0"/>
              <a:t>7. Pray in the Spirit (night and day)</a:t>
            </a:r>
          </a:p>
          <a:p>
            <a:pPr marL="0" indent="0">
              <a:buNone/>
            </a:pPr>
            <a:r>
              <a:rPr lang="en-US" dirty="0" smtClean="0"/>
              <a:t>8. Repent often.</a:t>
            </a:r>
          </a:p>
          <a:p>
            <a:pPr marL="0" indent="0">
              <a:buNone/>
            </a:pPr>
            <a:r>
              <a:rPr lang="en-US" dirty="0" smtClean="0"/>
              <a:t>9. Evaluate your heart condition. </a:t>
            </a:r>
            <a:endParaRPr lang="en-US" dirty="0"/>
          </a:p>
        </p:txBody>
      </p:sp>
    </p:spTree>
    <p:extLst>
      <p:ext uri="{BB962C8B-B14F-4D97-AF65-F5344CB8AC3E}">
        <p14:creationId xmlns:p14="http://schemas.microsoft.com/office/powerpoint/2010/main" val="389687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your secret place?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FFC000"/>
                </a:solidFill>
                <a:effectLst>
                  <a:outerShdw blurRad="38100" dist="38100" dir="2700000" algn="tl">
                    <a:srgbClr val="000000">
                      <a:alpha val="43137"/>
                    </a:srgbClr>
                  </a:outerShdw>
                </a:effectLst>
              </a:rPr>
              <a:t>Exodus 33:18 </a:t>
            </a:r>
            <a:r>
              <a:rPr lang="en-US" b="1" baseline="30000" dirty="0"/>
              <a:t>18 </a:t>
            </a:r>
            <a:r>
              <a:rPr lang="en-US" dirty="0"/>
              <a:t>Then Moses said, “Now show me your glory</a:t>
            </a:r>
            <a:r>
              <a:rPr lang="en-US" dirty="0" smtClean="0"/>
              <a:t>.”</a:t>
            </a:r>
          </a:p>
          <a:p>
            <a:pPr marL="0" indent="0">
              <a:buNone/>
            </a:pPr>
            <a:r>
              <a:rPr lang="en-US" dirty="0" smtClean="0">
                <a:solidFill>
                  <a:srgbClr val="FFC000"/>
                </a:solidFill>
              </a:rPr>
              <a:t>Psalm 27:4 </a:t>
            </a:r>
            <a:r>
              <a:rPr lang="en-US" dirty="0" smtClean="0"/>
              <a:t>“One </a:t>
            </a:r>
            <a:r>
              <a:rPr lang="en-US" dirty="0"/>
              <a:t>thing I ask from the </a:t>
            </a:r>
            <a:r>
              <a:rPr lang="en-US" cap="small" dirty="0"/>
              <a:t>Lord</a:t>
            </a:r>
            <a:r>
              <a:rPr lang="en-US" dirty="0"/>
              <a:t>,</a:t>
            </a:r>
            <a:br>
              <a:rPr lang="en-US" dirty="0"/>
            </a:br>
            <a:r>
              <a:rPr lang="en-US" dirty="0"/>
              <a:t>    this only do I seek:</a:t>
            </a:r>
            <a:br>
              <a:rPr lang="en-US" dirty="0"/>
            </a:br>
            <a:r>
              <a:rPr lang="en-US" dirty="0"/>
              <a:t>that I may dwell in the house of the </a:t>
            </a:r>
            <a:r>
              <a:rPr lang="en-US" cap="small" dirty="0"/>
              <a:t>Lord</a:t>
            </a:r>
            <a:r>
              <a:rPr lang="en-US" dirty="0"/>
              <a:t/>
            </a:r>
            <a:br>
              <a:rPr lang="en-US" dirty="0"/>
            </a:br>
            <a:r>
              <a:rPr lang="en-US" dirty="0"/>
              <a:t>    all the days of my life,</a:t>
            </a:r>
            <a:br>
              <a:rPr lang="en-US" dirty="0"/>
            </a:br>
            <a:r>
              <a:rPr lang="en-US" dirty="0"/>
              <a:t>to gaze on the beauty of the </a:t>
            </a:r>
            <a:r>
              <a:rPr lang="en-US" cap="small" dirty="0"/>
              <a:t>Lord</a:t>
            </a:r>
            <a:r>
              <a:rPr lang="en-US" dirty="0"/>
              <a:t/>
            </a:r>
            <a:br>
              <a:rPr lang="en-US" dirty="0"/>
            </a:br>
            <a:r>
              <a:rPr lang="en-US" dirty="0"/>
              <a:t>    and to seek him in his temple</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0961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Jesus’ Dream for you:  John 17</a:t>
            </a:r>
            <a:endParaRPr lang="en-US" dirty="0">
              <a:solidFill>
                <a:srgbClr val="FFC000"/>
              </a:solidFill>
            </a:endParaRPr>
          </a:p>
        </p:txBody>
      </p:sp>
      <p:sp>
        <p:nvSpPr>
          <p:cNvPr id="3" name="Content Placeholder 2"/>
          <p:cNvSpPr>
            <a:spLocks noGrp="1"/>
          </p:cNvSpPr>
          <p:nvPr>
            <p:ph idx="1"/>
          </p:nvPr>
        </p:nvSpPr>
        <p:spPr/>
        <p:txBody>
          <a:bodyPr/>
          <a:lstStyle/>
          <a:p>
            <a:pPr marL="0" indent="0">
              <a:buNone/>
            </a:pPr>
            <a:r>
              <a:rPr lang="en-US" b="1" baseline="30000" dirty="0"/>
              <a:t>24 </a:t>
            </a:r>
            <a:r>
              <a:rPr lang="en-US" dirty="0"/>
              <a:t>“Father, I want those you have given me to be with me where I am, and to see my glory, the glory you have given me because you loved me before the creation of the world</a:t>
            </a:r>
            <a:r>
              <a:rPr lang="en-US" dirty="0" smtClean="0"/>
              <a:t>.”</a:t>
            </a:r>
            <a:endParaRPr lang="en-US" dirty="0"/>
          </a:p>
        </p:txBody>
      </p:sp>
    </p:spTree>
    <p:extLst>
      <p:ext uri="{BB962C8B-B14F-4D97-AF65-F5344CB8AC3E}">
        <p14:creationId xmlns:p14="http://schemas.microsoft.com/office/powerpoint/2010/main" val="979420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98467" cy="764823"/>
          </a:xfrm>
        </p:spPr>
        <p:txBody>
          <a:bodyPr>
            <a:normAutofit/>
          </a:bodyPr>
          <a:lstStyle/>
          <a:p>
            <a:pPr algn="ctr"/>
            <a:r>
              <a:rPr lang="en-US" sz="32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Private  Victories Won in the secret Place</a:t>
            </a:r>
            <a:endParaRPr lang="en-US"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2057400"/>
            <a:ext cx="8839200" cy="5463821"/>
          </a:xfrm>
        </p:spPr>
        <p:txBody>
          <a:bodyPr>
            <a:noAutofit/>
          </a:bodyPr>
          <a:lstStyle/>
          <a:p>
            <a:pPr marL="0" indent="0">
              <a:buNone/>
            </a:pPr>
            <a:r>
              <a:rPr lang="en-US" sz="4400" b="1" baseline="30000" dirty="0" smtClean="0">
                <a:solidFill>
                  <a:srgbClr val="FFC000"/>
                </a:solidFill>
                <a:effectLst>
                  <a:outerShdw blurRad="38100" dist="38100" dir="2700000" algn="tl">
                    <a:srgbClr val="000000">
                      <a:alpha val="43137"/>
                    </a:srgbClr>
                  </a:outerShdw>
                </a:effectLst>
              </a:rPr>
              <a:t>1 Samuel 17:34-37</a:t>
            </a:r>
          </a:p>
          <a:p>
            <a:pPr marL="0" indent="0">
              <a:buNone/>
            </a:pPr>
            <a:r>
              <a:rPr lang="en-US" b="1" baseline="30000" dirty="0" smtClean="0">
                <a:effectLst>
                  <a:outerShdw blurRad="38100" dist="38100" dir="2700000" algn="tl">
                    <a:srgbClr val="000000">
                      <a:alpha val="43137"/>
                    </a:srgbClr>
                  </a:outerShdw>
                </a:effectLst>
              </a:rPr>
              <a:t>33 </a:t>
            </a:r>
            <a:r>
              <a:rPr lang="en-US" b="1" dirty="0" smtClean="0">
                <a:effectLst>
                  <a:outerShdw blurRad="38100" dist="38100" dir="2700000" algn="tl">
                    <a:srgbClr val="000000">
                      <a:alpha val="43137"/>
                    </a:srgbClr>
                  </a:outerShdw>
                </a:effectLst>
              </a:rPr>
              <a:t>Saul replied, “You are not able to go out against this Philistine and fight him; you are only a young man, and he has been a warrior from his youth.”</a:t>
            </a:r>
          </a:p>
          <a:p>
            <a:pPr marL="0" indent="0">
              <a:buNone/>
            </a:pPr>
            <a:endParaRPr lang="en-US" b="1" baseline="30000" dirty="0" smtClean="0">
              <a:effectLst>
                <a:outerShdw blurRad="38100" dist="38100" dir="2700000" algn="tl">
                  <a:srgbClr val="000000">
                    <a:alpha val="43137"/>
                  </a:srgbClr>
                </a:outerShdw>
              </a:effectLst>
            </a:endParaRPr>
          </a:p>
          <a:p>
            <a:pPr marL="0" indent="0">
              <a:buNone/>
            </a:pPr>
            <a:r>
              <a:rPr lang="en-US" b="1" baseline="30000" dirty="0" smtClean="0">
                <a:effectLst>
                  <a:outerShdw blurRad="38100" dist="38100" dir="2700000" algn="tl">
                    <a:srgbClr val="000000">
                      <a:alpha val="43137"/>
                    </a:srgbClr>
                  </a:outerShdw>
                </a:effectLst>
              </a:rPr>
              <a:t>34 </a:t>
            </a:r>
            <a:r>
              <a:rPr lang="en-US" b="1" dirty="0" smtClean="0">
                <a:effectLst>
                  <a:outerShdw blurRad="38100" dist="38100" dir="2700000" algn="tl">
                    <a:srgbClr val="000000">
                      <a:alpha val="43137"/>
                    </a:srgbClr>
                  </a:outerShdw>
                </a:effectLst>
              </a:rPr>
              <a:t>But David said to Saul, “Your servant has been keeping his father’s sheep. When a lion or a bear came and carried off a sheep from the flock, </a:t>
            </a:r>
            <a:r>
              <a:rPr lang="en-US" b="1" baseline="30000" dirty="0" smtClean="0">
                <a:effectLst>
                  <a:outerShdw blurRad="38100" dist="38100" dir="2700000" algn="tl">
                    <a:srgbClr val="000000">
                      <a:alpha val="43137"/>
                    </a:srgbClr>
                  </a:outerShdw>
                </a:effectLst>
              </a:rPr>
              <a:t>35 </a:t>
            </a:r>
            <a:r>
              <a:rPr lang="en-US" b="1" dirty="0" smtClean="0">
                <a:effectLst>
                  <a:outerShdw blurRad="38100" dist="38100" dir="2700000" algn="tl">
                    <a:srgbClr val="000000">
                      <a:alpha val="43137"/>
                    </a:srgbClr>
                  </a:outerShdw>
                </a:effectLst>
              </a:rPr>
              <a:t>I went after it, struck it and rescued the sheep from its mouth. When it turned on me, I seized it by its hair, struck it and killed it.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21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52934" cy="1676400"/>
          </a:xfrm>
        </p:spPr>
        <p:txBody>
          <a:bodyPr/>
          <a:lstStyle/>
          <a:p>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Private  Victories Won in the secret Place</a:t>
            </a:r>
            <a:endParaRPr lang="en-US" dirty="0"/>
          </a:p>
        </p:txBody>
      </p:sp>
      <p:sp>
        <p:nvSpPr>
          <p:cNvPr id="3" name="Content Placeholder 2"/>
          <p:cNvSpPr>
            <a:spLocks noGrp="1"/>
          </p:cNvSpPr>
          <p:nvPr>
            <p:ph idx="1"/>
          </p:nvPr>
        </p:nvSpPr>
        <p:spPr>
          <a:xfrm>
            <a:off x="381000" y="1066800"/>
            <a:ext cx="8401048" cy="4953003"/>
          </a:xfrm>
        </p:spPr>
        <p:txBody>
          <a:bodyPr>
            <a:normAutofit fontScale="92500" lnSpcReduction="20000"/>
          </a:bodyPr>
          <a:lstStyle/>
          <a:p>
            <a:pPr marL="0" indent="0">
              <a:buNone/>
            </a:pPr>
            <a:r>
              <a:rPr lang="en-US" sz="3600" b="1" baseline="30000" dirty="0" smtClean="0">
                <a:effectLst>
                  <a:outerShdw blurRad="38100" dist="38100" dir="2700000" algn="tl">
                    <a:srgbClr val="000000">
                      <a:alpha val="43137"/>
                    </a:srgbClr>
                  </a:outerShdw>
                </a:effectLst>
              </a:rPr>
              <a:t>36 </a:t>
            </a:r>
            <a:r>
              <a:rPr lang="en-US" sz="3600" b="1" dirty="0" smtClean="0">
                <a:effectLst>
                  <a:outerShdw blurRad="38100" dist="38100" dir="2700000" algn="tl">
                    <a:srgbClr val="000000">
                      <a:alpha val="43137"/>
                    </a:srgbClr>
                  </a:outerShdw>
                </a:effectLst>
              </a:rPr>
              <a:t>Your servant has killed both the lion and the bear; this uncircumcised Philistine will be like one of them, because he has defied the armies of the living God. </a:t>
            </a:r>
          </a:p>
          <a:p>
            <a:pPr marL="0" indent="0">
              <a:buNone/>
            </a:pPr>
            <a:endParaRPr lang="en-US" sz="3600" b="1" dirty="0" smtClean="0">
              <a:effectLst>
                <a:outerShdw blurRad="38100" dist="38100" dir="2700000" algn="tl">
                  <a:srgbClr val="000000">
                    <a:alpha val="43137"/>
                  </a:srgbClr>
                </a:outerShdw>
              </a:effectLst>
            </a:endParaRPr>
          </a:p>
          <a:p>
            <a:pPr marL="0" indent="0">
              <a:buNone/>
            </a:pPr>
            <a:r>
              <a:rPr lang="en-US" sz="3600" b="1" baseline="30000" dirty="0" smtClean="0">
                <a:effectLst>
                  <a:outerShdw blurRad="38100" dist="38100" dir="2700000" algn="tl">
                    <a:srgbClr val="000000">
                      <a:alpha val="43137"/>
                    </a:srgbClr>
                  </a:outerShdw>
                </a:effectLst>
              </a:rPr>
              <a:t>37 </a:t>
            </a:r>
            <a:r>
              <a:rPr lang="en-US" sz="3600" b="1" dirty="0" smtClean="0">
                <a:effectLst>
                  <a:outerShdw blurRad="38100" dist="38100" dir="2700000" algn="tl">
                    <a:srgbClr val="000000">
                      <a:alpha val="43137"/>
                    </a:srgbClr>
                  </a:outerShdw>
                </a:effectLst>
              </a:rPr>
              <a:t>The </a:t>
            </a:r>
            <a:r>
              <a:rPr lang="en-US" sz="3600" b="1" cap="small" dirty="0" smtClean="0">
                <a:effectLst>
                  <a:outerShdw blurRad="38100" dist="38100" dir="2700000" algn="tl">
                    <a:srgbClr val="000000">
                      <a:alpha val="43137"/>
                    </a:srgbClr>
                  </a:outerShdw>
                </a:effectLst>
              </a:rPr>
              <a:t>Lord</a:t>
            </a:r>
            <a:r>
              <a:rPr lang="en-US" sz="3600" b="1" dirty="0" smtClean="0">
                <a:effectLst>
                  <a:outerShdw blurRad="38100" dist="38100" dir="2700000" algn="tl">
                    <a:srgbClr val="000000">
                      <a:alpha val="43137"/>
                    </a:srgbClr>
                  </a:outerShdw>
                </a:effectLst>
              </a:rPr>
              <a:t> who rescued me from the paw of the lion and the paw of the bear will rescue me from the hand of this Philistine.”</a:t>
            </a:r>
          </a:p>
          <a:p>
            <a:pPr marL="0" indent="0">
              <a:buNone/>
            </a:pPr>
            <a:r>
              <a:rPr lang="en-US" sz="3600" b="1" dirty="0" smtClean="0">
                <a:effectLst>
                  <a:outerShdw blurRad="38100" dist="38100" dir="2700000" algn="tl">
                    <a:srgbClr val="000000">
                      <a:alpha val="43137"/>
                    </a:srgbClr>
                  </a:outerShdw>
                </a:effectLst>
              </a:rPr>
              <a:t>Saul said to David, “Go, and the </a:t>
            </a:r>
            <a:r>
              <a:rPr lang="en-US" sz="3600" b="1" cap="small" dirty="0" smtClean="0">
                <a:effectLst>
                  <a:outerShdw blurRad="38100" dist="38100" dir="2700000" algn="tl">
                    <a:srgbClr val="000000">
                      <a:alpha val="43137"/>
                    </a:srgbClr>
                  </a:outerShdw>
                </a:effectLst>
              </a:rPr>
              <a:t>Lord</a:t>
            </a:r>
            <a:r>
              <a:rPr lang="en-US" sz="3600" b="1" dirty="0" smtClean="0">
                <a:effectLst>
                  <a:outerShdw blurRad="38100" dist="38100" dir="2700000" algn="tl">
                    <a:srgbClr val="000000">
                      <a:alpha val="43137"/>
                    </a:srgbClr>
                  </a:outerShdw>
                </a:effectLst>
              </a:rPr>
              <a:t> be with you.”</a:t>
            </a:r>
          </a:p>
          <a:p>
            <a:pPr marL="0" indent="0">
              <a:buNone/>
            </a:pPr>
            <a:endParaRPr lang="en-US" dirty="0"/>
          </a:p>
        </p:txBody>
      </p:sp>
    </p:spTree>
    <p:extLst>
      <p:ext uri="{BB962C8B-B14F-4D97-AF65-F5344CB8AC3E}">
        <p14:creationId xmlns:p14="http://schemas.microsoft.com/office/powerpoint/2010/main" val="1073624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7" y="668514"/>
            <a:ext cx="8669867" cy="1456267"/>
          </a:xfrm>
        </p:spPr>
        <p:txBody>
          <a:bodyPr>
            <a:noAutofit/>
          </a:bodyPr>
          <a:lstStyle/>
          <a:p>
            <a:pPr algn="ctr"/>
            <a:r>
              <a:rPr lang="en-US" sz="4000" b="1" dirty="0" smtClean="0">
                <a:solidFill>
                  <a:srgbClr val="FFC000"/>
                </a:solidFill>
                <a:effectLst>
                  <a:outerShdw blurRad="38100" dist="38100" dir="2700000" algn="tl">
                    <a:srgbClr val="000000">
                      <a:alpha val="43137"/>
                    </a:srgbClr>
                  </a:outerShdw>
                </a:effectLst>
              </a:rPr>
              <a:t>You can’t kill a giant unless </a:t>
            </a:r>
            <a:br>
              <a:rPr lang="en-US" sz="4000" b="1" dirty="0" smtClean="0">
                <a:solidFill>
                  <a:srgbClr val="FFC000"/>
                </a:solidFill>
                <a:effectLst>
                  <a:outerShdw blurRad="38100" dist="38100" dir="2700000" algn="tl">
                    <a:srgbClr val="000000">
                      <a:alpha val="43137"/>
                    </a:srgbClr>
                  </a:outerShdw>
                </a:effectLst>
              </a:rPr>
            </a:br>
            <a:r>
              <a:rPr lang="en-US" sz="4000" b="1" dirty="0" smtClean="0">
                <a:solidFill>
                  <a:srgbClr val="FFC000"/>
                </a:solidFill>
                <a:effectLst>
                  <a:outerShdw blurRad="38100" dist="38100" dir="2700000" algn="tl">
                    <a:srgbClr val="000000">
                      <a:alpha val="43137"/>
                    </a:srgbClr>
                  </a:outerShdw>
                </a:effectLst>
              </a:rPr>
              <a:t>you are a lion and bear killer!</a:t>
            </a:r>
            <a:br>
              <a:rPr lang="en-US" sz="4000" b="1" dirty="0" smtClean="0">
                <a:solidFill>
                  <a:srgbClr val="FFC000"/>
                </a:solidFill>
                <a:effectLst>
                  <a:outerShdw blurRad="38100" dist="38100" dir="2700000" algn="tl">
                    <a:srgbClr val="000000">
                      <a:alpha val="43137"/>
                    </a:srgbClr>
                  </a:outerShdw>
                </a:effectLst>
              </a:rPr>
            </a:br>
            <a:endParaRPr lang="en-US"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217" y="1955446"/>
            <a:ext cx="6341534" cy="4756150"/>
          </a:xfrm>
          <a:prstGeom prst="rect">
            <a:avLst/>
          </a:prstGeom>
        </p:spPr>
      </p:pic>
    </p:spTree>
    <p:extLst>
      <p:ext uri="{BB962C8B-B14F-4D97-AF65-F5344CB8AC3E}">
        <p14:creationId xmlns:p14="http://schemas.microsoft.com/office/powerpoint/2010/main" val="1683879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Luke 6:40 “</a:t>
            </a:r>
            <a:r>
              <a:rPr lang="en-US" dirty="0"/>
              <a:t>A student is not above the teacher; but everyone, when he has been fully trained, will be like his teacher”. </a:t>
            </a:r>
          </a:p>
          <a:p>
            <a:pPr marL="0" indent="0">
              <a:buNone/>
            </a:pPr>
            <a:endParaRPr lang="en-US" dirty="0"/>
          </a:p>
        </p:txBody>
      </p:sp>
    </p:spTree>
    <p:extLst>
      <p:ext uri="{BB962C8B-B14F-4D97-AF65-F5344CB8AC3E}">
        <p14:creationId xmlns:p14="http://schemas.microsoft.com/office/powerpoint/2010/main" val="4155071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4350" y="1577624"/>
            <a:ext cx="7598569" cy="2192866"/>
          </a:xfrm>
        </p:spPr>
        <p:txBody>
          <a:bodyPr>
            <a:normAutofit fontScale="92500" lnSpcReduction="20000"/>
          </a:bodyPr>
          <a:lstStyle/>
          <a:p>
            <a:pPr marL="0" indent="0">
              <a:buNone/>
            </a:pPr>
            <a:r>
              <a:rPr lang="en-US" sz="4000" b="1" dirty="0" smtClean="0">
                <a:solidFill>
                  <a:srgbClr val="FFC000"/>
                </a:solidFill>
                <a:effectLst>
                  <a:outerShdw blurRad="38100" dist="38100" dir="2700000" algn="tl">
                    <a:srgbClr val="000000">
                      <a:alpha val="43137"/>
                    </a:srgbClr>
                  </a:outerShdw>
                </a:effectLst>
              </a:rPr>
              <a:t>What are the </a:t>
            </a:r>
            <a:r>
              <a:rPr lang="en-US" sz="5400" b="1" dirty="0" smtClean="0">
                <a:solidFill>
                  <a:srgbClr val="FFC000"/>
                </a:solidFill>
                <a:effectLst>
                  <a:outerShdw blurRad="38100" dist="38100" dir="2700000" algn="tl">
                    <a:srgbClr val="000000">
                      <a:alpha val="43137"/>
                    </a:srgbClr>
                  </a:outerShdw>
                </a:effectLst>
              </a:rPr>
              <a:t>“Lions” </a:t>
            </a:r>
            <a:r>
              <a:rPr lang="en-US" sz="4000" b="1" dirty="0" smtClean="0">
                <a:solidFill>
                  <a:srgbClr val="FFC000"/>
                </a:solidFill>
                <a:effectLst>
                  <a:outerShdw blurRad="38100" dist="38100" dir="2700000" algn="tl">
                    <a:srgbClr val="000000">
                      <a:alpha val="43137"/>
                    </a:srgbClr>
                  </a:outerShdw>
                </a:effectLst>
              </a:rPr>
              <a:t>and </a:t>
            </a:r>
            <a:r>
              <a:rPr lang="en-US" sz="5200" b="1" dirty="0" smtClean="0">
                <a:solidFill>
                  <a:srgbClr val="FFC000"/>
                </a:solidFill>
                <a:effectLst>
                  <a:outerShdw blurRad="38100" dist="38100" dir="2700000" algn="tl">
                    <a:srgbClr val="000000">
                      <a:alpha val="43137"/>
                    </a:srgbClr>
                  </a:outerShdw>
                </a:effectLst>
              </a:rPr>
              <a:t>“Bears” </a:t>
            </a:r>
            <a:r>
              <a:rPr lang="en-US" sz="4000" b="1" dirty="0" smtClean="0">
                <a:solidFill>
                  <a:srgbClr val="FFC000"/>
                </a:solidFill>
                <a:effectLst>
                  <a:outerShdw blurRad="38100" dist="38100" dir="2700000" algn="tl">
                    <a:srgbClr val="000000">
                      <a:alpha val="43137"/>
                    </a:srgbClr>
                  </a:outerShdw>
                </a:effectLst>
              </a:rPr>
              <a:t>that you need to beat in order to make you ready to face the Giants?</a:t>
            </a:r>
          </a:p>
          <a:p>
            <a:pPr marL="0" indent="0">
              <a:buNone/>
            </a:pPr>
            <a:endParaRPr lang="en-US" sz="4000" b="1" dirty="0">
              <a:solidFill>
                <a:srgbClr val="FFC000"/>
              </a:solidFill>
            </a:endParaRPr>
          </a:p>
        </p:txBody>
      </p:sp>
      <p:sp>
        <p:nvSpPr>
          <p:cNvPr id="4" name="TextBox 3"/>
          <p:cNvSpPr txBox="1"/>
          <p:nvPr/>
        </p:nvSpPr>
        <p:spPr>
          <a:xfrm>
            <a:off x="67734" y="4267201"/>
            <a:ext cx="8864600" cy="2339102"/>
          </a:xfrm>
          <a:prstGeom prst="rect">
            <a:avLst/>
          </a:prstGeom>
          <a:noFill/>
        </p:spPr>
        <p:txBody>
          <a:bodyPr wrap="square" rtlCol="0">
            <a:spAutoFit/>
          </a:bodyPr>
          <a:lstStyle/>
          <a:p>
            <a:r>
              <a:rPr lang="en-US" sz="6600" b="1" dirty="0">
                <a:solidFill>
                  <a:srgbClr val="FFC000"/>
                </a:solidFill>
                <a:effectLst>
                  <a:outerShdw blurRad="38100" dist="38100" dir="2700000" algn="tl">
                    <a:srgbClr val="000000">
                      <a:alpha val="43137"/>
                    </a:srgbClr>
                  </a:outerShdw>
                </a:effectLst>
              </a:rPr>
              <a:t>… And What are the </a:t>
            </a:r>
            <a:r>
              <a:rPr lang="en-US" sz="6600" b="1" dirty="0" smtClean="0">
                <a:solidFill>
                  <a:srgbClr val="FFC000"/>
                </a:solidFill>
                <a:effectLst>
                  <a:outerShdw blurRad="38100" dist="38100" dir="2700000" algn="tl">
                    <a:srgbClr val="000000">
                      <a:alpha val="43137"/>
                    </a:srgbClr>
                  </a:outerShdw>
                </a:effectLst>
              </a:rPr>
              <a:t>“</a:t>
            </a:r>
            <a:r>
              <a:rPr lang="en-US" sz="8000" b="1" dirty="0" smtClean="0">
                <a:solidFill>
                  <a:srgbClr val="FFC000"/>
                </a:solidFill>
                <a:effectLst>
                  <a:outerShdw blurRad="38100" dist="38100" dir="2700000" algn="tl">
                    <a:srgbClr val="000000">
                      <a:alpha val="43137"/>
                    </a:srgbClr>
                  </a:outerShdw>
                </a:effectLst>
              </a:rPr>
              <a:t>Giants?”</a:t>
            </a:r>
            <a:endParaRPr lang="en-US" sz="8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414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37067"/>
            <a:ext cx="7884320" cy="812800"/>
          </a:xfrm>
        </p:spPr>
        <p:txBody>
          <a:bodyPr>
            <a:normAutofit fontScale="90000"/>
          </a:bodyPr>
          <a:lstStyle/>
          <a:p>
            <a:pPr algn="l"/>
            <a:r>
              <a:rPr lang="en-US" sz="4000" b="1" dirty="0" smtClean="0">
                <a:solidFill>
                  <a:srgbClr val="FFC000"/>
                </a:solidFill>
                <a:effectLst>
                  <a:outerShdw blurRad="38100" dist="38100" dir="2700000" algn="tl">
                    <a:srgbClr val="000000">
                      <a:alpha val="43137"/>
                    </a:srgbClr>
                  </a:outerShdw>
                </a:effectLst>
              </a:rPr>
              <a:t>Are your works Flammable or Fireproof?</a:t>
            </a:r>
            <a:br>
              <a:rPr lang="en-US" sz="4000" b="1" dirty="0" smtClean="0">
                <a:solidFill>
                  <a:srgbClr val="FFC000"/>
                </a:solidFill>
                <a:effectLst>
                  <a:outerShdw blurRad="38100" dist="38100" dir="2700000" algn="tl">
                    <a:srgbClr val="000000">
                      <a:alpha val="43137"/>
                    </a:srgbClr>
                  </a:outerShdw>
                </a:effectLst>
              </a:rPr>
            </a:b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7801" y="1066812"/>
            <a:ext cx="8966200" cy="3649133"/>
          </a:xfrm>
        </p:spPr>
        <p:txBody>
          <a:bodyPr>
            <a:noAutofit/>
          </a:bodyPr>
          <a:lstStyle/>
          <a:p>
            <a:pPr marL="0" indent="0">
              <a:buNone/>
            </a:pPr>
            <a:r>
              <a:rPr lang="en-US" b="1" baseline="30000" dirty="0" smtClean="0">
                <a:effectLst>
                  <a:outerShdw blurRad="38100" dist="38100" dir="2700000" algn="tl">
                    <a:srgbClr val="000000">
                      <a:alpha val="43137"/>
                    </a:srgbClr>
                  </a:outerShdw>
                </a:effectLst>
              </a:rPr>
              <a:t>11 </a:t>
            </a:r>
            <a:r>
              <a:rPr lang="en-US" b="1" dirty="0" smtClean="0">
                <a:effectLst>
                  <a:outerShdw blurRad="38100" dist="38100" dir="2700000" algn="tl">
                    <a:srgbClr val="000000">
                      <a:alpha val="43137"/>
                    </a:srgbClr>
                  </a:outerShdw>
                </a:effectLst>
              </a:rPr>
              <a:t>For no one can lay any foundation other than the one already laid, which is Jesus Christ. </a:t>
            </a:r>
            <a:r>
              <a:rPr lang="en-US" b="1" baseline="30000" dirty="0" smtClean="0">
                <a:effectLst>
                  <a:outerShdw blurRad="38100" dist="38100" dir="2700000" algn="tl">
                    <a:srgbClr val="000000">
                      <a:alpha val="43137"/>
                    </a:srgbClr>
                  </a:outerShdw>
                </a:effectLst>
              </a:rPr>
              <a:t>12 </a:t>
            </a:r>
            <a:r>
              <a:rPr lang="en-US" b="1" dirty="0" smtClean="0">
                <a:effectLst>
                  <a:outerShdw blurRad="38100" dist="38100" dir="2700000" algn="tl">
                    <a:srgbClr val="000000">
                      <a:alpha val="43137"/>
                    </a:srgbClr>
                  </a:outerShdw>
                </a:effectLst>
              </a:rPr>
              <a:t>If anyone builds on this foundation using </a:t>
            </a:r>
            <a:r>
              <a:rPr lang="en-US" b="1" dirty="0" smtClean="0">
                <a:solidFill>
                  <a:srgbClr val="FFC000"/>
                </a:solidFill>
                <a:effectLst>
                  <a:outerShdw blurRad="38100" dist="38100" dir="2700000" algn="tl">
                    <a:srgbClr val="000000">
                      <a:alpha val="43137"/>
                    </a:srgbClr>
                  </a:outerShdw>
                </a:effectLst>
              </a:rPr>
              <a:t>gold, silver, costly stones</a:t>
            </a:r>
            <a:r>
              <a:rPr lang="en-US" b="1" dirty="0" smtClean="0">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wood, hay or straw</a:t>
            </a:r>
            <a:r>
              <a:rPr lang="en-US" b="1" dirty="0" smtClean="0">
                <a:effectLst>
                  <a:outerShdw blurRad="38100" dist="38100" dir="2700000" algn="tl">
                    <a:srgbClr val="000000">
                      <a:alpha val="43137"/>
                    </a:srgbClr>
                  </a:outerShdw>
                </a:effectLst>
              </a:rPr>
              <a:t>, </a:t>
            </a:r>
            <a:r>
              <a:rPr lang="en-US" b="1" baseline="30000" dirty="0" smtClean="0">
                <a:effectLst>
                  <a:outerShdw blurRad="38100" dist="38100" dir="2700000" algn="tl">
                    <a:srgbClr val="000000">
                      <a:alpha val="43137"/>
                    </a:srgbClr>
                  </a:outerShdw>
                </a:effectLst>
              </a:rPr>
              <a:t>13 </a:t>
            </a:r>
            <a:r>
              <a:rPr lang="en-US" b="1" dirty="0" smtClean="0">
                <a:effectLst>
                  <a:outerShdw blurRad="38100" dist="38100" dir="2700000" algn="tl">
                    <a:srgbClr val="000000">
                      <a:alpha val="43137"/>
                    </a:srgbClr>
                  </a:outerShdw>
                </a:effectLst>
              </a:rPr>
              <a:t>their work will be shown for what it is, because the Day will bring it to light. It will be revealed </a:t>
            </a:r>
            <a:r>
              <a:rPr lang="en-US" b="1" dirty="0" smtClean="0">
                <a:solidFill>
                  <a:srgbClr val="FFFF00"/>
                </a:solidFill>
                <a:effectLst>
                  <a:outerShdw blurRad="38100" dist="38100" dir="2700000" algn="tl">
                    <a:srgbClr val="000000">
                      <a:alpha val="43137"/>
                    </a:srgbClr>
                  </a:outerShdw>
                </a:effectLst>
              </a:rPr>
              <a:t>with fire, and the fire will test the quality of each person’s work.</a:t>
            </a:r>
            <a:r>
              <a:rPr lang="en-US" b="1" dirty="0" smtClean="0">
                <a:effectLst>
                  <a:outerShdw blurRad="38100" dist="38100" dir="2700000" algn="tl">
                    <a:srgbClr val="000000">
                      <a:alpha val="43137"/>
                    </a:srgbClr>
                  </a:outerShdw>
                </a:effectLst>
              </a:rPr>
              <a:t> </a:t>
            </a:r>
            <a:r>
              <a:rPr lang="en-US" b="1" baseline="30000" dirty="0" smtClean="0">
                <a:effectLst>
                  <a:outerShdw blurRad="38100" dist="38100" dir="2700000" algn="tl">
                    <a:srgbClr val="000000">
                      <a:alpha val="43137"/>
                    </a:srgbClr>
                  </a:outerShdw>
                </a:effectLst>
              </a:rPr>
              <a:t>14 </a:t>
            </a:r>
            <a:r>
              <a:rPr lang="en-US" b="1" dirty="0" smtClean="0">
                <a:effectLst>
                  <a:outerShdw blurRad="38100" dist="38100" dir="2700000" algn="tl">
                    <a:srgbClr val="000000">
                      <a:alpha val="43137"/>
                    </a:srgbClr>
                  </a:outerShdw>
                </a:effectLst>
              </a:rPr>
              <a:t>If what has been built survives, the builder will receive a reward. </a:t>
            </a:r>
            <a:r>
              <a:rPr lang="en-US" b="1" baseline="30000" dirty="0" smtClean="0">
                <a:effectLst>
                  <a:outerShdw blurRad="38100" dist="38100" dir="2700000" algn="tl">
                    <a:srgbClr val="000000">
                      <a:alpha val="43137"/>
                    </a:srgbClr>
                  </a:outerShdw>
                </a:effectLst>
              </a:rPr>
              <a:t>15 </a:t>
            </a:r>
            <a:r>
              <a:rPr lang="en-US" b="1" dirty="0" smtClean="0">
                <a:effectLst>
                  <a:outerShdw blurRad="38100" dist="38100" dir="2700000" algn="tl">
                    <a:srgbClr val="000000">
                      <a:alpha val="43137"/>
                    </a:srgbClr>
                  </a:outerShdw>
                </a:effectLst>
              </a:rPr>
              <a:t>If it is burned up, the builder will suffer loss but yet will be saved—even though only as one escaping through the flames.</a:t>
            </a:r>
            <a:endParaRPr lang="en-US" b="1" dirty="0">
              <a:effectLst>
                <a:outerShdw blurRad="38100" dist="38100" dir="2700000" algn="tl">
                  <a:srgbClr val="000000">
                    <a:alpha val="43137"/>
                  </a:srgbClr>
                </a:outerShdw>
              </a:effectLst>
            </a:endParaRPr>
          </a:p>
        </p:txBody>
      </p:sp>
      <p:sp>
        <p:nvSpPr>
          <p:cNvPr id="4" name="TextBox 3"/>
          <p:cNvSpPr txBox="1"/>
          <p:nvPr/>
        </p:nvSpPr>
        <p:spPr>
          <a:xfrm>
            <a:off x="2286001" y="609603"/>
            <a:ext cx="5253567" cy="584775"/>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1 Corinthians 3:11-14</a:t>
            </a:r>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663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594"/>
            <a:ext cx="7772400" cy="1470025"/>
          </a:xfrm>
        </p:spPr>
        <p:txBody>
          <a:bodyPr/>
          <a:lstStyle/>
          <a:p>
            <a:r>
              <a:rPr lang="en-US" dirty="0" smtClean="0"/>
              <a:t>7 Weapons of Spiritual Warfare</a:t>
            </a:r>
            <a:endParaRPr lang="en-US" dirty="0"/>
          </a:p>
        </p:txBody>
      </p:sp>
      <p:sp>
        <p:nvSpPr>
          <p:cNvPr id="3" name="Subtitle 2"/>
          <p:cNvSpPr>
            <a:spLocks noGrp="1"/>
          </p:cNvSpPr>
          <p:nvPr>
            <p:ph type="subTitle" idx="1"/>
          </p:nvPr>
        </p:nvSpPr>
        <p:spPr>
          <a:xfrm>
            <a:off x="304800" y="1828800"/>
            <a:ext cx="8610600" cy="3810000"/>
          </a:xfrm>
        </p:spPr>
        <p:txBody>
          <a:bodyPr>
            <a:normAutofit lnSpcReduction="10000"/>
          </a:bodyPr>
          <a:lstStyle/>
          <a:p>
            <a:pPr marL="514350" indent="-514350" algn="l">
              <a:buAutoNum type="arabicPeriod"/>
            </a:pPr>
            <a:r>
              <a:rPr lang="en-US" dirty="0" smtClean="0"/>
              <a:t>Praise and worship  </a:t>
            </a:r>
          </a:p>
          <a:p>
            <a:pPr marL="514350" indent="-514350" algn="l">
              <a:buAutoNum type="arabicPeriod"/>
            </a:pPr>
            <a:r>
              <a:rPr lang="en-US" dirty="0" smtClean="0"/>
              <a:t>The Word of God (Declarations)</a:t>
            </a:r>
          </a:p>
          <a:p>
            <a:pPr marL="514350" indent="-514350" algn="l">
              <a:buAutoNum type="arabicPeriod"/>
            </a:pPr>
            <a:r>
              <a:rPr lang="en-US" dirty="0" smtClean="0"/>
              <a:t>The Holy Spirit </a:t>
            </a:r>
          </a:p>
          <a:p>
            <a:pPr marL="514350" indent="-514350" algn="l">
              <a:buAutoNum type="arabicPeriod"/>
            </a:pPr>
            <a:r>
              <a:rPr lang="en-US" dirty="0" smtClean="0"/>
              <a:t>Obedience to God</a:t>
            </a:r>
          </a:p>
          <a:p>
            <a:pPr marL="514350" indent="-514350" algn="l">
              <a:buAutoNum type="arabicPeriod"/>
            </a:pPr>
            <a:r>
              <a:rPr lang="en-US" dirty="0" smtClean="0"/>
              <a:t>The Armor of God</a:t>
            </a:r>
          </a:p>
          <a:p>
            <a:pPr marL="514350" indent="-514350" algn="l">
              <a:buAutoNum type="arabicPeriod"/>
            </a:pPr>
            <a:r>
              <a:rPr lang="en-US" dirty="0" smtClean="0"/>
              <a:t>Walking in our New Identity</a:t>
            </a:r>
          </a:p>
          <a:p>
            <a:pPr marL="514350" indent="-514350" algn="l">
              <a:buAutoNum type="arabicPeriod"/>
            </a:pPr>
            <a:r>
              <a:rPr lang="en-US" dirty="0" smtClean="0"/>
              <a:t>Prayer</a:t>
            </a:r>
          </a:p>
          <a:p>
            <a:endParaRPr lang="en-US" dirty="0"/>
          </a:p>
        </p:txBody>
      </p:sp>
    </p:spTree>
    <p:extLst>
      <p:ext uri="{BB962C8B-B14F-4D97-AF65-F5344CB8AC3E}">
        <p14:creationId xmlns:p14="http://schemas.microsoft.com/office/powerpoint/2010/main" val="4169738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72" y="-248491"/>
            <a:ext cx="8923867" cy="1010491"/>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With What Material are you building?</a:t>
            </a:r>
            <a:endParaRPr lang="en-US" sz="3600" b="1" dirty="0">
              <a:solidFill>
                <a:srgbClr val="FFC0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12"/>
            <a:ext cx="3581400" cy="334650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849" y="457212"/>
            <a:ext cx="4050352" cy="3408189"/>
          </a:xfrm>
          <a:prstGeom prst="rect">
            <a:avLst/>
          </a:prstGeom>
        </p:spPr>
      </p:pic>
      <p:sp>
        <p:nvSpPr>
          <p:cNvPr id="8" name="TextBox 7"/>
          <p:cNvSpPr txBox="1"/>
          <p:nvPr/>
        </p:nvSpPr>
        <p:spPr>
          <a:xfrm>
            <a:off x="73965" y="3948711"/>
            <a:ext cx="4155964" cy="295465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Under ground and no one can see it</a:t>
            </a:r>
          </a:p>
          <a:p>
            <a:pPr marL="457200" indent="-457200">
              <a:buFont typeface="Arial" panose="020B0604020202020204" pitchFamily="34" charset="0"/>
              <a:buChar char="•"/>
            </a:pPr>
            <a:r>
              <a:rPr lang="en-US" sz="2400" dirty="0" smtClean="0"/>
              <a:t>Found in small quantities (Rare)</a:t>
            </a:r>
          </a:p>
          <a:p>
            <a:pPr marL="457200" indent="-457200">
              <a:buFont typeface="Arial" panose="020B0604020202020204" pitchFamily="34" charset="0"/>
              <a:buChar char="•"/>
            </a:pPr>
            <a:r>
              <a:rPr lang="en-US" sz="2400" dirty="0" smtClean="0"/>
              <a:t>You have to work/dig to get it</a:t>
            </a:r>
          </a:p>
          <a:p>
            <a:pPr marL="457200" indent="-457200">
              <a:buFont typeface="Arial" panose="020B0604020202020204" pitchFamily="34" charset="0"/>
              <a:buChar char="•"/>
            </a:pPr>
            <a:r>
              <a:rPr lang="en-US" sz="2400" dirty="0" smtClean="0"/>
              <a:t>Unlimited in value</a:t>
            </a:r>
          </a:p>
          <a:p>
            <a:endParaRPr lang="en-US" dirty="0"/>
          </a:p>
        </p:txBody>
      </p:sp>
      <p:sp>
        <p:nvSpPr>
          <p:cNvPr id="9" name="TextBox 8"/>
          <p:cNvSpPr txBox="1"/>
          <p:nvPr/>
        </p:nvSpPr>
        <p:spPr>
          <a:xfrm>
            <a:off x="4538139" y="5426027"/>
            <a:ext cx="4135019" cy="523220"/>
          </a:xfrm>
          <a:prstGeom prst="rect">
            <a:avLst/>
          </a:prstGeom>
          <a:noFill/>
        </p:spPr>
        <p:txBody>
          <a:bodyPr wrap="square" rtlCol="0">
            <a:spAutoFit/>
          </a:bodyPr>
          <a:lstStyle/>
          <a:p>
            <a:endParaRPr lang="en-US" sz="2800" dirty="0"/>
          </a:p>
        </p:txBody>
      </p:sp>
      <p:sp>
        <p:nvSpPr>
          <p:cNvPr id="10" name="Rectangle 9"/>
          <p:cNvSpPr/>
          <p:nvPr/>
        </p:nvSpPr>
        <p:spPr>
          <a:xfrm>
            <a:off x="4105172" y="4033337"/>
            <a:ext cx="5249333" cy="2785378"/>
          </a:xfrm>
          <a:prstGeom prst="rect">
            <a:avLst/>
          </a:prstGeom>
        </p:spPr>
        <p:txBody>
          <a:bodyPr wrap="square">
            <a:spAutoFit/>
          </a:bodyPr>
          <a:lstStyle/>
          <a:p>
            <a:pPr marL="342900" indent="-342900">
              <a:buFont typeface="Arial" panose="020B0604020202020204" pitchFamily="34" charset="0"/>
              <a:buChar char="•"/>
            </a:pPr>
            <a:r>
              <a:rPr lang="en-US" sz="2500" dirty="0"/>
              <a:t>Above ground, Everyone can see </a:t>
            </a:r>
            <a:r>
              <a:rPr lang="en-US" sz="2500" dirty="0" smtClean="0"/>
              <a:t>it</a:t>
            </a:r>
            <a:endParaRPr lang="en-US" sz="2500" dirty="0"/>
          </a:p>
          <a:p>
            <a:pPr marL="342900" indent="-342900">
              <a:buFont typeface="Arial" panose="020B0604020202020204" pitchFamily="34" charset="0"/>
              <a:buChar char="•"/>
            </a:pPr>
            <a:r>
              <a:rPr lang="en-US" sz="2500" dirty="0"/>
              <a:t>Found in large </a:t>
            </a:r>
            <a:r>
              <a:rPr lang="en-US" sz="2500" dirty="0" smtClean="0"/>
              <a:t>quantities (</a:t>
            </a:r>
            <a:r>
              <a:rPr lang="en-US" sz="2500" dirty="0"/>
              <a:t>easy to </a:t>
            </a:r>
            <a:r>
              <a:rPr lang="en-US" sz="2500" dirty="0" smtClean="0"/>
              <a:t>find)</a:t>
            </a:r>
            <a:endParaRPr lang="en-US" sz="2500" dirty="0"/>
          </a:p>
          <a:p>
            <a:pPr marL="342900" indent="-342900">
              <a:buFont typeface="Arial" panose="020B0604020202020204" pitchFamily="34" charset="0"/>
              <a:buChar char="•"/>
            </a:pPr>
            <a:r>
              <a:rPr lang="en-US" sz="2500" dirty="0" smtClean="0"/>
              <a:t>Doesn’t </a:t>
            </a:r>
            <a:r>
              <a:rPr lang="en-US" sz="2500" dirty="0"/>
              <a:t>cost you </a:t>
            </a:r>
            <a:r>
              <a:rPr lang="en-US" sz="2500" dirty="0" smtClean="0"/>
              <a:t>anything Limited </a:t>
            </a:r>
            <a:r>
              <a:rPr lang="en-US" sz="2500" dirty="0"/>
              <a:t>value</a:t>
            </a:r>
          </a:p>
          <a:p>
            <a:pPr marL="342900" indent="-342900">
              <a:buFont typeface="Arial" panose="020B0604020202020204" pitchFamily="34" charset="0"/>
              <a:buChar char="•"/>
            </a:pPr>
            <a:r>
              <a:rPr lang="en-US" sz="2500" dirty="0"/>
              <a:t>Big in the eyes of men, small in the eyes of God</a:t>
            </a:r>
          </a:p>
        </p:txBody>
      </p:sp>
    </p:spTree>
    <p:extLst>
      <p:ext uri="{BB962C8B-B14F-4D97-AF65-F5344CB8AC3E}">
        <p14:creationId xmlns:p14="http://schemas.microsoft.com/office/powerpoint/2010/main" val="4062552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169333"/>
            <a:ext cx="8401049" cy="1456267"/>
          </a:xfrm>
        </p:spPr>
        <p:txBody>
          <a:bodyPr>
            <a:normAutofit fontScale="90000"/>
          </a:bodyPr>
          <a:lstStyle/>
          <a:p>
            <a:r>
              <a:rPr lang="en-US" sz="4400" b="1" u="sng" dirty="0" smtClean="0">
                <a:solidFill>
                  <a:srgbClr val="FFC000"/>
                </a:solidFill>
              </a:rPr>
              <a:t>Building</a:t>
            </a:r>
            <a:r>
              <a:rPr lang="en-US" sz="4400" b="1" dirty="0" smtClean="0">
                <a:solidFill>
                  <a:srgbClr val="FFC000"/>
                </a:solidFill>
              </a:rPr>
              <a:t> happens in the secret place so that when these happen, you’re ready!</a:t>
            </a:r>
            <a:endParaRPr lang="en-US" sz="4400" b="1" dirty="0">
              <a:solidFill>
                <a:srgbClr val="FFC000"/>
              </a:solidFill>
            </a:endParaRPr>
          </a:p>
        </p:txBody>
      </p:sp>
      <p:sp>
        <p:nvSpPr>
          <p:cNvPr id="5" name="Content Placeholder 4"/>
          <p:cNvSpPr>
            <a:spLocks noGrp="1"/>
          </p:cNvSpPr>
          <p:nvPr>
            <p:ph idx="1"/>
          </p:nvPr>
        </p:nvSpPr>
        <p:spPr>
          <a:xfrm>
            <a:off x="395817" y="1871135"/>
            <a:ext cx="7598569" cy="4715933"/>
          </a:xfrm>
        </p:spPr>
        <p:txBody>
          <a:bodyPr>
            <a:normAutofit/>
          </a:bodyPr>
          <a:lstStyle/>
          <a:p>
            <a:pPr marL="0" indent="0">
              <a:buNone/>
            </a:pPr>
            <a:r>
              <a:rPr lang="en-US" sz="4000" dirty="0" smtClean="0"/>
              <a:t>Trouble</a:t>
            </a:r>
          </a:p>
          <a:p>
            <a:pPr marL="0" indent="0">
              <a:buNone/>
            </a:pPr>
            <a:r>
              <a:rPr lang="en-US" sz="4000" dirty="0" smtClean="0"/>
              <a:t>Persecution</a:t>
            </a:r>
          </a:p>
          <a:p>
            <a:pPr marL="0" indent="0">
              <a:buNone/>
            </a:pPr>
            <a:r>
              <a:rPr lang="en-US" sz="4000" dirty="0" smtClean="0"/>
              <a:t>Hardships</a:t>
            </a:r>
          </a:p>
          <a:p>
            <a:pPr marL="0" indent="0">
              <a:buNone/>
            </a:pPr>
            <a:r>
              <a:rPr lang="en-US" sz="4000" dirty="0" smtClean="0"/>
              <a:t>Health Issues</a:t>
            </a:r>
          </a:p>
          <a:p>
            <a:pPr marL="0" indent="0">
              <a:buNone/>
            </a:pPr>
            <a:r>
              <a:rPr lang="en-US" sz="4000" dirty="0" smtClean="0"/>
              <a:t>Trials</a:t>
            </a:r>
          </a:p>
          <a:p>
            <a:pPr marL="0" indent="0">
              <a:buNone/>
            </a:pPr>
            <a:r>
              <a:rPr lang="en-US" sz="4000" dirty="0" smtClean="0"/>
              <a:t>Attacks</a:t>
            </a:r>
          </a:p>
          <a:p>
            <a:pPr marL="0" indent="0">
              <a:buNone/>
            </a:pPr>
            <a:endParaRPr lang="en-US" dirty="0"/>
          </a:p>
        </p:txBody>
      </p:sp>
    </p:spTree>
    <p:extLst>
      <p:ext uri="{BB962C8B-B14F-4D97-AF65-F5344CB8AC3E}">
        <p14:creationId xmlns:p14="http://schemas.microsoft.com/office/powerpoint/2010/main" val="269417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4351" y="-117231"/>
            <a:ext cx="7598569" cy="5908431"/>
          </a:xfrm>
        </p:spPr>
        <p:txBody>
          <a:bodyPr>
            <a:normAutofit fontScale="92500" lnSpcReduction="20000"/>
          </a:bodyPr>
          <a:lstStyle/>
          <a:p>
            <a:pPr marL="0" indent="0">
              <a:buNone/>
            </a:pPr>
            <a:r>
              <a:rPr lang="en-US" sz="4400" dirty="0" smtClean="0"/>
              <a:t>Jesus is saying to his followers “You are going to have to slay these </a:t>
            </a:r>
            <a:r>
              <a:rPr lang="en-US" sz="4400" b="1" dirty="0" smtClean="0">
                <a:solidFill>
                  <a:srgbClr val="FF0000"/>
                </a:solidFill>
              </a:rPr>
              <a:t>three Enemies</a:t>
            </a:r>
            <a:r>
              <a:rPr lang="en-US" sz="4400" dirty="0" smtClean="0"/>
              <a:t> in your life which are designed to destroy your spiritual growth.  </a:t>
            </a:r>
          </a:p>
          <a:p>
            <a:pPr marL="0" indent="0">
              <a:buNone/>
            </a:pPr>
            <a:endParaRPr lang="en-US" sz="4400" dirty="0" smtClean="0"/>
          </a:p>
          <a:p>
            <a:pPr marL="0" indent="0">
              <a:buNone/>
            </a:pPr>
            <a:r>
              <a:rPr lang="en-US" sz="4400" dirty="0" smtClean="0"/>
              <a:t>Here are </a:t>
            </a:r>
            <a:r>
              <a:rPr lang="en-US" sz="4400" u="sng" dirty="0" smtClean="0">
                <a:solidFill>
                  <a:srgbClr val="00B0F0"/>
                </a:solidFill>
              </a:rPr>
              <a:t>three lethal stones to use</a:t>
            </a:r>
            <a:r>
              <a:rPr lang="en-US" sz="4400" dirty="0" smtClean="0">
                <a:solidFill>
                  <a:srgbClr val="00B0F0"/>
                </a:solidFill>
              </a:rPr>
              <a:t> </a:t>
            </a:r>
            <a:r>
              <a:rPr lang="en-US" sz="4400" dirty="0" smtClean="0"/>
              <a:t>that will prepare you (refine you and make you precious to the possessor)  to live this life in </a:t>
            </a:r>
            <a:r>
              <a:rPr lang="en-US" sz="4400" b="1" dirty="0" smtClean="0">
                <a:solidFill>
                  <a:srgbClr val="FFC000"/>
                </a:solidFill>
              </a:rPr>
              <a:t>VICTORY”. </a:t>
            </a:r>
            <a:endParaRPr lang="en-US" sz="4400" b="1" dirty="0">
              <a:solidFill>
                <a:srgbClr val="FFC000"/>
              </a:solidFill>
            </a:endParaRPr>
          </a:p>
        </p:txBody>
      </p:sp>
    </p:spTree>
    <p:extLst>
      <p:ext uri="{BB962C8B-B14F-4D97-AF65-F5344CB8AC3E}">
        <p14:creationId xmlns:p14="http://schemas.microsoft.com/office/powerpoint/2010/main" val="2371424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8" y="152401"/>
            <a:ext cx="9653954" cy="819382"/>
          </a:xfrm>
        </p:spPr>
        <p:txBody>
          <a:bodyPr>
            <a:noAutofit/>
          </a:bodyPr>
          <a:lstStyle/>
          <a:p>
            <a:pPr algn="ctr"/>
            <a:r>
              <a:rPr lang="en-US" sz="4400" b="1" dirty="0" smtClean="0">
                <a:solidFill>
                  <a:srgbClr val="FFC000"/>
                </a:solidFill>
                <a:effectLst>
                  <a:outerShdw blurRad="38100" dist="38100" dir="2700000" algn="tl">
                    <a:srgbClr val="000000">
                      <a:alpha val="43137"/>
                    </a:srgbClr>
                  </a:outerShdw>
                </a:effectLst>
                <a:latin typeface="+mn-lt"/>
              </a:rPr>
              <a:t>Victories are developed in the “Secret Place”</a:t>
            </a:r>
            <a:endParaRPr lang="en-US" sz="4400" b="1" dirty="0">
              <a:solidFill>
                <a:srgbClr val="FFC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21726" y="4495800"/>
            <a:ext cx="7598569" cy="950003"/>
          </a:xfrm>
        </p:spPr>
        <p:txBody>
          <a:bodyPr>
            <a:normAutofit/>
          </a:bodyPr>
          <a:lstStyle/>
          <a:p>
            <a:pPr marL="0" indent="0" algn="ctr">
              <a:buNone/>
            </a:pPr>
            <a:r>
              <a:rPr lang="en-US" sz="4000" b="1" dirty="0" smtClean="0">
                <a:solidFill>
                  <a:srgbClr val="00B0F0"/>
                </a:solidFill>
                <a:effectLst>
                  <a:outerShdw blurRad="38100" dist="38100" dir="2700000" algn="tl">
                    <a:srgbClr val="000000">
                      <a:alpha val="43137"/>
                    </a:srgbClr>
                  </a:outerShdw>
                </a:effectLst>
              </a:rPr>
              <a:t>Discipline of Fasting  </a:t>
            </a:r>
            <a:r>
              <a:rPr lang="en-US" sz="4000" b="1" dirty="0" smtClean="0">
                <a:solidFill>
                  <a:srgbClr val="FFC000"/>
                </a:solidFill>
                <a:effectLst>
                  <a:outerShdw blurRad="38100" dist="38100" dir="2700000" algn="tl">
                    <a:srgbClr val="000000">
                      <a:alpha val="43137"/>
                    </a:srgbClr>
                  </a:outerShdw>
                </a:effectLst>
              </a:rPr>
              <a:t>Matt. 6:16-18</a:t>
            </a:r>
          </a:p>
        </p:txBody>
      </p:sp>
      <p:sp>
        <p:nvSpPr>
          <p:cNvPr id="4" name="TextBox 3"/>
          <p:cNvSpPr txBox="1"/>
          <p:nvPr/>
        </p:nvSpPr>
        <p:spPr>
          <a:xfrm>
            <a:off x="940777" y="1524000"/>
            <a:ext cx="7212623" cy="1446550"/>
          </a:xfrm>
          <a:prstGeom prst="rect">
            <a:avLst/>
          </a:prstGeom>
          <a:noFill/>
        </p:spPr>
        <p:txBody>
          <a:bodyPr wrap="square" rtlCol="0">
            <a:spAutoFit/>
          </a:bodyPr>
          <a:lstStyle/>
          <a:p>
            <a:r>
              <a:rPr lang="en-US" sz="4000" b="1" dirty="0">
                <a:solidFill>
                  <a:srgbClr val="00B0F0"/>
                </a:solidFill>
                <a:effectLst>
                  <a:outerShdw blurRad="38100" dist="38100" dir="2700000" algn="tl">
                    <a:srgbClr val="000000">
                      <a:alpha val="43137"/>
                    </a:srgbClr>
                  </a:outerShdw>
                </a:effectLst>
              </a:rPr>
              <a:t>Discipline of </a:t>
            </a:r>
            <a:r>
              <a:rPr lang="en-US" sz="4000" b="1" dirty="0" smtClean="0">
                <a:solidFill>
                  <a:srgbClr val="00B0F0"/>
                </a:solidFill>
                <a:effectLst>
                  <a:outerShdw blurRad="38100" dist="38100" dir="2700000" algn="tl">
                    <a:srgbClr val="000000">
                      <a:alpha val="43137"/>
                    </a:srgbClr>
                  </a:outerShdw>
                </a:effectLst>
              </a:rPr>
              <a:t>Giving   </a:t>
            </a:r>
            <a:r>
              <a:rPr lang="en-US" sz="4000" b="1" dirty="0" smtClean="0">
                <a:solidFill>
                  <a:srgbClr val="FFC000"/>
                </a:solidFill>
                <a:effectLst>
                  <a:outerShdw blurRad="38100" dist="38100" dir="2700000" algn="tl">
                    <a:srgbClr val="000000">
                      <a:alpha val="43137"/>
                    </a:srgbClr>
                  </a:outerShdw>
                </a:effectLst>
              </a:rPr>
              <a:t>Matt.6:1-4</a:t>
            </a:r>
            <a:endParaRPr lang="en-US" sz="4000" b="1" dirty="0">
              <a:solidFill>
                <a:srgbClr val="FFC000"/>
              </a:solidFill>
              <a:effectLst>
                <a:outerShdw blurRad="38100" dist="38100" dir="2700000" algn="tl">
                  <a:srgbClr val="000000">
                    <a:alpha val="43137"/>
                  </a:srgbClr>
                </a:outerShdw>
              </a:effectLst>
            </a:endParaRPr>
          </a:p>
          <a:p>
            <a:endParaRPr lang="en-US" sz="4800" dirty="0"/>
          </a:p>
        </p:txBody>
      </p:sp>
      <p:sp>
        <p:nvSpPr>
          <p:cNvPr id="6" name="TextBox 5"/>
          <p:cNvSpPr txBox="1"/>
          <p:nvPr/>
        </p:nvSpPr>
        <p:spPr>
          <a:xfrm>
            <a:off x="928076" y="3200400"/>
            <a:ext cx="7834923" cy="1384995"/>
          </a:xfrm>
          <a:prstGeom prst="rect">
            <a:avLst/>
          </a:prstGeom>
          <a:noFill/>
        </p:spPr>
        <p:txBody>
          <a:bodyPr wrap="square" rtlCol="0">
            <a:spAutoFit/>
          </a:bodyPr>
          <a:lstStyle/>
          <a:p>
            <a:r>
              <a:rPr lang="en-US" sz="4000" b="1" dirty="0">
                <a:solidFill>
                  <a:srgbClr val="00B0F0"/>
                </a:solidFill>
                <a:effectLst>
                  <a:outerShdw blurRad="38100" dist="38100" dir="2700000" algn="tl">
                    <a:srgbClr val="000000">
                      <a:alpha val="43137"/>
                    </a:srgbClr>
                  </a:outerShdw>
                </a:effectLst>
              </a:rPr>
              <a:t>Discipline of </a:t>
            </a:r>
            <a:r>
              <a:rPr lang="en-US" sz="4000" b="1" dirty="0" smtClean="0">
                <a:solidFill>
                  <a:srgbClr val="00B0F0"/>
                </a:solidFill>
                <a:effectLst>
                  <a:outerShdw blurRad="38100" dist="38100" dir="2700000" algn="tl">
                    <a:srgbClr val="000000">
                      <a:alpha val="43137"/>
                    </a:srgbClr>
                  </a:outerShdw>
                </a:effectLst>
              </a:rPr>
              <a:t>Prayer   </a:t>
            </a:r>
            <a:r>
              <a:rPr lang="en-US" sz="4000" b="1" dirty="0" smtClean="0">
                <a:solidFill>
                  <a:srgbClr val="FFC000"/>
                </a:solidFill>
                <a:effectLst>
                  <a:outerShdw blurRad="38100" dist="38100" dir="2700000" algn="tl">
                    <a:srgbClr val="000000">
                      <a:alpha val="43137"/>
                    </a:srgbClr>
                  </a:outerShdw>
                </a:effectLst>
              </a:rPr>
              <a:t>Matt. 6:5-15</a:t>
            </a:r>
            <a:endParaRPr lang="en-US" sz="4000" b="1" dirty="0">
              <a:solidFill>
                <a:srgbClr val="FFC000"/>
              </a:solidFill>
              <a:effectLst>
                <a:outerShdw blurRad="38100" dist="38100" dir="2700000" algn="tl">
                  <a:srgbClr val="000000">
                    <a:alpha val="43137"/>
                  </a:srgbClr>
                </a:outerShdw>
              </a:effectLst>
            </a:endParaRPr>
          </a:p>
          <a:p>
            <a:endParaRPr lang="en-US" sz="4400" dirty="0"/>
          </a:p>
        </p:txBody>
      </p:sp>
    </p:spTree>
    <p:extLst>
      <p:ext uri="{BB962C8B-B14F-4D97-AF65-F5344CB8AC3E}">
        <p14:creationId xmlns:p14="http://schemas.microsoft.com/office/powerpoint/2010/main" val="35428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155291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79420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7942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World</a:t>
            </a:r>
            <a:endParaRPr lang="en-US" dirty="0"/>
          </a:p>
        </p:txBody>
      </p:sp>
      <p:sp>
        <p:nvSpPr>
          <p:cNvPr id="5" name="Content Placeholder 4"/>
          <p:cNvSpPr>
            <a:spLocks noGrp="1"/>
          </p:cNvSpPr>
          <p:nvPr>
            <p:ph idx="1"/>
          </p:nvPr>
        </p:nvSpPr>
        <p:spPr/>
        <p:txBody>
          <a:bodyPr/>
          <a:lstStyle/>
          <a:p>
            <a:pPr marL="0" indent="0">
              <a:buNone/>
            </a:pPr>
            <a:r>
              <a:rPr lang="en-US" sz="3600" b="1" dirty="0">
                <a:effectLst>
                  <a:outerShdw blurRad="38100" dist="38100" dir="2700000" algn="tl">
                    <a:srgbClr val="000000">
                      <a:alpha val="43137"/>
                    </a:srgbClr>
                  </a:outerShdw>
                </a:effectLst>
              </a:rPr>
              <a:t>"Now I am no longer in the world, but these are in the world, and I am coming to You. Holy Father, keep them in Your name, that they may be one just as We are" (John 17:11).</a:t>
            </a:r>
            <a:r>
              <a:rPr lang="en-US" b="1" dirty="0">
                <a:effectLst>
                  <a:outerShdw blurRad="38100" dist="38100" dir="2700000" algn="tl">
                    <a:srgbClr val="000000">
                      <a:alpha val="43137"/>
                    </a:srgbClr>
                  </a:outerShdw>
                </a:effectLst>
              </a:rPr>
              <a:t> </a:t>
            </a:r>
          </a:p>
          <a:p>
            <a:pPr marL="0" indent="0">
              <a:buNone/>
            </a:pPr>
            <a:endParaRPr lang="en-US" dirty="0"/>
          </a:p>
        </p:txBody>
      </p:sp>
    </p:spTree>
    <p:extLst>
      <p:ext uri="{BB962C8B-B14F-4D97-AF65-F5344CB8AC3E}">
        <p14:creationId xmlns:p14="http://schemas.microsoft.com/office/powerpoint/2010/main" val="777827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82812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43900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2136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of this World</a:t>
            </a:r>
            <a:endParaRPr lang="en-US" dirty="0"/>
          </a:p>
        </p:txBody>
      </p:sp>
      <p:sp>
        <p:nvSpPr>
          <p:cNvPr id="3" name="Content Placeholder 2"/>
          <p:cNvSpPr>
            <a:spLocks noGrp="1"/>
          </p:cNvSpPr>
          <p:nvPr>
            <p:ph idx="1"/>
          </p:nvPr>
        </p:nvSpPr>
        <p:spPr/>
        <p:txBody>
          <a:bodyPr/>
          <a:lstStyle/>
          <a:p>
            <a:pPr marL="0" indent="0">
              <a:buNone/>
            </a:pPr>
            <a:r>
              <a:rPr lang="en-US" sz="4000" dirty="0"/>
              <a:t>"I have given them Your word, and the world has hated them because they are not of the world, just as I am not of the world" (John 17:14).</a:t>
            </a:r>
            <a:r>
              <a:rPr lang="en-US" dirty="0"/>
              <a:t> </a:t>
            </a:r>
          </a:p>
          <a:p>
            <a:pPr marL="0" indent="0">
              <a:buNone/>
            </a:pPr>
            <a:endParaRPr lang="en-US" dirty="0"/>
          </a:p>
        </p:txBody>
      </p:sp>
    </p:spTree>
    <p:extLst>
      <p:ext uri="{BB962C8B-B14F-4D97-AF65-F5344CB8AC3E}">
        <p14:creationId xmlns:p14="http://schemas.microsoft.com/office/powerpoint/2010/main" val="77491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for you</a:t>
            </a:r>
            <a:endParaRPr lang="en-US" dirty="0"/>
          </a:p>
        </p:txBody>
      </p:sp>
      <p:sp>
        <p:nvSpPr>
          <p:cNvPr id="3" name="Content Placeholder 2"/>
          <p:cNvSpPr>
            <a:spLocks noGrp="1"/>
          </p:cNvSpPr>
          <p:nvPr>
            <p:ph idx="1"/>
          </p:nvPr>
        </p:nvSpPr>
        <p:spPr/>
        <p:txBody>
          <a:bodyPr/>
          <a:lstStyle/>
          <a:p>
            <a:pPr marL="0" indent="0">
              <a:buNone/>
            </a:pPr>
            <a:r>
              <a:rPr lang="en-US" dirty="0" smtClean="0"/>
              <a:t>Ephesians 1:17-23</a:t>
            </a:r>
          </a:p>
          <a:p>
            <a:pPr marL="0" indent="0">
              <a:buNone/>
            </a:pPr>
            <a:r>
              <a:rPr lang="en-US" dirty="0" smtClean="0"/>
              <a:t>17   I keep asking that the God of our Lord Jesus Christ, the glorious Father, may give you the Spirit of wisdom and revelation, so that you may know him better.  </a:t>
            </a:r>
            <a:endParaRPr lang="en-US" dirty="0"/>
          </a:p>
        </p:txBody>
      </p:sp>
    </p:spTree>
    <p:extLst>
      <p:ext uri="{BB962C8B-B14F-4D97-AF65-F5344CB8AC3E}">
        <p14:creationId xmlns:p14="http://schemas.microsoft.com/office/powerpoint/2010/main" val="3340563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1:17-23</a:t>
            </a:r>
            <a:endParaRPr lang="en-US" dirty="0"/>
          </a:p>
        </p:txBody>
      </p:sp>
      <p:sp>
        <p:nvSpPr>
          <p:cNvPr id="3" name="Content Placeholder 2"/>
          <p:cNvSpPr>
            <a:spLocks noGrp="1"/>
          </p:cNvSpPr>
          <p:nvPr>
            <p:ph idx="1"/>
          </p:nvPr>
        </p:nvSpPr>
        <p:spPr/>
        <p:txBody>
          <a:bodyPr/>
          <a:lstStyle/>
          <a:p>
            <a:pPr marL="0" indent="0">
              <a:buNone/>
            </a:pPr>
            <a:r>
              <a:rPr lang="en-US" sz="4000" dirty="0" smtClean="0"/>
              <a:t>18  “I </a:t>
            </a:r>
            <a:r>
              <a:rPr lang="en-US" sz="4000" dirty="0"/>
              <a:t>pray that the eyes of your heart may be enlightened in order that you may know the hope to which he has called you, the riches of his glorious inheritance in his holy people</a:t>
            </a:r>
            <a:r>
              <a:rPr lang="en-US" sz="4000"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95970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V 19  </a:t>
            </a:r>
            <a:r>
              <a:rPr lang="en-US" sz="4000" dirty="0"/>
              <a:t>and his incomparably great power for us who believe</a:t>
            </a:r>
            <a:r>
              <a:rPr lang="en-US" sz="4000" dirty="0" smtClean="0"/>
              <a:t>.”</a:t>
            </a:r>
            <a:endParaRPr lang="en-US" sz="4000" dirty="0"/>
          </a:p>
        </p:txBody>
      </p:sp>
    </p:spTree>
    <p:extLst>
      <p:ext uri="{BB962C8B-B14F-4D97-AF65-F5344CB8AC3E}">
        <p14:creationId xmlns:p14="http://schemas.microsoft.com/office/powerpoint/2010/main" val="224256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You were Dead! </a:t>
            </a:r>
            <a:endParaRPr lang="en-US" dirty="0"/>
          </a:p>
        </p:txBody>
      </p:sp>
      <p:sp>
        <p:nvSpPr>
          <p:cNvPr id="3" name="Content Placeholder 2"/>
          <p:cNvSpPr>
            <a:spLocks noGrp="1"/>
          </p:cNvSpPr>
          <p:nvPr>
            <p:ph idx="1"/>
          </p:nvPr>
        </p:nvSpPr>
        <p:spPr>
          <a:xfrm>
            <a:off x="152400" y="914400"/>
            <a:ext cx="8763000" cy="5715000"/>
          </a:xfrm>
        </p:spPr>
        <p:txBody>
          <a:bodyPr>
            <a:normAutofit/>
          </a:bodyPr>
          <a:lstStyle/>
          <a:p>
            <a:pPr marL="0" indent="0">
              <a:buNone/>
            </a:pPr>
            <a:r>
              <a:rPr lang="en-US" sz="3600" b="1" dirty="0" smtClean="0"/>
              <a:t>Ephesians 2:2-6</a:t>
            </a:r>
          </a:p>
          <a:p>
            <a:pPr marL="0" indent="0">
              <a:buNone/>
            </a:pPr>
            <a:r>
              <a:rPr lang="en-US" dirty="0" smtClean="0">
                <a:effectLst>
                  <a:outerShdw blurRad="38100" dist="38100" dir="2700000" algn="tl">
                    <a:srgbClr val="000000">
                      <a:alpha val="43137"/>
                    </a:srgbClr>
                  </a:outerShdw>
                </a:effectLst>
              </a:rPr>
              <a:t>As </a:t>
            </a:r>
            <a:r>
              <a:rPr lang="en-US" dirty="0">
                <a:effectLst>
                  <a:outerShdw blurRad="38100" dist="38100" dir="2700000" algn="tl">
                    <a:srgbClr val="000000">
                      <a:alpha val="43137"/>
                    </a:srgbClr>
                  </a:outerShdw>
                </a:effectLst>
              </a:rPr>
              <a:t>for you, you were dead in your transgressions and sins, </a:t>
            </a:r>
            <a:r>
              <a:rPr lang="en-US" b="1"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in which </a:t>
            </a:r>
            <a:r>
              <a:rPr lang="en-US" b="1" dirty="0">
                <a:solidFill>
                  <a:srgbClr val="FFC000"/>
                </a:solidFill>
                <a:effectLst>
                  <a:outerShdw blurRad="38100" dist="38100" dir="2700000" algn="tl">
                    <a:srgbClr val="000000">
                      <a:alpha val="43137"/>
                    </a:srgbClr>
                  </a:outerShdw>
                </a:effectLst>
              </a:rPr>
              <a:t>you used to live</a:t>
            </a:r>
            <a:r>
              <a:rPr lang="en-US" dirty="0">
                <a:effectLst>
                  <a:outerShdw blurRad="38100" dist="38100" dir="2700000" algn="tl">
                    <a:srgbClr val="000000">
                      <a:alpha val="43137"/>
                    </a:srgbClr>
                  </a:outerShdw>
                </a:effectLst>
              </a:rPr>
              <a:t> when you </a:t>
            </a:r>
            <a:r>
              <a:rPr lang="en-US" b="1" dirty="0">
                <a:solidFill>
                  <a:srgbClr val="FFC000"/>
                </a:solidFill>
                <a:effectLst>
                  <a:outerShdw blurRad="38100" dist="38100" dir="2700000" algn="tl">
                    <a:srgbClr val="000000">
                      <a:alpha val="43137"/>
                    </a:srgbClr>
                  </a:outerShdw>
                </a:effectLst>
              </a:rPr>
              <a:t>followed the ways of this world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of the ruler of the kingdom of the air, the </a:t>
            </a:r>
            <a:r>
              <a:rPr lang="en-US" b="1" dirty="0">
                <a:solidFill>
                  <a:srgbClr val="FF0000"/>
                </a:solidFill>
                <a:effectLst>
                  <a:outerShdw blurRad="38100" dist="38100" dir="2700000" algn="tl">
                    <a:srgbClr val="000000">
                      <a:alpha val="43137"/>
                    </a:srgbClr>
                  </a:outerShdw>
                </a:effectLst>
              </a:rPr>
              <a:t>spirit</a:t>
            </a:r>
            <a:r>
              <a:rPr lang="en-US" b="1" dirty="0">
                <a:solidFill>
                  <a:srgbClr val="C00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who is now at work in those who are disobedient.</a:t>
            </a:r>
            <a:r>
              <a:rPr lang="en-US" dirty="0">
                <a:effectLst>
                  <a:outerShdw blurRad="38100" dist="38100" dir="2700000" algn="tl">
                    <a:srgbClr val="000000">
                      <a:alpha val="43137"/>
                    </a:srgbClr>
                  </a:outerShdw>
                </a:effectLst>
              </a:rPr>
              <a:t> </a:t>
            </a:r>
            <a:r>
              <a:rPr lang="en-US" b="1"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All of us also lived among them at one time, gratifying the cravings of our </a:t>
            </a:r>
            <a:r>
              <a:rPr lang="en-US" dirty="0" smtClean="0">
                <a:effectLst>
                  <a:outerShdw blurRad="38100" dist="38100" dir="2700000" algn="tl">
                    <a:srgbClr val="000000">
                      <a:alpha val="43137"/>
                    </a:srgbClr>
                  </a:outerShdw>
                </a:effectLst>
              </a:rPr>
              <a:t>flesh and </a:t>
            </a:r>
            <a:r>
              <a:rPr lang="en-US" dirty="0">
                <a:effectLst>
                  <a:outerShdw blurRad="38100" dist="38100" dir="2700000" algn="tl">
                    <a:srgbClr val="000000">
                      <a:alpha val="43137"/>
                    </a:srgbClr>
                  </a:outerShdw>
                </a:effectLst>
              </a:rPr>
              <a:t>following its desires and thoughts. Like the rest, we were by nature deserving of wrath. </a:t>
            </a:r>
          </a:p>
        </p:txBody>
      </p:sp>
    </p:spTree>
    <p:extLst>
      <p:ext uri="{BB962C8B-B14F-4D97-AF65-F5344CB8AC3E}">
        <p14:creationId xmlns:p14="http://schemas.microsoft.com/office/powerpoint/2010/main" val="3696171609"/>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869</Words>
  <Application>Microsoft Office PowerPoint</Application>
  <PresentationFormat>On-screen Show (4:3)</PresentationFormat>
  <Paragraphs>107</Paragraphs>
  <Slides>42</Slides>
  <Notes>1</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Office Theme</vt:lpstr>
      <vt:lpstr>2_Custom Design</vt:lpstr>
      <vt:lpstr>3_Custom Design</vt:lpstr>
      <vt:lpstr>Custom Design</vt:lpstr>
      <vt:lpstr>1_Custom Design</vt:lpstr>
      <vt:lpstr>Celestial</vt:lpstr>
      <vt:lpstr>PowerPoint Presentation</vt:lpstr>
      <vt:lpstr>Discipleship Track of Jesus </vt:lpstr>
      <vt:lpstr>PowerPoint Presentation</vt:lpstr>
      <vt:lpstr>In the World</vt:lpstr>
      <vt:lpstr>Not of this World</vt:lpstr>
      <vt:lpstr>Prayer for you</vt:lpstr>
      <vt:lpstr>Ephesians 1:17-23</vt:lpstr>
      <vt:lpstr>PowerPoint Presentation</vt:lpstr>
      <vt:lpstr>You were Dead! </vt:lpstr>
      <vt:lpstr>PowerPoint Presentation</vt:lpstr>
      <vt:lpstr>Two Masters</vt:lpstr>
      <vt:lpstr>PowerPoint Presentation</vt:lpstr>
      <vt:lpstr>James 4:4</vt:lpstr>
      <vt:lpstr>PowerPoint Presentation</vt:lpstr>
      <vt:lpstr>PowerPoint Presentation</vt:lpstr>
      <vt:lpstr>PowerPoint Presentation</vt:lpstr>
      <vt:lpstr> Babylon System</vt:lpstr>
      <vt:lpstr>PowerPoint Presentation</vt:lpstr>
      <vt:lpstr>Jesus’ Prayer for you</vt:lpstr>
      <vt:lpstr>PowerPoint Presentation</vt:lpstr>
      <vt:lpstr>PowerPoint Presentation</vt:lpstr>
      <vt:lpstr>PowerPoint Presentation</vt:lpstr>
      <vt:lpstr>PowerPoint Presentation</vt:lpstr>
      <vt:lpstr>How do I become a disciple?</vt:lpstr>
      <vt:lpstr>Where is your secret place?</vt:lpstr>
      <vt:lpstr>Jesus’ Dream for you:  John 17</vt:lpstr>
      <vt:lpstr>Private  Victories Won in the secret Place</vt:lpstr>
      <vt:lpstr>Private  Victories Won in the secret Place</vt:lpstr>
      <vt:lpstr>You can’t kill a giant unless  you are a lion and bear killer! </vt:lpstr>
      <vt:lpstr>PowerPoint Presentation</vt:lpstr>
      <vt:lpstr>Are your works Flammable or Fireproof? </vt:lpstr>
      <vt:lpstr>7 Weapons of Spiritual Warfare</vt:lpstr>
      <vt:lpstr>With What Material are you building?</vt:lpstr>
      <vt:lpstr>Building happens in the secret place so that when these happen, you’re ready!</vt:lpstr>
      <vt:lpstr>PowerPoint Presentation</vt:lpstr>
      <vt:lpstr>Victories are developed in the “Secret Place”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Lamb</dc:creator>
  <cp:lastModifiedBy>LifeGate</cp:lastModifiedBy>
  <cp:revision>32</cp:revision>
  <dcterms:created xsi:type="dcterms:W3CDTF">2025-10-04T20:19:52Z</dcterms:created>
  <dcterms:modified xsi:type="dcterms:W3CDTF">2025-10-05T15:55:47Z</dcterms:modified>
</cp:coreProperties>
</file>