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467" r:id="rId3"/>
    <p:sldId id="457" r:id="rId4"/>
    <p:sldId id="452" r:id="rId5"/>
    <p:sldId id="459" r:id="rId6"/>
    <p:sldId id="443" r:id="rId7"/>
    <p:sldId id="464" r:id="rId8"/>
    <p:sldId id="444" r:id="rId9"/>
    <p:sldId id="435" r:id="rId10"/>
    <p:sldId id="448" r:id="rId11"/>
    <p:sldId id="462" r:id="rId12"/>
    <p:sldId id="461" r:id="rId13"/>
    <p:sldId id="463" r:id="rId14"/>
    <p:sldId id="460" r:id="rId15"/>
    <p:sldId id="449" r:id="rId16"/>
    <p:sldId id="447" r:id="rId17"/>
    <p:sldId id="453" r:id="rId18"/>
    <p:sldId id="469" r:id="rId19"/>
    <p:sldId id="455" r:id="rId20"/>
    <p:sldId id="470" r:id="rId21"/>
    <p:sldId id="432" r:id="rId22"/>
    <p:sldId id="430" r:id="rId23"/>
  </p:sldIdLst>
  <p:sldSz cx="9144000" cy="6858000" type="screen4x3"/>
  <p:notesSz cx="7010400" cy="9296400"/>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8E8E8"/>
    <a:srgbClr val="333333"/>
    <a:srgbClr val="35759D"/>
    <a:srgbClr val="4D4D4D"/>
    <a:srgbClr val="B92D14"/>
    <a:srgbClr val="35B19D"/>
    <a:srgbClr val="0044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962" autoAdjust="0"/>
    <p:restoredTop sz="95596" autoAdjust="0"/>
  </p:normalViewPr>
  <p:slideViewPr>
    <p:cSldViewPr>
      <p:cViewPr varScale="1">
        <p:scale>
          <a:sx n="106" d="100"/>
          <a:sy n="106" d="100"/>
        </p:scale>
        <p:origin x="1362" y="9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l">
              <a:defRPr sz="1200"/>
            </a:lvl1pPr>
          </a:lstStyle>
          <a:p>
            <a:endParaRPr lang="en-US" altLang="en-US"/>
          </a:p>
        </p:txBody>
      </p:sp>
      <p:sp>
        <p:nvSpPr>
          <p:cNvPr id="81923"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endParaRPr lang="en-US" altLang="en-US"/>
          </a:p>
        </p:txBody>
      </p:sp>
      <p:sp>
        <p:nvSpPr>
          <p:cNvPr id="819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5"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926"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l">
              <a:defRPr sz="1200"/>
            </a:lvl1pPr>
          </a:lstStyle>
          <a:p>
            <a:endParaRPr lang="en-US" altLang="en-US"/>
          </a:p>
        </p:txBody>
      </p:sp>
      <p:sp>
        <p:nvSpPr>
          <p:cNvPr id="81927"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fld id="{6A6DD239-DBF5-489A-B00C-C74CB335A4CB}" type="slidenum">
              <a:rPr lang="en-US" altLang="en-US"/>
              <a:pPr/>
              <a:t>‹#›</a:t>
            </a:fld>
            <a:endParaRPr lang="en-US" altLang="en-US"/>
          </a:p>
        </p:txBody>
      </p:sp>
    </p:spTree>
    <p:extLst>
      <p:ext uri="{BB962C8B-B14F-4D97-AF65-F5344CB8AC3E}">
        <p14:creationId xmlns:p14="http://schemas.microsoft.com/office/powerpoint/2010/main" val="55874584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4E171F-B22C-43B5-8C33-8E41174E0EB3}" type="slidenum">
              <a:rPr lang="en-US" altLang="en-US"/>
              <a:pPr/>
              <a:t>1</a:t>
            </a:fld>
            <a:endParaRPr lang="en-US" alt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6DD239-DBF5-489A-B00C-C74CB335A4CB}" type="slidenum">
              <a:rPr lang="en-US" altLang="en-US" smtClean="0"/>
              <a:pPr/>
              <a:t>3</a:t>
            </a:fld>
            <a:endParaRPr lang="en-US" altLang="en-US"/>
          </a:p>
        </p:txBody>
      </p:sp>
    </p:spTree>
    <p:extLst>
      <p:ext uri="{BB962C8B-B14F-4D97-AF65-F5344CB8AC3E}">
        <p14:creationId xmlns:p14="http://schemas.microsoft.com/office/powerpoint/2010/main" val="2108782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5334000"/>
            <a:ext cx="7772400" cy="70485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algn="r">
              <a:defRPr sz="3600">
                <a:solidFill>
                  <a:schemeClr val="bg1"/>
                </a:solidFill>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990600" y="5867400"/>
            <a:ext cx="7772400" cy="53340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marL="0" indent="0" algn="r">
              <a:buFontTx/>
              <a:buNone/>
              <a:defRPr sz="2400">
                <a:solidFill>
                  <a:schemeClr val="bg1"/>
                </a:solidFill>
              </a:defRPr>
            </a:lvl1pPr>
          </a:lstStyle>
          <a:p>
            <a:pPr lvl="0"/>
            <a:r>
              <a:rPr lang="en-US" altLang="en-US"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6589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16603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6634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4455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764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1403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2823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06336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8691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417638"/>
            <a:ext cx="1828800" cy="5211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1417638"/>
            <a:ext cx="5334000" cy="5211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8979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417638"/>
            <a:ext cx="7315200"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2438400"/>
            <a:ext cx="7315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itchFamily="34" charset="0"/>
        </a:defRPr>
      </a:lvl2pPr>
      <a:lvl3pPr algn="l" rtl="0" eaLnBrk="1" fontAlgn="base" hangingPunct="1">
        <a:spcBef>
          <a:spcPct val="0"/>
        </a:spcBef>
        <a:spcAft>
          <a:spcPct val="0"/>
        </a:spcAft>
        <a:defRPr sz="4400">
          <a:solidFill>
            <a:schemeClr val="tx1"/>
          </a:solidFill>
          <a:latin typeface="Microsoft Sans Serif" pitchFamily="34" charset="0"/>
        </a:defRPr>
      </a:lvl3pPr>
      <a:lvl4pPr algn="l" rtl="0" eaLnBrk="1" fontAlgn="base" hangingPunct="1">
        <a:spcBef>
          <a:spcPct val="0"/>
        </a:spcBef>
        <a:spcAft>
          <a:spcPct val="0"/>
        </a:spcAft>
        <a:defRPr sz="4400">
          <a:solidFill>
            <a:schemeClr val="tx1"/>
          </a:solidFill>
          <a:latin typeface="Microsoft Sans Serif" pitchFamily="34" charset="0"/>
        </a:defRPr>
      </a:lvl4pPr>
      <a:lvl5pPr algn="l" rtl="0" eaLnBrk="1" fontAlgn="base" hangingPunct="1">
        <a:spcBef>
          <a:spcPct val="0"/>
        </a:spcBef>
        <a:spcAft>
          <a:spcPct val="0"/>
        </a:spcAft>
        <a:defRPr sz="4400">
          <a:solidFill>
            <a:schemeClr val="tx1"/>
          </a:solidFill>
          <a:latin typeface="Microsoft Sans Serif" pitchFamily="34" charset="0"/>
        </a:defRPr>
      </a:lvl5pPr>
      <a:lvl6pPr marL="457200" algn="l" rtl="0" eaLnBrk="1" fontAlgn="base" hangingPunct="1">
        <a:spcBef>
          <a:spcPct val="0"/>
        </a:spcBef>
        <a:spcAft>
          <a:spcPct val="0"/>
        </a:spcAft>
        <a:defRPr sz="4400">
          <a:solidFill>
            <a:schemeClr val="tx1"/>
          </a:solidFill>
          <a:latin typeface="Microsoft Sans Serif" pitchFamily="34" charset="0"/>
        </a:defRPr>
      </a:lvl6pPr>
      <a:lvl7pPr marL="914400" algn="l" rtl="0" eaLnBrk="1" fontAlgn="base" hangingPunct="1">
        <a:spcBef>
          <a:spcPct val="0"/>
        </a:spcBef>
        <a:spcAft>
          <a:spcPct val="0"/>
        </a:spcAft>
        <a:defRPr sz="4400">
          <a:solidFill>
            <a:schemeClr val="tx1"/>
          </a:solidFill>
          <a:latin typeface="Microsoft Sans Serif" pitchFamily="34" charset="0"/>
        </a:defRPr>
      </a:lvl7pPr>
      <a:lvl8pPr marL="1371600" algn="l" rtl="0" eaLnBrk="1" fontAlgn="base" hangingPunct="1">
        <a:spcBef>
          <a:spcPct val="0"/>
        </a:spcBef>
        <a:spcAft>
          <a:spcPct val="0"/>
        </a:spcAft>
        <a:defRPr sz="4400">
          <a:solidFill>
            <a:schemeClr val="tx1"/>
          </a:solidFill>
          <a:latin typeface="Microsoft Sans Serif" pitchFamily="34" charset="0"/>
        </a:defRPr>
      </a:lvl8pPr>
      <a:lvl9pPr marL="1828800" algn="l" rtl="0"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6059269"/>
            <a:ext cx="84582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a:ln w="11430"/>
                <a:effectLst>
                  <a:glow rad="101600">
                    <a:schemeClr val="accent6">
                      <a:satMod val="175000"/>
                      <a:alpha val="40000"/>
                    </a:schemeClr>
                  </a:glow>
                  <a:outerShdw blurRad="50800" dist="39000" dir="5460000" algn="tl">
                    <a:srgbClr val="000000">
                      <a:alpha val="38000"/>
                    </a:srgbClr>
                  </a:outerShdw>
                </a:effectLst>
              </a:rPr>
              <a:t>LifeGate Sermon September 6, 2026</a:t>
            </a:r>
          </a:p>
        </p:txBody>
      </p:sp>
      <p:sp>
        <p:nvSpPr>
          <p:cNvPr id="2" name="TextBox 1"/>
          <p:cNvSpPr txBox="1"/>
          <p:nvPr/>
        </p:nvSpPr>
        <p:spPr>
          <a:xfrm>
            <a:off x="0" y="4026203"/>
            <a:ext cx="9067800" cy="2069797"/>
          </a:xfrm>
          <a:prstGeom prst="rect">
            <a:avLst/>
          </a:prstGeom>
          <a:noFill/>
        </p:spPr>
        <p:txBody>
          <a:bodyPr wrap="square" rtlCol="0">
            <a:spAutoFit/>
          </a:bodyPr>
          <a:lstStyle/>
          <a:p>
            <a:r>
              <a:rPr lang="en-US" sz="4800" dirty="0">
                <a:effectLst>
                  <a:glow rad="101600">
                    <a:srgbClr val="FFC000">
                      <a:alpha val="60000"/>
                    </a:srgbClr>
                  </a:glow>
                </a:effectLst>
              </a:rPr>
              <a:t>Part 1 </a:t>
            </a:r>
            <a:endParaRPr lang="en-US" sz="2800" dirty="0">
              <a:solidFill>
                <a:schemeClr val="bg2">
                  <a:lumMod val="50000"/>
                  <a:lumOff val="50000"/>
                </a:schemeClr>
              </a:solidFill>
              <a:effectLst>
                <a:glow rad="101600">
                  <a:srgbClr val="FFC000">
                    <a:alpha val="60000"/>
                  </a:srgbClr>
                </a:glow>
              </a:effectLst>
            </a:endParaRPr>
          </a:p>
          <a:p>
            <a:r>
              <a:rPr lang="en-US" sz="3500" dirty="0">
                <a:solidFill>
                  <a:srgbClr val="FFFF00"/>
                </a:solidFill>
                <a:effectLst>
                  <a:glow rad="101600">
                    <a:srgbClr val="FFC000">
                      <a:alpha val="60000"/>
                    </a:srgbClr>
                  </a:glow>
                </a:effectLst>
              </a:rPr>
              <a:t>“TRULY KNOWING GOD’S LOVE</a:t>
            </a:r>
          </a:p>
          <a:p>
            <a:r>
              <a:rPr lang="en-US" sz="3500" dirty="0">
                <a:solidFill>
                  <a:srgbClr val="FFFF00"/>
                </a:solidFill>
                <a:effectLst>
                  <a:glow rad="101600">
                    <a:srgbClr val="FFC000">
                      <a:alpha val="60000"/>
                    </a:srgbClr>
                  </a:glow>
                </a:effectLst>
              </a:rPr>
              <a:t>WILL CHANGE YOU TO THE CORE”</a:t>
            </a:r>
          </a:p>
          <a:p>
            <a:endParaRPr lang="en-US" sz="1050" dirty="0">
              <a:effectLst>
                <a:glow rad="101600">
                  <a:srgbClr val="FFC000">
                    <a:alpha val="60000"/>
                  </a:srgbClr>
                </a:glow>
              </a:effectLs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86" y="228600"/>
            <a:ext cx="9016114"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3916" y="4876800"/>
            <a:ext cx="8686800" cy="1754326"/>
          </a:xfrm>
          <a:prstGeom prst="rect">
            <a:avLst/>
          </a:prstGeom>
        </p:spPr>
        <p:txBody>
          <a:bodyPr wrap="square">
            <a:spAutoFit/>
          </a:bodyPr>
          <a:lstStyle/>
          <a:p>
            <a:r>
              <a:rPr lang="en-US" b="1" dirty="0">
                <a:solidFill>
                  <a:schemeClr val="bg2">
                    <a:lumMod val="50000"/>
                    <a:lumOff val="50000"/>
                  </a:schemeClr>
                </a:solidFill>
              </a:rPr>
              <a:t>Put on the full armor of God so that you can take your stand against the devil's schemes. </a:t>
            </a:r>
            <a:r>
              <a:rPr lang="en-US" b="1" baseline="30000" dirty="0">
                <a:solidFill>
                  <a:schemeClr val="bg2">
                    <a:lumMod val="50000"/>
                    <a:lumOff val="50000"/>
                  </a:schemeClr>
                </a:solidFill>
              </a:rPr>
              <a:t>12 </a:t>
            </a:r>
            <a:r>
              <a:rPr lang="en-US" dirty="0"/>
              <a:t> </a:t>
            </a:r>
            <a:r>
              <a:rPr lang="en-US" sz="1800" dirty="0"/>
              <a:t>For our struggle is not against flesh and blood, but against the rulers, against the authorities, against the powers of this dark world and against the spiritual forces of evil in the heavenly realms. </a:t>
            </a:r>
          </a:p>
          <a:p>
            <a:r>
              <a:rPr lang="en-US" sz="1800" b="1" dirty="0"/>
              <a:t>Ephesians 6:11-12 (NIV)  </a:t>
            </a:r>
            <a:r>
              <a:rPr lang="en-US" b="1" dirty="0">
                <a:solidFill>
                  <a:schemeClr val="bg2">
                    <a:lumMod val="50000"/>
                    <a:lumOff val="50000"/>
                  </a:schemeClr>
                </a:solidFill>
              </a:rPr>
              <a:t>(PSALM 91:3)</a:t>
            </a:r>
            <a:endParaRPr lang="en-US" dirty="0">
              <a:solidFill>
                <a:schemeClr val="bg2">
                  <a:lumMod val="50000"/>
                  <a:lumOff val="50000"/>
                </a:schemeClr>
              </a:solidFill>
            </a:endParaRPr>
          </a:p>
        </p:txBody>
      </p:sp>
      <p:sp>
        <p:nvSpPr>
          <p:cNvPr id="5" name="TextBox 4"/>
          <p:cNvSpPr txBox="1"/>
          <p:nvPr/>
        </p:nvSpPr>
        <p:spPr>
          <a:xfrm>
            <a:off x="17721" y="10218"/>
            <a:ext cx="9144000" cy="9541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Learning How To Rebuke The</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Assignments of The Enemy Against us </a:t>
            </a:r>
          </a:p>
        </p:txBody>
      </p:sp>
      <p:sp>
        <p:nvSpPr>
          <p:cNvPr id="6" name="Rectangle 5"/>
          <p:cNvSpPr/>
          <p:nvPr/>
        </p:nvSpPr>
        <p:spPr>
          <a:xfrm>
            <a:off x="500616" y="1607403"/>
            <a:ext cx="8153400" cy="830997"/>
          </a:xfrm>
          <a:prstGeom prst="rect">
            <a:avLst/>
          </a:prstGeom>
        </p:spPr>
        <p:txBody>
          <a:bodyPr wrap="square">
            <a:spAutoFit/>
          </a:bodyPr>
          <a:lstStyle/>
          <a:p>
            <a:r>
              <a:rPr lang="en-US" dirty="0"/>
              <a:t>If anyone does attack you, it will not be my doing; whoever attacks you will surrender to you. </a:t>
            </a:r>
            <a:r>
              <a:rPr lang="en-US" b="1" dirty="0"/>
              <a:t>Isaiah 54:15 (NIV) </a:t>
            </a:r>
            <a:endParaRPr lang="en-US" dirty="0"/>
          </a:p>
        </p:txBody>
      </p:sp>
      <p:sp>
        <p:nvSpPr>
          <p:cNvPr id="7" name="Rectangle 6"/>
          <p:cNvSpPr/>
          <p:nvPr/>
        </p:nvSpPr>
        <p:spPr>
          <a:xfrm>
            <a:off x="432390" y="2354997"/>
            <a:ext cx="8458200" cy="1569660"/>
          </a:xfrm>
          <a:prstGeom prst="rect">
            <a:avLst/>
          </a:prstGeom>
        </p:spPr>
        <p:txBody>
          <a:bodyPr wrap="square">
            <a:spAutoFit/>
          </a:bodyPr>
          <a:lstStyle/>
          <a:p>
            <a:r>
              <a:rPr lang="en-US" dirty="0">
                <a:solidFill>
                  <a:srgbClr val="FFFF00"/>
                </a:solidFill>
              </a:rPr>
              <a:t> no weapon forged against you will prevail, and you will refute every tongue that accuses you. This is the heritage of the servants of the </a:t>
            </a:r>
            <a:r>
              <a:rPr lang="en-US" cap="small" dirty="0">
                <a:solidFill>
                  <a:srgbClr val="FFFF00"/>
                </a:solidFill>
              </a:rPr>
              <a:t>LORD</a:t>
            </a:r>
            <a:r>
              <a:rPr lang="en-US" dirty="0">
                <a:solidFill>
                  <a:srgbClr val="FFFF00"/>
                </a:solidFill>
              </a:rPr>
              <a:t>, and this is their vindication from me," declares the </a:t>
            </a:r>
            <a:r>
              <a:rPr lang="en-US" cap="small" dirty="0">
                <a:solidFill>
                  <a:srgbClr val="FFFF00"/>
                </a:solidFill>
              </a:rPr>
              <a:t>LORD</a:t>
            </a:r>
            <a:r>
              <a:rPr lang="en-US" dirty="0">
                <a:solidFill>
                  <a:srgbClr val="FFFF00"/>
                </a:solidFill>
              </a:rPr>
              <a:t>. </a:t>
            </a:r>
            <a:r>
              <a:rPr lang="en-US" b="1" dirty="0">
                <a:solidFill>
                  <a:srgbClr val="FFFF00"/>
                </a:solidFill>
              </a:rPr>
              <a:t>Isaiah 54:17 (NIV) </a:t>
            </a:r>
            <a:endParaRPr lang="en-US" dirty="0">
              <a:solidFill>
                <a:srgbClr val="FFFF00"/>
              </a:solidFill>
            </a:endParaRPr>
          </a:p>
        </p:txBody>
      </p:sp>
      <p:sp>
        <p:nvSpPr>
          <p:cNvPr id="8" name="TextBox 7"/>
          <p:cNvSpPr txBox="1"/>
          <p:nvPr/>
        </p:nvSpPr>
        <p:spPr>
          <a:xfrm>
            <a:off x="331381" y="990600"/>
            <a:ext cx="8660219" cy="584775"/>
          </a:xfrm>
          <a:prstGeom prst="rect">
            <a:avLst/>
          </a:prstGeom>
          <a:noFill/>
        </p:spPr>
        <p:txBody>
          <a:bodyPr wrap="square" rtlCol="0">
            <a:spAutoFit/>
          </a:bodyPr>
          <a:lstStyle/>
          <a:p>
            <a:r>
              <a:rPr lang="en-US" sz="3200" dirty="0">
                <a:solidFill>
                  <a:schemeClr val="bg2">
                    <a:lumMod val="50000"/>
                    <a:lumOff val="50000"/>
                  </a:schemeClr>
                </a:solidFill>
              </a:rPr>
              <a:t>“All summer I felt like I was in a funk.”</a:t>
            </a:r>
          </a:p>
        </p:txBody>
      </p:sp>
      <p:sp>
        <p:nvSpPr>
          <p:cNvPr id="9" name="Rectangle 8"/>
          <p:cNvSpPr/>
          <p:nvPr/>
        </p:nvSpPr>
        <p:spPr>
          <a:xfrm>
            <a:off x="17721" y="3905071"/>
            <a:ext cx="9144000" cy="830997"/>
          </a:xfrm>
          <a:prstGeom prst="rect">
            <a:avLst/>
          </a:prstGeom>
        </p:spPr>
        <p:txBody>
          <a:bodyPr wrap="square">
            <a:spAutoFit/>
          </a:bodyPr>
          <a:lstStyle/>
          <a:p>
            <a:r>
              <a:rPr lang="en-US" dirty="0">
                <a:solidFill>
                  <a:schemeClr val="bg1"/>
                </a:solidFill>
              </a:rPr>
              <a:t>The reason the Son of God was made manifest (visible) was to undo (destroy, loosen, and dissolve) the works the devil. </a:t>
            </a:r>
            <a:r>
              <a:rPr lang="en-US" sz="1200" b="1" dirty="0">
                <a:solidFill>
                  <a:schemeClr val="bg1"/>
                </a:solidFill>
              </a:rPr>
              <a:t>1 John 3:8 (AMP) </a:t>
            </a:r>
            <a:endParaRPr lang="en-US" sz="1200" dirty="0">
              <a:solidFill>
                <a:schemeClr val="bg1"/>
              </a:solidFill>
            </a:endParaRPr>
          </a:p>
        </p:txBody>
      </p:sp>
    </p:spTree>
    <p:extLst>
      <p:ext uri="{BB962C8B-B14F-4D97-AF65-F5344CB8AC3E}">
        <p14:creationId xmlns:p14="http://schemas.microsoft.com/office/powerpoint/2010/main" val="383286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p:nvPr/>
        </p:nvPicPr>
        <p:blipFill>
          <a:blip r:embed="rId3"/>
          <a:stretch>
            <a:fillRect/>
          </a:stretch>
        </p:blipFill>
        <p:spPr>
          <a:xfrm>
            <a:off x="838200" y="609600"/>
            <a:ext cx="7391400" cy="56388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52400"/>
            <a:ext cx="5025401"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bwMode="auto">
          <a:xfrm>
            <a:off x="533400" y="304800"/>
            <a:ext cx="1524000" cy="6553200"/>
          </a:xfrm>
          <a:prstGeom prst="rect">
            <a:avLst/>
          </a:prstGeom>
          <a:solidFill>
            <a:srgbClr val="000000"/>
          </a:solidFill>
          <a:ln>
            <a:noFill/>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6858000" y="152400"/>
            <a:ext cx="1524000" cy="6553200"/>
          </a:xfrm>
          <a:prstGeom prst="rect">
            <a:avLst/>
          </a:prstGeom>
          <a:solidFill>
            <a:srgbClr val="000000"/>
          </a:solidFill>
          <a:ln>
            <a:noFill/>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959310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
            <a:ext cx="4070350" cy="646331"/>
          </a:xfrm>
          <a:prstGeom prst="rect">
            <a:avLst/>
          </a:prstGeom>
        </p:spPr>
        <p:txBody>
          <a:bodyPr wrap="square">
            <a:spAutoFit/>
          </a:bodyPr>
          <a:lstStyle/>
          <a:p>
            <a:r>
              <a:rPr lang="en-US" sz="3600" dirty="0"/>
              <a:t>August 12, 2026</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855921"/>
            <a:ext cx="6457950" cy="261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293" y="839972"/>
            <a:ext cx="4279053"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1100" y="2590800"/>
            <a:ext cx="3689350" cy="3710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517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1"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990" y="903679"/>
            <a:ext cx="5882610" cy="5904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0"/>
            <a:ext cx="8229600" cy="830997"/>
          </a:xfrm>
          <a:prstGeom prst="rect">
            <a:avLst/>
          </a:prstGeom>
          <a:noFill/>
        </p:spPr>
        <p:txBody>
          <a:bodyPr wrap="square" rtlCol="0">
            <a:spAutoFit/>
          </a:bodyPr>
          <a:lstStyle/>
          <a:p>
            <a:r>
              <a:rPr lang="en-US" dirty="0">
                <a:solidFill>
                  <a:srgbClr val="FFFF00"/>
                </a:solidFill>
              </a:rPr>
              <a:t>The Glory of God In Creation</a:t>
            </a:r>
          </a:p>
          <a:p>
            <a:r>
              <a:rPr lang="en-US" dirty="0">
                <a:solidFill>
                  <a:srgbClr val="FFFF00"/>
                </a:solidFill>
              </a:rPr>
              <a:t>“He is not a bashful Engineer” </a:t>
            </a:r>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03679"/>
            <a:ext cx="3611301"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4672" y="1114425"/>
            <a:ext cx="1943100"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578077"/>
            <a:ext cx="3660775" cy="3269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4175" y="3578077"/>
            <a:ext cx="325933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577" y="930074"/>
            <a:ext cx="8787245" cy="5851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61577" y="4334428"/>
            <a:ext cx="4080245" cy="2474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 y="903679"/>
            <a:ext cx="6858000" cy="3623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707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7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700" y="128369"/>
            <a:ext cx="9144000" cy="1200329"/>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The Grace of God is Still</a:t>
            </a:r>
          </a:p>
          <a:p>
            <a:r>
              <a:rPr lang="en-US" sz="36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Pulling Off Change In America  </a:t>
            </a:r>
          </a:p>
        </p:txBody>
      </p:sp>
      <p:pic>
        <p:nvPicPr>
          <p:cNvPr id="3" name="Picture 2"/>
          <p:cNvPicPr/>
          <p:nvPr/>
        </p:nvPicPr>
        <p:blipFill>
          <a:blip r:embed="rId2"/>
          <a:stretch>
            <a:fillRect/>
          </a:stretch>
        </p:blipFill>
        <p:spPr>
          <a:xfrm>
            <a:off x="1371600" y="1447800"/>
            <a:ext cx="6172200" cy="4648200"/>
          </a:xfrm>
          <a:prstGeom prst="rect">
            <a:avLst/>
          </a:prstGeom>
        </p:spPr>
      </p:pic>
      <p:sp>
        <p:nvSpPr>
          <p:cNvPr id="2" name="Rectangle 1"/>
          <p:cNvSpPr/>
          <p:nvPr/>
        </p:nvSpPr>
        <p:spPr>
          <a:xfrm>
            <a:off x="889000" y="6096000"/>
            <a:ext cx="7391400" cy="461665"/>
          </a:xfrm>
          <a:prstGeom prst="rect">
            <a:avLst/>
          </a:prstGeom>
        </p:spPr>
        <p:txBody>
          <a:bodyPr wrap="square">
            <a:spAutoFit/>
          </a:bodyPr>
          <a:lstStyle/>
          <a:p>
            <a:r>
              <a:rPr lang="en-US" dirty="0"/>
              <a:t>COMMUNITY CHURCH OF MEADOW BRIDGE</a:t>
            </a:r>
          </a:p>
        </p:txBody>
      </p:sp>
    </p:spTree>
    <p:extLst>
      <p:ext uri="{BB962C8B-B14F-4D97-AF65-F5344CB8AC3E}">
        <p14:creationId xmlns:p14="http://schemas.microsoft.com/office/powerpoint/2010/main" val="3493633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152400"/>
            <a:ext cx="8061325" cy="2743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711" y="2286000"/>
            <a:ext cx="6769100" cy="358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199" y="5873750"/>
            <a:ext cx="8382001" cy="707886"/>
          </a:xfrm>
          <a:prstGeom prst="rect">
            <a:avLst/>
          </a:prstGeom>
          <a:noFill/>
        </p:spPr>
        <p:txBody>
          <a:bodyPr wrap="square" rtlCol="0">
            <a:spAutoFit/>
          </a:bodyPr>
          <a:lstStyle/>
          <a:p>
            <a:r>
              <a:rPr lang="en-US" sz="4000" dirty="0"/>
              <a:t>This Man Loved Well</a:t>
            </a:r>
          </a:p>
        </p:txBody>
      </p:sp>
    </p:spTree>
    <p:extLst>
      <p:ext uri="{BB962C8B-B14F-4D97-AF65-F5344CB8AC3E}">
        <p14:creationId xmlns:p14="http://schemas.microsoft.com/office/powerpoint/2010/main" val="270999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6493"/>
            <a:ext cx="91440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The Three Strands That Make Life Meaningful</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That Everyone Is “looking For”</a:t>
            </a:r>
          </a:p>
        </p:txBody>
      </p:sp>
      <p:sp>
        <p:nvSpPr>
          <p:cNvPr id="4" name="TextBox 3"/>
          <p:cNvSpPr txBox="1"/>
          <p:nvPr/>
        </p:nvSpPr>
        <p:spPr>
          <a:xfrm>
            <a:off x="533400" y="2209800"/>
            <a:ext cx="7848600" cy="769441"/>
          </a:xfrm>
          <a:prstGeom prst="rect">
            <a:avLst/>
          </a:prstGeom>
          <a:noFill/>
        </p:spPr>
        <p:txBody>
          <a:bodyPr wrap="square" rtlCol="0">
            <a:spAutoFit/>
          </a:bodyPr>
          <a:lstStyle/>
          <a:p>
            <a:pPr algn="l"/>
            <a:r>
              <a:rPr lang="en-US" sz="4400" dirty="0"/>
              <a:t>I know I’m </a:t>
            </a:r>
            <a:r>
              <a:rPr lang="en-US" sz="4400" dirty="0">
                <a:solidFill>
                  <a:srgbClr val="FFFF00"/>
                </a:solidFill>
              </a:rPr>
              <a:t>Loved/ belong</a:t>
            </a:r>
          </a:p>
        </p:txBody>
      </p:sp>
      <p:sp>
        <p:nvSpPr>
          <p:cNvPr id="6" name="TextBox 5"/>
          <p:cNvSpPr txBox="1"/>
          <p:nvPr/>
        </p:nvSpPr>
        <p:spPr>
          <a:xfrm>
            <a:off x="533400" y="2888159"/>
            <a:ext cx="7848600" cy="769441"/>
          </a:xfrm>
          <a:prstGeom prst="rect">
            <a:avLst/>
          </a:prstGeom>
          <a:noFill/>
        </p:spPr>
        <p:txBody>
          <a:bodyPr wrap="square" rtlCol="0">
            <a:spAutoFit/>
          </a:bodyPr>
          <a:lstStyle/>
          <a:p>
            <a:pPr algn="l"/>
            <a:r>
              <a:rPr lang="en-US" sz="4400" dirty="0"/>
              <a:t>I know I’m </a:t>
            </a:r>
            <a:r>
              <a:rPr lang="en-US" sz="4400" dirty="0">
                <a:solidFill>
                  <a:srgbClr val="FFFF00"/>
                </a:solidFill>
              </a:rPr>
              <a:t>Secure</a:t>
            </a:r>
          </a:p>
        </p:txBody>
      </p:sp>
      <p:sp>
        <p:nvSpPr>
          <p:cNvPr id="7" name="TextBox 6"/>
          <p:cNvSpPr txBox="1"/>
          <p:nvPr/>
        </p:nvSpPr>
        <p:spPr>
          <a:xfrm>
            <a:off x="533400" y="3505200"/>
            <a:ext cx="7848600" cy="769441"/>
          </a:xfrm>
          <a:prstGeom prst="rect">
            <a:avLst/>
          </a:prstGeom>
          <a:noFill/>
        </p:spPr>
        <p:txBody>
          <a:bodyPr wrap="square" rtlCol="0">
            <a:spAutoFit/>
          </a:bodyPr>
          <a:lstStyle/>
          <a:p>
            <a:pPr algn="l"/>
            <a:r>
              <a:rPr lang="en-US" sz="4400" dirty="0"/>
              <a:t>I know I Have </a:t>
            </a:r>
            <a:r>
              <a:rPr lang="en-US" sz="4400" dirty="0">
                <a:solidFill>
                  <a:srgbClr val="FFFF00"/>
                </a:solidFill>
              </a:rPr>
              <a:t>Purpose</a:t>
            </a:r>
          </a:p>
        </p:txBody>
      </p:sp>
      <p:sp>
        <p:nvSpPr>
          <p:cNvPr id="2" name="Rectangle 1"/>
          <p:cNvSpPr/>
          <p:nvPr/>
        </p:nvSpPr>
        <p:spPr>
          <a:xfrm>
            <a:off x="399607" y="4267200"/>
            <a:ext cx="8229600" cy="1200329"/>
          </a:xfrm>
          <a:prstGeom prst="rect">
            <a:avLst/>
          </a:prstGeom>
        </p:spPr>
        <p:txBody>
          <a:bodyPr wrap="square">
            <a:spAutoFit/>
          </a:bodyPr>
          <a:lstStyle/>
          <a:p>
            <a:r>
              <a:rPr lang="en-US" dirty="0">
                <a:solidFill>
                  <a:srgbClr val="FFFF00"/>
                </a:solidFill>
              </a:rPr>
              <a:t>And we know that in all things God works for the good of those who love Him, who have been called according to His purpose. </a:t>
            </a:r>
            <a:r>
              <a:rPr lang="en-US" b="1" dirty="0">
                <a:solidFill>
                  <a:srgbClr val="FFFF00"/>
                </a:solidFill>
              </a:rPr>
              <a:t>Romans 8:28 (NIV) </a:t>
            </a:r>
            <a:endParaRPr lang="en-US" dirty="0">
              <a:solidFill>
                <a:srgbClr val="FFFF00"/>
              </a:solidFill>
            </a:endParaRPr>
          </a:p>
        </p:txBody>
      </p:sp>
      <p:sp>
        <p:nvSpPr>
          <p:cNvPr id="3" name="Rectangle 2"/>
          <p:cNvSpPr/>
          <p:nvPr/>
        </p:nvSpPr>
        <p:spPr>
          <a:xfrm>
            <a:off x="228600" y="5486400"/>
            <a:ext cx="8458200" cy="1200329"/>
          </a:xfrm>
          <a:prstGeom prst="rect">
            <a:avLst/>
          </a:prstGeom>
        </p:spPr>
        <p:txBody>
          <a:bodyPr wrap="square">
            <a:spAutoFit/>
          </a:bodyPr>
          <a:lstStyle/>
          <a:p>
            <a:r>
              <a:rPr lang="en-US" dirty="0"/>
              <a:t> </a:t>
            </a:r>
            <a:r>
              <a:rPr lang="en-US" dirty="0">
                <a:solidFill>
                  <a:schemeClr val="bg2">
                    <a:lumMod val="50000"/>
                    <a:lumOff val="50000"/>
                  </a:schemeClr>
                </a:solidFill>
              </a:rPr>
              <a:t>We have this hope as an anchor for the soul</a:t>
            </a:r>
            <a:r>
              <a:rPr lang="en-US" dirty="0"/>
              <a:t>, firm and secure. It enters the inner sanctuary behind the curtain, </a:t>
            </a:r>
            <a:r>
              <a:rPr lang="en-US" b="1" dirty="0"/>
              <a:t>Hebrews 6:19 (NIV) </a:t>
            </a:r>
            <a:endParaRPr lang="en-US" dirty="0"/>
          </a:p>
        </p:txBody>
      </p:sp>
      <p:sp>
        <p:nvSpPr>
          <p:cNvPr id="9" name="Rectangle 8"/>
          <p:cNvSpPr/>
          <p:nvPr/>
        </p:nvSpPr>
        <p:spPr>
          <a:xfrm>
            <a:off x="0" y="1066800"/>
            <a:ext cx="9067800" cy="1015663"/>
          </a:xfrm>
          <a:prstGeom prst="rect">
            <a:avLst/>
          </a:prstGeom>
        </p:spPr>
        <p:txBody>
          <a:bodyPr wrap="square">
            <a:spAutoFit/>
          </a:bodyPr>
          <a:lstStyle/>
          <a:p>
            <a:r>
              <a:rPr lang="en-US" sz="2000" dirty="0">
                <a:solidFill>
                  <a:schemeClr val="bg2">
                    <a:lumMod val="50000"/>
                    <a:lumOff val="50000"/>
                  </a:schemeClr>
                </a:solidFill>
              </a:rPr>
              <a:t>He also has planted eternity in men's hearts </a:t>
            </a:r>
            <a:r>
              <a:rPr lang="en-US" sz="2000" i="1" dirty="0">
                <a:solidFill>
                  <a:schemeClr val="bg2">
                    <a:lumMod val="50000"/>
                    <a:lumOff val="50000"/>
                  </a:schemeClr>
                </a:solidFill>
              </a:rPr>
              <a:t>and</a:t>
            </a:r>
            <a:r>
              <a:rPr lang="en-US" sz="2000" dirty="0">
                <a:solidFill>
                  <a:schemeClr val="bg2">
                    <a:lumMod val="50000"/>
                    <a:lumOff val="50000"/>
                  </a:schemeClr>
                </a:solidFill>
              </a:rPr>
              <a:t> minds [a divinely implanted sense of a purpose working through the ages which nothing under the sun but God alone can satisfy]. </a:t>
            </a:r>
            <a:r>
              <a:rPr lang="en-US" sz="2000" b="1" dirty="0">
                <a:solidFill>
                  <a:schemeClr val="bg2">
                    <a:lumMod val="50000"/>
                    <a:lumOff val="50000"/>
                  </a:schemeClr>
                </a:solidFill>
              </a:rPr>
              <a:t>Ecclesiastes 3:11 (AMP) </a:t>
            </a:r>
            <a:endParaRPr lang="en-US" sz="2000" dirty="0">
              <a:solidFill>
                <a:schemeClr val="bg2">
                  <a:lumMod val="50000"/>
                  <a:lumOff val="50000"/>
                </a:schemeClr>
              </a:solidFill>
            </a:endParaRPr>
          </a:p>
        </p:txBody>
      </p:sp>
    </p:spTree>
    <p:extLst>
      <p:ext uri="{BB962C8B-B14F-4D97-AF65-F5344CB8AC3E}">
        <p14:creationId xmlns:p14="http://schemas.microsoft.com/office/powerpoint/2010/main" val="283362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81000" y="3239869"/>
            <a:ext cx="800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3600" b="1" dirty="0">
                <a:solidFill>
                  <a:srgbClr val="FFFF00"/>
                </a:solidFill>
                <a:latin typeface="Arial" panose="020B0604020202020204" pitchFamily="34" charset="0"/>
                <a:cs typeface="Arial" panose="020B0604020202020204" pitchFamily="34" charset="0"/>
              </a:rPr>
              <a:t>FALL SERIES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52400"/>
            <a:ext cx="5181600" cy="3140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4686" y="3886200"/>
            <a:ext cx="6501514" cy="2692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1732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0"/>
            <a:ext cx="9144000" cy="1200329"/>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This Fall Series Is Grounded On</a:t>
            </a:r>
          </a:p>
          <a:p>
            <a:r>
              <a:rPr lang="en-US" sz="36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This Scripture from 1st John</a:t>
            </a:r>
          </a:p>
        </p:txBody>
      </p:sp>
      <p:sp>
        <p:nvSpPr>
          <p:cNvPr id="2" name="Rectangle 1"/>
          <p:cNvSpPr/>
          <p:nvPr/>
        </p:nvSpPr>
        <p:spPr>
          <a:xfrm>
            <a:off x="228600" y="1295400"/>
            <a:ext cx="8305800" cy="2062103"/>
          </a:xfrm>
          <a:prstGeom prst="rect">
            <a:avLst/>
          </a:prstGeom>
        </p:spPr>
        <p:txBody>
          <a:bodyPr wrap="square">
            <a:spAutoFit/>
          </a:bodyPr>
          <a:lstStyle/>
          <a:p>
            <a:pPr algn="l"/>
            <a:r>
              <a:rPr lang="en-US" sz="3200" u="sng" dirty="0">
                <a:solidFill>
                  <a:schemeClr val="bg2">
                    <a:lumMod val="50000"/>
                    <a:lumOff val="50000"/>
                  </a:schemeClr>
                </a:solidFill>
              </a:rPr>
              <a:t>This is how we know </a:t>
            </a:r>
            <a:r>
              <a:rPr lang="en-US" sz="3200" dirty="0">
                <a:solidFill>
                  <a:schemeClr val="bg2">
                    <a:lumMod val="50000"/>
                    <a:lumOff val="50000"/>
                  </a:schemeClr>
                </a:solidFill>
              </a:rPr>
              <a:t>what love is: </a:t>
            </a:r>
            <a:r>
              <a:rPr lang="en-US" sz="3200" dirty="0"/>
              <a:t>Jesus Christ laid down His life for us. And we ought to lay down our lives for our brothers. </a:t>
            </a:r>
          </a:p>
          <a:p>
            <a:pPr algn="l"/>
            <a:r>
              <a:rPr lang="en-US" sz="3200" b="1" dirty="0"/>
              <a:t>1 John 3:16 (NIV) </a:t>
            </a:r>
            <a:r>
              <a:rPr lang="en-US" sz="1400" b="1" dirty="0"/>
              <a:t>(This is How We  Know Occurs 7 times)</a:t>
            </a:r>
            <a:endParaRPr lang="en-US" sz="1400" dirty="0"/>
          </a:p>
        </p:txBody>
      </p:sp>
      <p:sp>
        <p:nvSpPr>
          <p:cNvPr id="3" name="Rectangle 2"/>
          <p:cNvSpPr/>
          <p:nvPr/>
        </p:nvSpPr>
        <p:spPr>
          <a:xfrm>
            <a:off x="99237" y="4038600"/>
            <a:ext cx="8763000" cy="2677656"/>
          </a:xfrm>
          <a:prstGeom prst="rect">
            <a:avLst/>
          </a:prstGeom>
        </p:spPr>
        <p:txBody>
          <a:bodyPr wrap="square">
            <a:spAutoFit/>
          </a:bodyPr>
          <a:lstStyle/>
          <a:p>
            <a:r>
              <a:rPr lang="en-US" sz="2800" dirty="0">
                <a:solidFill>
                  <a:srgbClr val="FFFF00"/>
                </a:solidFill>
              </a:rPr>
              <a:t>“Example is the highest moral influence that can be exerted. If God, or any other being, would ask and require others to be loving, He must first manifest love Himself. If the love manifested on the cross does not subdue the selfishness of sinners, their case is hopeless.”  –Charles Finney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2863850"/>
            <a:ext cx="99695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238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3799344"/>
            <a:ext cx="8686800" cy="2677656"/>
          </a:xfrm>
          <a:prstGeom prst="rect">
            <a:avLst/>
          </a:prstGeom>
        </p:spPr>
        <p:txBody>
          <a:bodyPr wrap="square">
            <a:spAutoFit/>
          </a:bodyPr>
          <a:lstStyle/>
          <a:p>
            <a:r>
              <a:rPr lang="en-US" b="1" dirty="0"/>
              <a:t>And this I pray, that your love may abound yet more and more in knowledge and in all judgment; Philippians 1:9 (KJV) </a:t>
            </a:r>
            <a:endParaRPr lang="en-US" dirty="0"/>
          </a:p>
          <a:p>
            <a:r>
              <a:rPr lang="en-US" b="1" dirty="0"/>
              <a:t> </a:t>
            </a:r>
            <a:endParaRPr lang="en-US" dirty="0"/>
          </a:p>
          <a:p>
            <a:r>
              <a:rPr lang="en-US" b="1" dirty="0"/>
              <a:t>And the Lord make you to increase and abound in love one toward another, and toward all men, even as we do toward you: 1 Thessalonians 3:12 (KJV) </a:t>
            </a:r>
            <a:endParaRPr lang="en-US" dirty="0"/>
          </a:p>
        </p:txBody>
      </p:sp>
      <p:sp>
        <p:nvSpPr>
          <p:cNvPr id="5" name="TextBox 4"/>
          <p:cNvSpPr txBox="1"/>
          <p:nvPr/>
        </p:nvSpPr>
        <p:spPr>
          <a:xfrm>
            <a:off x="0" y="95071"/>
            <a:ext cx="9144000" cy="138499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There’s Something Revealed In Paul’s Ministry in </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His Letters – He carried an intense Agape Love for His People and They Caught it</a:t>
            </a:r>
          </a:p>
        </p:txBody>
      </p:sp>
      <p:sp>
        <p:nvSpPr>
          <p:cNvPr id="6" name="Rectangle 5"/>
          <p:cNvSpPr/>
          <p:nvPr/>
        </p:nvSpPr>
        <p:spPr>
          <a:xfrm>
            <a:off x="228600" y="1905506"/>
            <a:ext cx="8686800" cy="1815882"/>
          </a:xfrm>
          <a:prstGeom prst="rect">
            <a:avLst/>
          </a:prstGeom>
        </p:spPr>
        <p:txBody>
          <a:bodyPr wrap="square">
            <a:spAutoFit/>
          </a:bodyPr>
          <a:lstStyle/>
          <a:p>
            <a:r>
              <a:rPr lang="en-US" sz="2800" dirty="0"/>
              <a:t>Because our gospel came to you not simply with words, but also with power, with the Holy Spirit and with deep conviction. </a:t>
            </a:r>
            <a:r>
              <a:rPr lang="en-US" sz="2800" i="1" dirty="0">
                <a:solidFill>
                  <a:schemeClr val="bg2">
                    <a:lumMod val="50000"/>
                    <a:lumOff val="50000"/>
                  </a:schemeClr>
                </a:solidFill>
              </a:rPr>
              <a:t>You know how we lived among you for your sake. </a:t>
            </a:r>
            <a:r>
              <a:rPr lang="en-US" sz="2800" b="1" dirty="0"/>
              <a:t>1 Thessalonians 1:5 (NIV) </a:t>
            </a:r>
            <a:endParaRPr lang="en-US" sz="2800" dirty="0"/>
          </a:p>
        </p:txBody>
      </p:sp>
    </p:spTree>
    <p:extLst>
      <p:ext uri="{BB962C8B-B14F-4D97-AF65-F5344CB8AC3E}">
        <p14:creationId xmlns:p14="http://schemas.microsoft.com/office/powerpoint/2010/main" val="57147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5071"/>
            <a:ext cx="91440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But We Need to Go The Whole Way</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Back To Defining What Is Biblical Love</a:t>
            </a:r>
          </a:p>
        </p:txBody>
      </p:sp>
      <p:sp>
        <p:nvSpPr>
          <p:cNvPr id="5" name="Rectangle 4"/>
          <p:cNvSpPr/>
          <p:nvPr/>
        </p:nvSpPr>
        <p:spPr>
          <a:xfrm>
            <a:off x="76200" y="1143000"/>
            <a:ext cx="8991600" cy="5262979"/>
          </a:xfrm>
          <a:prstGeom prst="rect">
            <a:avLst/>
          </a:prstGeom>
        </p:spPr>
        <p:txBody>
          <a:bodyPr wrap="square">
            <a:spAutoFit/>
          </a:bodyPr>
          <a:lstStyle/>
          <a:p>
            <a:r>
              <a:rPr lang="en-US" sz="2800" baseline="30000" dirty="0"/>
              <a:t>14 </a:t>
            </a:r>
            <a:r>
              <a:rPr lang="en-US" sz="2800" dirty="0"/>
              <a:t> For this reason I kneel before the Father, </a:t>
            </a:r>
            <a:r>
              <a:rPr lang="en-US" sz="2800" baseline="30000" dirty="0"/>
              <a:t>15 </a:t>
            </a:r>
            <a:r>
              <a:rPr lang="en-US" sz="2800" dirty="0"/>
              <a:t> from whom His whole family in heaven and on earth derives its name. </a:t>
            </a:r>
            <a:r>
              <a:rPr lang="en-US" sz="2800" baseline="30000" dirty="0"/>
              <a:t>16 </a:t>
            </a:r>
            <a:r>
              <a:rPr lang="en-US" sz="2800" dirty="0"/>
              <a:t> I pray that out of His glorious riches He may strengthen you with power through His Spirit in your inner being, </a:t>
            </a:r>
            <a:r>
              <a:rPr lang="en-US" sz="2800" baseline="30000" dirty="0"/>
              <a:t>17 </a:t>
            </a:r>
            <a:r>
              <a:rPr lang="en-US" sz="2800" dirty="0"/>
              <a:t> so that Christ may dwell in your hearts through faith. </a:t>
            </a:r>
            <a:r>
              <a:rPr lang="en-US" sz="2800" b="1" dirty="0">
                <a:solidFill>
                  <a:srgbClr val="FFFF00"/>
                </a:solidFill>
              </a:rPr>
              <a:t>And I pray that you, being rooted and established in love, </a:t>
            </a:r>
            <a:r>
              <a:rPr lang="en-US" sz="2800" b="1" baseline="30000" dirty="0">
                <a:solidFill>
                  <a:srgbClr val="FFFF00"/>
                </a:solidFill>
              </a:rPr>
              <a:t>18 </a:t>
            </a:r>
            <a:r>
              <a:rPr lang="en-US" sz="2800" b="1" dirty="0">
                <a:solidFill>
                  <a:srgbClr val="FFFF00"/>
                </a:solidFill>
              </a:rPr>
              <a:t> may have power, together with all the saints, to grasp how </a:t>
            </a:r>
            <a:r>
              <a:rPr lang="en-US" sz="2800" b="1" u="sng" dirty="0">
                <a:solidFill>
                  <a:srgbClr val="FFFF00"/>
                </a:solidFill>
              </a:rPr>
              <a:t>wide</a:t>
            </a:r>
            <a:r>
              <a:rPr lang="en-US" sz="2800" b="1" dirty="0">
                <a:solidFill>
                  <a:srgbClr val="FFFF00"/>
                </a:solidFill>
              </a:rPr>
              <a:t> and </a:t>
            </a:r>
            <a:r>
              <a:rPr lang="en-US" sz="2800" b="1" u="sng" dirty="0">
                <a:solidFill>
                  <a:srgbClr val="FFFF00"/>
                </a:solidFill>
              </a:rPr>
              <a:t>long</a:t>
            </a:r>
            <a:r>
              <a:rPr lang="en-US" sz="2800" b="1" dirty="0">
                <a:solidFill>
                  <a:srgbClr val="FFFF00"/>
                </a:solidFill>
              </a:rPr>
              <a:t> and </a:t>
            </a:r>
            <a:r>
              <a:rPr lang="en-US" sz="2800" b="1" u="sng" dirty="0">
                <a:solidFill>
                  <a:srgbClr val="FFFF00"/>
                </a:solidFill>
              </a:rPr>
              <a:t>high</a:t>
            </a:r>
            <a:r>
              <a:rPr lang="en-US" sz="2800" b="1" dirty="0">
                <a:solidFill>
                  <a:srgbClr val="FFFF00"/>
                </a:solidFill>
              </a:rPr>
              <a:t> and </a:t>
            </a:r>
            <a:r>
              <a:rPr lang="en-US" sz="2800" b="1" u="sng" dirty="0">
                <a:solidFill>
                  <a:srgbClr val="FFFF00"/>
                </a:solidFill>
              </a:rPr>
              <a:t>deep</a:t>
            </a:r>
            <a:r>
              <a:rPr lang="en-US" sz="2800" b="1" dirty="0">
                <a:solidFill>
                  <a:srgbClr val="FFFF00"/>
                </a:solidFill>
              </a:rPr>
              <a:t> is the love of Christ, </a:t>
            </a:r>
            <a:r>
              <a:rPr lang="en-US" sz="2800" b="1" baseline="30000" dirty="0">
                <a:solidFill>
                  <a:srgbClr val="FFFF00"/>
                </a:solidFill>
              </a:rPr>
              <a:t>19 </a:t>
            </a:r>
            <a:r>
              <a:rPr lang="en-US" sz="2800" b="1" dirty="0">
                <a:solidFill>
                  <a:srgbClr val="FFFF00"/>
                </a:solidFill>
              </a:rPr>
              <a:t> and to know this love that surpasses knowledge-</a:t>
            </a:r>
            <a:r>
              <a:rPr lang="en-US" sz="2800" dirty="0"/>
              <a:t>-</a:t>
            </a:r>
            <a:r>
              <a:rPr lang="en-US" sz="2800" dirty="0">
                <a:solidFill>
                  <a:schemeClr val="bg2">
                    <a:lumMod val="50000"/>
                    <a:lumOff val="50000"/>
                  </a:schemeClr>
                </a:solidFill>
              </a:rPr>
              <a:t>that you may be filled to the measure of all the fullness of God. </a:t>
            </a:r>
            <a:r>
              <a:rPr lang="en-US" sz="2800" b="1" dirty="0"/>
              <a:t>Ephesians 3:14-19 (NIV) </a:t>
            </a:r>
            <a:endParaRPr lang="en-US" sz="2800" dirty="0"/>
          </a:p>
        </p:txBody>
      </p:sp>
    </p:spTree>
    <p:extLst>
      <p:ext uri="{BB962C8B-B14F-4D97-AF65-F5344CB8AC3E}">
        <p14:creationId xmlns:p14="http://schemas.microsoft.com/office/powerpoint/2010/main" val="2607113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900" y="2968625"/>
            <a:ext cx="7772400" cy="1470025"/>
          </a:xfrm>
        </p:spPr>
        <p:txBody>
          <a:bodyPr/>
          <a:lstStyle/>
          <a:p>
            <a:endParaRPr lang="en-US"/>
          </a:p>
        </p:txBody>
      </p:sp>
      <p:pic>
        <p:nvPicPr>
          <p:cNvPr id="1026" name="Picture 2" descr="C:\Users\donne\Downloads\Biblical_Distinction_of_True_Lov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125" y="1524000"/>
            <a:ext cx="8601075" cy="4800600"/>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104900" y="3733800"/>
            <a:ext cx="990600" cy="600164"/>
          </a:xfrm>
          <a:prstGeom prst="rect">
            <a:avLst/>
          </a:prstGeom>
          <a:solidFill>
            <a:schemeClr val="bg1"/>
          </a:solidFill>
          <a:ln>
            <a:solidFill>
              <a:schemeClr val="tx1"/>
            </a:solidFill>
          </a:ln>
        </p:spPr>
        <p:txBody>
          <a:bodyPr wrap="square" rtlCol="0">
            <a:spAutoFit/>
          </a:bodyPr>
          <a:lstStyle/>
          <a:p>
            <a:r>
              <a:rPr lang="en-US" sz="825" dirty="0"/>
              <a:t>1- Biblically aligned</a:t>
            </a:r>
          </a:p>
          <a:p>
            <a:r>
              <a:rPr lang="en-US" sz="825" dirty="0"/>
              <a:t>2 - Spirit-directed</a:t>
            </a:r>
          </a:p>
          <a:p>
            <a:r>
              <a:rPr lang="en-US" sz="825" dirty="0"/>
              <a:t>3 - Christ-honoring</a:t>
            </a:r>
          </a:p>
        </p:txBody>
      </p:sp>
      <p:sp>
        <p:nvSpPr>
          <p:cNvPr id="6" name="TextBox 5"/>
          <p:cNvSpPr txBox="1"/>
          <p:nvPr/>
        </p:nvSpPr>
        <p:spPr>
          <a:xfrm>
            <a:off x="342900" y="2667000"/>
            <a:ext cx="762000" cy="553998"/>
          </a:xfrm>
          <a:prstGeom prst="rect">
            <a:avLst/>
          </a:prstGeom>
          <a:solidFill>
            <a:schemeClr val="bg1"/>
          </a:solidFill>
          <a:ln>
            <a:solidFill>
              <a:schemeClr val="tx1"/>
            </a:solidFill>
          </a:ln>
        </p:spPr>
        <p:txBody>
          <a:bodyPr wrap="square" rtlCol="0">
            <a:spAutoFit/>
          </a:bodyPr>
          <a:lstStyle/>
          <a:p>
            <a:r>
              <a:rPr lang="en-US" sz="500" dirty="0"/>
              <a:t>But God commends His love toward us, in that, while we were yet sinners, Christ died for us. </a:t>
            </a:r>
            <a:r>
              <a:rPr lang="en-US" sz="500" b="1" dirty="0"/>
              <a:t>Romans 5:8 (KJV) </a:t>
            </a:r>
            <a:endParaRPr lang="en-US" sz="500" dirty="0"/>
          </a:p>
        </p:txBody>
      </p:sp>
      <p:sp>
        <p:nvSpPr>
          <p:cNvPr id="7" name="TextBox 6"/>
          <p:cNvSpPr txBox="1"/>
          <p:nvPr/>
        </p:nvSpPr>
        <p:spPr>
          <a:xfrm>
            <a:off x="8003411" y="2526022"/>
            <a:ext cx="762000" cy="707886"/>
          </a:xfrm>
          <a:prstGeom prst="rect">
            <a:avLst/>
          </a:prstGeom>
          <a:solidFill>
            <a:schemeClr val="bg1"/>
          </a:solidFill>
          <a:ln>
            <a:solidFill>
              <a:schemeClr val="tx1"/>
            </a:solidFill>
          </a:ln>
        </p:spPr>
        <p:txBody>
          <a:bodyPr wrap="square" rtlCol="0">
            <a:spAutoFit/>
          </a:bodyPr>
          <a:lstStyle/>
          <a:p>
            <a:r>
              <a:rPr lang="en-US" sz="500" dirty="0"/>
              <a:t>  They promise them freedom, while they themselves are slaves of depravity--for a man is a slave to whatever has mastered him. 2 Peter 2:19 (NIV) </a:t>
            </a:r>
          </a:p>
        </p:txBody>
      </p:sp>
      <p:sp>
        <p:nvSpPr>
          <p:cNvPr id="5" name="Rectangle 4"/>
          <p:cNvSpPr/>
          <p:nvPr/>
        </p:nvSpPr>
        <p:spPr>
          <a:xfrm>
            <a:off x="238125" y="446782"/>
            <a:ext cx="8601075" cy="1077218"/>
          </a:xfrm>
          <a:prstGeom prst="rect">
            <a:avLst/>
          </a:prstGeom>
        </p:spPr>
        <p:txBody>
          <a:bodyPr wrap="square">
            <a:spAutoFit/>
          </a:bodyPr>
          <a:lstStyle/>
          <a:p>
            <a:r>
              <a:rPr lang="en-US" sz="1600" dirty="0"/>
              <a:t>“Love is patient, love is kind. It does not envy, it does not boast, it is not proud. </a:t>
            </a:r>
            <a:r>
              <a:rPr lang="en-US" sz="1600" baseline="30000" dirty="0"/>
              <a:t>5 </a:t>
            </a:r>
            <a:r>
              <a:rPr lang="en-US" sz="1600" dirty="0"/>
              <a:t> It is not rude, it is not self-seeking, it is not easily angered, it keeps no record of wrongs. </a:t>
            </a:r>
            <a:r>
              <a:rPr lang="en-US" sz="1600" baseline="30000" dirty="0"/>
              <a:t>6 </a:t>
            </a:r>
            <a:r>
              <a:rPr lang="en-US" sz="1600" dirty="0"/>
              <a:t> Love does not delight in evil but rejoices with the truth. </a:t>
            </a:r>
            <a:r>
              <a:rPr lang="en-US" sz="1600" baseline="30000" dirty="0"/>
              <a:t>7 </a:t>
            </a:r>
            <a:r>
              <a:rPr lang="en-US" sz="1600" dirty="0"/>
              <a:t> It always protects, always trusts, always hopes, always perseveres. </a:t>
            </a:r>
            <a:r>
              <a:rPr lang="en-US" sz="1600" baseline="30000" dirty="0"/>
              <a:t>8 </a:t>
            </a:r>
            <a:r>
              <a:rPr lang="en-US" sz="1600" dirty="0"/>
              <a:t> Love never fails.” </a:t>
            </a:r>
            <a:r>
              <a:rPr lang="en-US" sz="1600" b="1" dirty="0">
                <a:solidFill>
                  <a:schemeClr val="accent6">
                    <a:lumMod val="75000"/>
                  </a:schemeClr>
                </a:solidFill>
              </a:rPr>
              <a:t>1 Corinthians 13:4-8 (NIV) </a:t>
            </a:r>
            <a:endParaRPr lang="en-US" sz="1600" dirty="0">
              <a:solidFill>
                <a:schemeClr val="accent6">
                  <a:lumMod val="75000"/>
                </a:schemeClr>
              </a:solidFill>
            </a:endParaRPr>
          </a:p>
        </p:txBody>
      </p:sp>
      <p:sp>
        <p:nvSpPr>
          <p:cNvPr id="8" name="TextBox 7"/>
          <p:cNvSpPr txBox="1"/>
          <p:nvPr/>
        </p:nvSpPr>
        <p:spPr>
          <a:xfrm>
            <a:off x="914400" y="0"/>
            <a:ext cx="7391400" cy="523220"/>
          </a:xfrm>
          <a:prstGeom prst="rect">
            <a:avLst/>
          </a:prstGeom>
          <a:noFill/>
        </p:spPr>
        <p:txBody>
          <a:bodyPr wrap="square" rtlCol="0">
            <a:spAutoFit/>
          </a:bodyPr>
          <a:lstStyle/>
          <a:p>
            <a:pPr algn="ctr"/>
            <a:r>
              <a:rPr lang="en-US" sz="2800" b="1" dirty="0">
                <a:solidFill>
                  <a:srgbClr val="FFFF00"/>
                </a:solidFill>
                <a:latin typeface="Copperplate Gothic Bold" panose="020E0705020206020404" pitchFamily="34" charset="0"/>
              </a:rPr>
              <a:t>DEFINING BIBLICAL LOVE </a:t>
            </a:r>
          </a:p>
        </p:txBody>
      </p:sp>
      <p:sp>
        <p:nvSpPr>
          <p:cNvPr id="9" name="Rectangle 8"/>
          <p:cNvSpPr/>
          <p:nvPr/>
        </p:nvSpPr>
        <p:spPr>
          <a:xfrm>
            <a:off x="238125" y="6324600"/>
            <a:ext cx="8601075" cy="523220"/>
          </a:xfrm>
          <a:prstGeom prst="rect">
            <a:avLst/>
          </a:prstGeom>
        </p:spPr>
        <p:txBody>
          <a:bodyPr wrap="square">
            <a:spAutoFit/>
          </a:bodyPr>
          <a:lstStyle/>
          <a:p>
            <a:pPr algn="ctr"/>
            <a:r>
              <a:rPr lang="en-US" sz="1400" dirty="0">
                <a:solidFill>
                  <a:srgbClr val="FFFF00"/>
                </a:solidFill>
              </a:rPr>
              <a:t>My command is this: Love each other as I have loved you. </a:t>
            </a:r>
          </a:p>
          <a:p>
            <a:pPr algn="ctr"/>
            <a:r>
              <a:rPr lang="en-US" sz="1400" baseline="30000" dirty="0">
                <a:solidFill>
                  <a:srgbClr val="FFFF00"/>
                </a:solidFill>
              </a:rPr>
              <a:t>13 </a:t>
            </a:r>
            <a:r>
              <a:rPr lang="en-US" sz="1400" dirty="0">
                <a:solidFill>
                  <a:srgbClr val="FFFF00"/>
                </a:solidFill>
              </a:rPr>
              <a:t> Greater love has no one than this, that he lay down his life for his friends. </a:t>
            </a:r>
            <a:r>
              <a:rPr lang="en-US" sz="1400" b="1" dirty="0">
                <a:solidFill>
                  <a:srgbClr val="FFFF00"/>
                </a:solidFill>
              </a:rPr>
              <a:t>John 15:12-13 (NIV) </a:t>
            </a:r>
            <a:endParaRPr lang="en-US" sz="1400" dirty="0">
              <a:solidFill>
                <a:srgbClr val="FFFF00"/>
              </a:solidFill>
            </a:endParaRPr>
          </a:p>
        </p:txBody>
      </p:sp>
    </p:spTree>
    <p:extLst>
      <p:ext uri="{BB962C8B-B14F-4D97-AF65-F5344CB8AC3E}">
        <p14:creationId xmlns:p14="http://schemas.microsoft.com/office/powerpoint/2010/main" val="1415224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52400"/>
            <a:ext cx="8915400" cy="6801862"/>
          </a:xfrm>
          <a:prstGeom prst="rect">
            <a:avLst/>
          </a:prstGeom>
        </p:spPr>
        <p:txBody>
          <a:bodyPr wrap="square">
            <a:spAutoFit/>
          </a:bodyPr>
          <a:lstStyle/>
          <a:p>
            <a:r>
              <a:rPr lang="en-US" sz="3200" dirty="0">
                <a:solidFill>
                  <a:srgbClr val="FFFF00"/>
                </a:solidFill>
              </a:rPr>
              <a:t>FAITH, AND LOVE AS GRACES. </a:t>
            </a:r>
          </a:p>
          <a:p>
            <a:endParaRPr lang="en-US" dirty="0"/>
          </a:p>
          <a:p>
            <a:r>
              <a:rPr lang="en-US" dirty="0"/>
              <a:t> </a:t>
            </a:r>
          </a:p>
          <a:p>
            <a:endParaRPr lang="en-US" dirty="0"/>
          </a:p>
          <a:p>
            <a:pPr algn="l"/>
            <a:r>
              <a:rPr lang="en-US" dirty="0"/>
              <a:t>“</a:t>
            </a:r>
            <a:r>
              <a:rPr lang="en-US" sz="2800" dirty="0"/>
              <a:t>Since "The Greatest Things in the World," and "The First Things in the World" are attracting so much attention, it will not be amiss for me to call your attention, more especially, to "Faith" and " Love." </a:t>
            </a:r>
          </a:p>
          <a:p>
            <a:pPr algn="l"/>
            <a:endParaRPr lang="en-US" sz="2800" dirty="0"/>
          </a:p>
          <a:p>
            <a:pPr algn="l"/>
            <a:r>
              <a:rPr lang="en-US" sz="2800" dirty="0">
                <a:solidFill>
                  <a:srgbClr val="FFFF00"/>
                </a:solidFill>
              </a:rPr>
              <a:t>“Faith in Christ is the root grace</a:t>
            </a:r>
            <a:r>
              <a:rPr lang="en-US" sz="2800" dirty="0"/>
              <a:t>. </a:t>
            </a:r>
            <a:r>
              <a:rPr lang="en-US" sz="2800" dirty="0">
                <a:solidFill>
                  <a:schemeClr val="bg2">
                    <a:lumMod val="50000"/>
                    <a:lumOff val="50000"/>
                  </a:schemeClr>
                </a:solidFill>
              </a:rPr>
              <a:t>Love for God and others is the crowning grace.</a:t>
            </a:r>
            <a:r>
              <a:rPr lang="en-US" sz="2800" dirty="0"/>
              <a:t> Faith in Christ is a means to God’s end. Love is the end. Faith is the pioneer grace. "Have faith in God," and all the other graces will follow. The highest form of faith is that which releases </a:t>
            </a:r>
            <a:r>
              <a:rPr lang="en-US" sz="2800" dirty="0">
                <a:solidFill>
                  <a:srgbClr val="FFFF00"/>
                </a:solidFill>
              </a:rPr>
              <a:t>LOVE IN ACTION</a:t>
            </a:r>
            <a:r>
              <a:rPr lang="en-US" sz="2800" dirty="0"/>
              <a:t>.” Smith Wigglesworth </a:t>
            </a:r>
          </a:p>
          <a:p>
            <a:r>
              <a:rPr lang="en-US" dirty="0"/>
              <a:t>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685800"/>
            <a:ext cx="1320800"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312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6065" y="304800"/>
            <a:ext cx="8458200" cy="1569660"/>
          </a:xfrm>
          <a:prstGeom prst="rect">
            <a:avLst/>
          </a:prstGeom>
          <a:noFill/>
        </p:spPr>
        <p:txBody>
          <a:bodyPr wrap="square" rtlCol="0">
            <a:spAutoFit/>
          </a:bodyPr>
          <a:lstStyle/>
          <a:p>
            <a:r>
              <a:rPr lang="en-US" sz="3200" dirty="0">
                <a:solidFill>
                  <a:srgbClr val="FFFF00"/>
                </a:solidFill>
              </a:rPr>
              <a:t>God doesn’t love us because we deserve it. He loves us because He MADE US and He  loves His creation – and operates out of love. </a:t>
            </a:r>
          </a:p>
        </p:txBody>
      </p:sp>
      <p:sp>
        <p:nvSpPr>
          <p:cNvPr id="2" name="Rectangle 1"/>
          <p:cNvSpPr/>
          <p:nvPr/>
        </p:nvSpPr>
        <p:spPr>
          <a:xfrm>
            <a:off x="249865" y="2128897"/>
            <a:ext cx="8513135" cy="2062103"/>
          </a:xfrm>
          <a:prstGeom prst="rect">
            <a:avLst/>
          </a:prstGeom>
        </p:spPr>
        <p:txBody>
          <a:bodyPr wrap="square">
            <a:spAutoFit/>
          </a:bodyPr>
          <a:lstStyle/>
          <a:p>
            <a:r>
              <a:rPr lang="en-US" sz="3200" dirty="0"/>
              <a:t> "For God so loved the world that he gave his one and only Son, that whoever believes in him shall not perish but have eternal life.” </a:t>
            </a:r>
            <a:r>
              <a:rPr lang="en-US" sz="3200" b="1" dirty="0"/>
              <a:t>John 3:16 (NIV) </a:t>
            </a:r>
            <a:endParaRPr lang="en-US" sz="3200" dirty="0"/>
          </a:p>
        </p:txBody>
      </p:sp>
      <p:sp>
        <p:nvSpPr>
          <p:cNvPr id="3" name="Rectangle 2"/>
          <p:cNvSpPr/>
          <p:nvPr/>
        </p:nvSpPr>
        <p:spPr>
          <a:xfrm>
            <a:off x="343786" y="4419600"/>
            <a:ext cx="8458200" cy="1815882"/>
          </a:xfrm>
          <a:prstGeom prst="rect">
            <a:avLst/>
          </a:prstGeom>
        </p:spPr>
        <p:txBody>
          <a:bodyPr wrap="square">
            <a:spAutoFit/>
          </a:bodyPr>
          <a:lstStyle/>
          <a:p>
            <a:r>
              <a:rPr lang="en-US" sz="2800" dirty="0">
                <a:solidFill>
                  <a:schemeClr val="bg2">
                    <a:lumMod val="50000"/>
                    <a:lumOff val="50000"/>
                  </a:schemeClr>
                </a:solidFill>
              </a:rPr>
              <a:t>How great is the love the Father has lavished on us, that we should be called children of God! And that is what we are! The reason the world does not know us is that it did not know him. </a:t>
            </a:r>
            <a:r>
              <a:rPr lang="en-US" sz="2800" b="1" dirty="0">
                <a:solidFill>
                  <a:schemeClr val="bg2">
                    <a:lumMod val="50000"/>
                    <a:lumOff val="50000"/>
                  </a:schemeClr>
                </a:solidFill>
              </a:rPr>
              <a:t>1 John 3:1 (NIV) </a:t>
            </a:r>
            <a:endParaRPr lang="en-US" sz="2800" dirty="0">
              <a:solidFill>
                <a:schemeClr val="bg2">
                  <a:lumMod val="50000"/>
                  <a:lumOff val="50000"/>
                </a:schemeClr>
              </a:solidFill>
            </a:endParaRPr>
          </a:p>
        </p:txBody>
      </p:sp>
    </p:spTree>
    <p:extLst>
      <p:ext uri="{BB962C8B-B14F-4D97-AF65-F5344CB8AC3E}">
        <p14:creationId xmlns:p14="http://schemas.microsoft.com/office/powerpoint/2010/main" val="395779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228600"/>
            <a:ext cx="8229600" cy="1077218"/>
          </a:xfrm>
          <a:prstGeom prst="rect">
            <a:avLst/>
          </a:prstGeom>
        </p:spPr>
        <p:txBody>
          <a:bodyPr wrap="square">
            <a:spAutoFit/>
          </a:bodyPr>
          <a:lstStyle/>
          <a:p>
            <a:r>
              <a:rPr lang="en-US" sz="3200" b="1" dirty="0">
                <a:solidFill>
                  <a:srgbClr val="FFFF00"/>
                </a:solidFill>
              </a:rPr>
              <a:t>What Are The Most Essential  Qualities </a:t>
            </a:r>
          </a:p>
          <a:p>
            <a:r>
              <a:rPr lang="en-US" sz="3200" b="1" dirty="0">
                <a:solidFill>
                  <a:srgbClr val="FFFF00"/>
                </a:solidFill>
              </a:rPr>
              <a:t>Of God’s Love </a:t>
            </a:r>
          </a:p>
        </p:txBody>
      </p:sp>
      <p:sp>
        <p:nvSpPr>
          <p:cNvPr id="2" name="TextBox 1"/>
          <p:cNvSpPr txBox="1"/>
          <p:nvPr/>
        </p:nvSpPr>
        <p:spPr>
          <a:xfrm>
            <a:off x="533400" y="1371600"/>
            <a:ext cx="8153400" cy="1015663"/>
          </a:xfrm>
          <a:prstGeom prst="rect">
            <a:avLst/>
          </a:prstGeom>
          <a:noFill/>
        </p:spPr>
        <p:txBody>
          <a:bodyPr wrap="square" rtlCol="0">
            <a:spAutoFit/>
          </a:bodyPr>
          <a:lstStyle/>
          <a:p>
            <a:pPr algn="l"/>
            <a:r>
              <a:rPr lang="en-US" sz="6000" dirty="0">
                <a:solidFill>
                  <a:srgbClr val="FFFF00"/>
                </a:solidFill>
              </a:rPr>
              <a:t>Holy </a:t>
            </a:r>
            <a:r>
              <a:rPr lang="en-US" sz="6000" dirty="0"/>
              <a:t>- </a:t>
            </a:r>
            <a:r>
              <a:rPr lang="en-US" sz="4800" dirty="0"/>
              <a:t>uncorrupted </a:t>
            </a:r>
          </a:p>
        </p:txBody>
      </p:sp>
      <p:sp>
        <p:nvSpPr>
          <p:cNvPr id="4" name="TextBox 3"/>
          <p:cNvSpPr txBox="1"/>
          <p:nvPr/>
        </p:nvSpPr>
        <p:spPr>
          <a:xfrm>
            <a:off x="451884" y="2362200"/>
            <a:ext cx="8463516" cy="1015663"/>
          </a:xfrm>
          <a:prstGeom prst="rect">
            <a:avLst/>
          </a:prstGeom>
          <a:noFill/>
        </p:spPr>
        <p:txBody>
          <a:bodyPr wrap="square" rtlCol="0">
            <a:spAutoFit/>
          </a:bodyPr>
          <a:lstStyle/>
          <a:p>
            <a:pPr algn="l"/>
            <a:r>
              <a:rPr lang="en-US" sz="6000" dirty="0">
                <a:solidFill>
                  <a:srgbClr val="FFFF00"/>
                </a:solidFill>
              </a:rPr>
              <a:t>Universal</a:t>
            </a:r>
            <a:r>
              <a:rPr lang="en-US" sz="6000" dirty="0"/>
              <a:t> – </a:t>
            </a:r>
            <a:r>
              <a:rPr lang="en-US" sz="4800" dirty="0"/>
              <a:t>no favorites</a:t>
            </a:r>
          </a:p>
        </p:txBody>
      </p:sp>
      <p:sp>
        <p:nvSpPr>
          <p:cNvPr id="5" name="TextBox 4"/>
          <p:cNvSpPr txBox="1"/>
          <p:nvPr/>
        </p:nvSpPr>
        <p:spPr>
          <a:xfrm>
            <a:off x="381000" y="3352800"/>
            <a:ext cx="8686800" cy="1015663"/>
          </a:xfrm>
          <a:prstGeom prst="rect">
            <a:avLst/>
          </a:prstGeom>
          <a:noFill/>
        </p:spPr>
        <p:txBody>
          <a:bodyPr wrap="square" rtlCol="0">
            <a:spAutoFit/>
          </a:bodyPr>
          <a:lstStyle/>
          <a:p>
            <a:pPr algn="l"/>
            <a:r>
              <a:rPr lang="en-US" sz="6000" dirty="0">
                <a:solidFill>
                  <a:srgbClr val="FFFF00"/>
                </a:solidFill>
              </a:rPr>
              <a:t>Unconditional </a:t>
            </a:r>
            <a:r>
              <a:rPr lang="en-US" sz="6000" dirty="0"/>
              <a:t>– </a:t>
            </a:r>
            <a:r>
              <a:rPr lang="en-US" sz="4800" dirty="0"/>
              <a:t>His choice</a:t>
            </a:r>
            <a:r>
              <a:rPr lang="en-US" sz="6000" dirty="0"/>
              <a:t> </a:t>
            </a:r>
          </a:p>
        </p:txBody>
      </p:sp>
      <p:sp>
        <p:nvSpPr>
          <p:cNvPr id="7" name="TextBox 6"/>
          <p:cNvSpPr txBox="1"/>
          <p:nvPr/>
        </p:nvSpPr>
        <p:spPr>
          <a:xfrm>
            <a:off x="419986" y="4572000"/>
            <a:ext cx="8647814" cy="2246769"/>
          </a:xfrm>
          <a:prstGeom prst="rect">
            <a:avLst/>
          </a:prstGeom>
          <a:noFill/>
        </p:spPr>
        <p:txBody>
          <a:bodyPr wrap="square" rtlCol="0">
            <a:spAutoFit/>
          </a:bodyPr>
          <a:lstStyle/>
          <a:p>
            <a:pPr algn="l"/>
            <a:r>
              <a:rPr lang="en-US" sz="6000" dirty="0">
                <a:solidFill>
                  <a:srgbClr val="FFFF00"/>
                </a:solidFill>
              </a:rPr>
              <a:t>Merciful/ Just </a:t>
            </a:r>
            <a:r>
              <a:rPr lang="en-US" sz="6000" dirty="0"/>
              <a:t>– </a:t>
            </a:r>
            <a:r>
              <a:rPr lang="en-US" sz="4000" dirty="0"/>
              <a:t>He will call to the undeserving but will remain holy and punish all wickedness</a:t>
            </a:r>
          </a:p>
        </p:txBody>
      </p:sp>
    </p:spTree>
    <p:extLst>
      <p:ext uri="{BB962C8B-B14F-4D97-AF65-F5344CB8AC3E}">
        <p14:creationId xmlns:p14="http://schemas.microsoft.com/office/powerpoint/2010/main" val="160504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0"/>
            <a:ext cx="9144000" cy="138499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The Love Of God Compels Us</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But More Importantly Protects us</a:t>
            </a:r>
          </a:p>
          <a:p>
            <a:r>
              <a:rPr lang="en-US" sz="28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From The Encroachment of the World</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819400"/>
            <a:ext cx="324586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0520" y="3200400"/>
            <a:ext cx="2514600" cy="309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200400" y="6320135"/>
            <a:ext cx="4191000" cy="461665"/>
          </a:xfrm>
          <a:prstGeom prst="rect">
            <a:avLst/>
          </a:prstGeom>
          <a:noFill/>
        </p:spPr>
        <p:txBody>
          <a:bodyPr wrap="square" rtlCol="0">
            <a:spAutoFit/>
          </a:bodyPr>
          <a:lstStyle/>
          <a:p>
            <a:r>
              <a:rPr lang="en-US" dirty="0"/>
              <a:t>Joseph Jenkins </a:t>
            </a:r>
          </a:p>
        </p:txBody>
      </p:sp>
      <p:sp>
        <p:nvSpPr>
          <p:cNvPr id="5" name="Rectangle 4"/>
          <p:cNvSpPr/>
          <p:nvPr/>
        </p:nvSpPr>
        <p:spPr>
          <a:xfrm>
            <a:off x="4343400" y="2133600"/>
            <a:ext cx="4572000" cy="3785652"/>
          </a:xfrm>
          <a:prstGeom prst="rect">
            <a:avLst/>
          </a:prstGeom>
        </p:spPr>
        <p:txBody>
          <a:bodyPr>
            <a:spAutoFit/>
          </a:bodyPr>
          <a:lstStyle/>
          <a:p>
            <a:pPr algn="r"/>
            <a:r>
              <a:rPr lang="en-US" dirty="0"/>
              <a:t>People </a:t>
            </a:r>
          </a:p>
          <a:p>
            <a:pPr algn="r"/>
            <a:r>
              <a:rPr lang="en-US" dirty="0"/>
              <a:t>Arrested For</a:t>
            </a:r>
          </a:p>
          <a:p>
            <a:pPr algn="r"/>
            <a:r>
              <a:rPr lang="en-US" dirty="0"/>
              <a:t>Drunkenness</a:t>
            </a:r>
          </a:p>
          <a:p>
            <a:pPr algn="r"/>
            <a:r>
              <a:rPr lang="en-US" dirty="0"/>
              <a:t>In Cardiff</a:t>
            </a:r>
          </a:p>
          <a:p>
            <a:pPr algn="r"/>
            <a:r>
              <a:rPr lang="en-US" dirty="0"/>
              <a:t>1902 9,298</a:t>
            </a:r>
          </a:p>
          <a:p>
            <a:pPr algn="r"/>
            <a:r>
              <a:rPr lang="en-US" dirty="0"/>
              <a:t>1903 10,528</a:t>
            </a:r>
          </a:p>
          <a:p>
            <a:pPr algn="r"/>
            <a:r>
              <a:rPr lang="en-US" dirty="0"/>
              <a:t>1904 11,282</a:t>
            </a:r>
          </a:p>
          <a:p>
            <a:pPr algn="r"/>
            <a:r>
              <a:rPr lang="en-US" dirty="0"/>
              <a:t>1905 8,164</a:t>
            </a:r>
          </a:p>
          <a:p>
            <a:pPr algn="r"/>
            <a:r>
              <a:rPr lang="en-US" dirty="0"/>
              <a:t>1906 5,490</a:t>
            </a:r>
          </a:p>
          <a:p>
            <a:pPr algn="r"/>
            <a:r>
              <a:rPr lang="en-US" dirty="0"/>
              <a:t>1907 5,615</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5787" y="1496250"/>
            <a:ext cx="4073180" cy="12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919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6493"/>
            <a:ext cx="9144000" cy="1077218"/>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The Three Strands That Make Life Meaningful</a:t>
            </a:r>
          </a:p>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That Everyone Is “looking For”</a:t>
            </a:r>
          </a:p>
        </p:txBody>
      </p:sp>
      <p:sp>
        <p:nvSpPr>
          <p:cNvPr id="4" name="TextBox 3"/>
          <p:cNvSpPr txBox="1"/>
          <p:nvPr/>
        </p:nvSpPr>
        <p:spPr>
          <a:xfrm>
            <a:off x="533400" y="2209800"/>
            <a:ext cx="7848600" cy="769441"/>
          </a:xfrm>
          <a:prstGeom prst="rect">
            <a:avLst/>
          </a:prstGeom>
          <a:noFill/>
        </p:spPr>
        <p:txBody>
          <a:bodyPr wrap="square" rtlCol="0">
            <a:spAutoFit/>
          </a:bodyPr>
          <a:lstStyle/>
          <a:p>
            <a:pPr algn="l"/>
            <a:r>
              <a:rPr lang="en-US" sz="4400" dirty="0"/>
              <a:t>I know I’m </a:t>
            </a:r>
            <a:r>
              <a:rPr lang="en-US" sz="4400" dirty="0">
                <a:solidFill>
                  <a:srgbClr val="FFFF00"/>
                </a:solidFill>
              </a:rPr>
              <a:t>Loved/ belong</a:t>
            </a:r>
          </a:p>
        </p:txBody>
      </p:sp>
      <p:sp>
        <p:nvSpPr>
          <p:cNvPr id="6" name="TextBox 5"/>
          <p:cNvSpPr txBox="1"/>
          <p:nvPr/>
        </p:nvSpPr>
        <p:spPr>
          <a:xfrm>
            <a:off x="533400" y="2888159"/>
            <a:ext cx="7848600" cy="769441"/>
          </a:xfrm>
          <a:prstGeom prst="rect">
            <a:avLst/>
          </a:prstGeom>
          <a:noFill/>
        </p:spPr>
        <p:txBody>
          <a:bodyPr wrap="square" rtlCol="0">
            <a:spAutoFit/>
          </a:bodyPr>
          <a:lstStyle/>
          <a:p>
            <a:pPr algn="l"/>
            <a:r>
              <a:rPr lang="en-US" sz="4400" dirty="0"/>
              <a:t>I know I’m </a:t>
            </a:r>
            <a:r>
              <a:rPr lang="en-US" sz="4400" dirty="0">
                <a:solidFill>
                  <a:srgbClr val="FFFF00"/>
                </a:solidFill>
              </a:rPr>
              <a:t>Secure</a:t>
            </a:r>
          </a:p>
        </p:txBody>
      </p:sp>
      <p:sp>
        <p:nvSpPr>
          <p:cNvPr id="7" name="TextBox 6"/>
          <p:cNvSpPr txBox="1"/>
          <p:nvPr/>
        </p:nvSpPr>
        <p:spPr>
          <a:xfrm>
            <a:off x="533400" y="3505200"/>
            <a:ext cx="7848600" cy="769441"/>
          </a:xfrm>
          <a:prstGeom prst="rect">
            <a:avLst/>
          </a:prstGeom>
          <a:noFill/>
        </p:spPr>
        <p:txBody>
          <a:bodyPr wrap="square" rtlCol="0">
            <a:spAutoFit/>
          </a:bodyPr>
          <a:lstStyle/>
          <a:p>
            <a:pPr algn="l"/>
            <a:r>
              <a:rPr lang="en-US" sz="4400" dirty="0"/>
              <a:t>I know I Have </a:t>
            </a:r>
            <a:r>
              <a:rPr lang="en-US" sz="4400" dirty="0">
                <a:solidFill>
                  <a:srgbClr val="FFFF00"/>
                </a:solidFill>
              </a:rPr>
              <a:t>Purpose</a:t>
            </a:r>
          </a:p>
        </p:txBody>
      </p:sp>
    </p:spTree>
    <p:extLst>
      <p:ext uri="{BB962C8B-B14F-4D97-AF65-F5344CB8AC3E}">
        <p14:creationId xmlns:p14="http://schemas.microsoft.com/office/powerpoint/2010/main" val="353080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0"/>
            <a:ext cx="8382000" cy="954107"/>
          </a:xfrm>
          <a:prstGeom prst="rect">
            <a:avLst/>
          </a:prstGeom>
          <a:noFill/>
        </p:spPr>
        <p:txBody>
          <a:bodyPr wrap="square" rtlCol="0">
            <a:spAutoFit/>
          </a:bodyPr>
          <a:lstStyle/>
          <a:p>
            <a:r>
              <a:rPr lang="en-US" sz="2800" b="1" dirty="0">
                <a:solidFill>
                  <a:srgbClr val="FFFF00"/>
                </a:solidFill>
              </a:rPr>
              <a:t>Chloe Cole From California</a:t>
            </a:r>
          </a:p>
          <a:p>
            <a:r>
              <a:rPr lang="en-US" sz="2800" b="1" dirty="0">
                <a:solidFill>
                  <a:srgbClr val="FFFF00"/>
                </a:solidFill>
              </a:rPr>
              <a:t>Experienced The False Love of Compromise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21730"/>
            <a:ext cx="3060700" cy="4119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3"/>
          <p:cNvSpPr>
            <a:spLocks noChangeArrowheads="1"/>
          </p:cNvSpPr>
          <p:nvPr/>
        </p:nvSpPr>
        <p:spPr bwMode="auto">
          <a:xfrm rot="10800000" flipV="1">
            <a:off x="4419600" y="1111479"/>
            <a:ext cx="4572000" cy="214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76176" rIns="0" bIns="10156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Google Sans"/>
                <a:cs typeface="Arial" pitchFamily="34" charset="0"/>
              </a:rPr>
              <a:t>Background and Medical History</a:t>
            </a:r>
            <a:endParaRPr kumimoji="0" lang="en-US" alt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Google Sans"/>
                <a:cs typeface="Arial" pitchFamily="34" charset="0"/>
              </a:rPr>
              <a:t>She was born on July 27, 2004, and grew up in California.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Google Sans"/>
                <a:cs typeface="Arial" pitchFamily="34" charset="0"/>
              </a:rPr>
              <a:t>She socially transitioned from a girl to a guy around age 12.</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Google Sans"/>
                <a:cs typeface="Arial" pitchFamily="34" charset="0"/>
              </a:rPr>
              <a:t>At age 13, she began receiving puberty blockers and testosterone.</a:t>
            </a:r>
            <a:endParaRPr kumimoji="0" lang="en-US" altLang="en-US" sz="2800" b="0" i="0" u="none" strike="noStrike" cap="none" normalizeH="0" baseline="0" dirty="0">
              <a:ln>
                <a:noFill/>
              </a:ln>
              <a:solidFill>
                <a:schemeClr val="tx1"/>
              </a:solidFill>
              <a:effectLst/>
              <a:latin typeface="Arial" pitchFamily="34" charset="0"/>
              <a:cs typeface="Arial" pitchFamily="34" charset="0"/>
            </a:endParaRPr>
          </a:p>
        </p:txBody>
      </p:sp>
      <p:sp>
        <p:nvSpPr>
          <p:cNvPr id="3" name="Rectangle 2"/>
          <p:cNvSpPr/>
          <p:nvPr/>
        </p:nvSpPr>
        <p:spPr>
          <a:xfrm>
            <a:off x="4267200" y="3297482"/>
            <a:ext cx="4572000" cy="2677656"/>
          </a:xfrm>
          <a:prstGeom prst="rect">
            <a:avLst/>
          </a:prstGeom>
        </p:spPr>
        <p:txBody>
          <a:bodyPr>
            <a:spAutoFit/>
          </a:bodyPr>
          <a:lstStyle/>
          <a:p>
            <a:pPr algn="l"/>
            <a:r>
              <a:rPr lang="en-US" dirty="0">
                <a:solidFill>
                  <a:srgbClr val="FFFF00"/>
                </a:solidFill>
              </a:rPr>
              <a:t>YOU HAVE TO HAVE A SENSE OF PURPOSE TO HOLD YOU UP – “I didn’t have one.”</a:t>
            </a:r>
          </a:p>
          <a:p>
            <a:pPr algn="l"/>
            <a:endParaRPr lang="en-US" dirty="0">
              <a:solidFill>
                <a:srgbClr val="FFFF00"/>
              </a:solidFill>
            </a:endParaRPr>
          </a:p>
          <a:p>
            <a:pPr algn="l"/>
            <a:r>
              <a:rPr lang="en-US" dirty="0">
                <a:solidFill>
                  <a:srgbClr val="FFFF00"/>
                </a:solidFill>
              </a:rPr>
              <a:t>Playing God – this is going to make you who you really want to be. </a:t>
            </a:r>
          </a:p>
        </p:txBody>
      </p:sp>
    </p:spTree>
    <p:extLst>
      <p:ext uri="{BB962C8B-B14F-4D97-AF65-F5344CB8AC3E}">
        <p14:creationId xmlns:p14="http://schemas.microsoft.com/office/powerpoint/2010/main" val="397911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76200"/>
            <a:ext cx="8382000" cy="523220"/>
          </a:xfrm>
          <a:prstGeom prst="rect">
            <a:avLst/>
          </a:prstGeom>
          <a:noFill/>
        </p:spPr>
        <p:txBody>
          <a:bodyPr wrap="square" rtlCol="0">
            <a:spAutoFit/>
          </a:bodyPr>
          <a:lstStyle/>
          <a:p>
            <a:r>
              <a:rPr lang="en-US" sz="2800" b="1" dirty="0">
                <a:solidFill>
                  <a:srgbClr val="FFFF00"/>
                </a:solidFill>
              </a:rPr>
              <a:t>When the Love Of God Is MISSED</a:t>
            </a:r>
          </a:p>
        </p:txBody>
      </p:sp>
      <p:sp>
        <p:nvSpPr>
          <p:cNvPr id="4" name="Rectangle 3"/>
          <p:cNvSpPr/>
          <p:nvPr/>
        </p:nvSpPr>
        <p:spPr>
          <a:xfrm>
            <a:off x="533400" y="1882676"/>
            <a:ext cx="8153400" cy="2308324"/>
          </a:xfrm>
          <a:prstGeom prst="rect">
            <a:avLst/>
          </a:prstGeom>
        </p:spPr>
        <p:txBody>
          <a:bodyPr wrap="square">
            <a:spAutoFit/>
          </a:bodyPr>
          <a:lstStyle/>
          <a:p>
            <a:pPr algn="l"/>
            <a:r>
              <a:rPr lang="en-US" dirty="0">
                <a:solidFill>
                  <a:srgbClr val="FFFF00"/>
                </a:solidFill>
              </a:rPr>
              <a:t>I Resented myself</a:t>
            </a:r>
          </a:p>
          <a:p>
            <a:pPr algn="l"/>
            <a:r>
              <a:rPr lang="en-US" dirty="0">
                <a:solidFill>
                  <a:srgbClr val="FFFF00"/>
                </a:solidFill>
              </a:rPr>
              <a:t>I Resented my parents</a:t>
            </a:r>
          </a:p>
          <a:p>
            <a:pPr algn="l"/>
            <a:r>
              <a:rPr lang="en-US" dirty="0">
                <a:solidFill>
                  <a:srgbClr val="FFFF00"/>
                </a:solidFill>
              </a:rPr>
              <a:t>I Resented doctors </a:t>
            </a:r>
          </a:p>
          <a:p>
            <a:pPr algn="l"/>
            <a:endParaRPr lang="en-US" dirty="0">
              <a:solidFill>
                <a:srgbClr val="FFFF00"/>
              </a:solidFill>
            </a:endParaRPr>
          </a:p>
          <a:p>
            <a:pPr algn="l"/>
            <a:r>
              <a:rPr lang="en-US" dirty="0">
                <a:solidFill>
                  <a:srgbClr val="FFFF00"/>
                </a:solidFill>
              </a:rPr>
              <a:t>Thinking that you are irredeemable is the biggest lie the enemy plays on us.</a:t>
            </a:r>
          </a:p>
        </p:txBody>
      </p:sp>
      <p:sp>
        <p:nvSpPr>
          <p:cNvPr id="5" name="Rectangle 4"/>
          <p:cNvSpPr/>
          <p:nvPr/>
        </p:nvSpPr>
        <p:spPr>
          <a:xfrm>
            <a:off x="381000" y="4397276"/>
            <a:ext cx="8442252" cy="2308324"/>
          </a:xfrm>
          <a:prstGeom prst="rect">
            <a:avLst/>
          </a:prstGeom>
        </p:spPr>
        <p:txBody>
          <a:bodyPr wrap="square">
            <a:spAutoFit/>
          </a:bodyPr>
          <a:lstStyle/>
          <a:p>
            <a:pPr marL="342900" indent="-342900" algn="l">
              <a:buFont typeface="Arial" panose="020B0604020202020204" pitchFamily="34" charset="0"/>
              <a:buChar char="•"/>
            </a:pPr>
            <a:r>
              <a:rPr lang="en-US" dirty="0"/>
              <a:t>We are not a mistake</a:t>
            </a:r>
          </a:p>
          <a:p>
            <a:pPr marL="342900" indent="-342900" algn="l">
              <a:buFont typeface="Arial" panose="020B0604020202020204" pitchFamily="34" charset="0"/>
              <a:buChar char="•"/>
            </a:pPr>
            <a:r>
              <a:rPr lang="en-US" dirty="0"/>
              <a:t>God has a purpose</a:t>
            </a:r>
          </a:p>
          <a:p>
            <a:pPr marL="342900" indent="-342900" algn="l">
              <a:buFont typeface="Arial" panose="020B0604020202020204" pitchFamily="34" charset="0"/>
              <a:buChar char="•"/>
            </a:pPr>
            <a:r>
              <a:rPr lang="en-US" dirty="0"/>
              <a:t>We cannot run away from our problems but can Overcome them.</a:t>
            </a:r>
          </a:p>
          <a:p>
            <a:pPr marL="342900" indent="-342900" algn="l">
              <a:buFont typeface="Arial" panose="020B0604020202020204" pitchFamily="34" charset="0"/>
              <a:buChar char="•"/>
            </a:pPr>
            <a:r>
              <a:rPr lang="en-US" dirty="0"/>
              <a:t>You have to see yourself as someone who has a future</a:t>
            </a:r>
          </a:p>
          <a:p>
            <a:pPr marL="342900" indent="-342900" algn="l">
              <a:buFont typeface="Arial" panose="020B0604020202020204" pitchFamily="34" charset="0"/>
              <a:buChar char="•"/>
            </a:pPr>
            <a:r>
              <a:rPr lang="en-US" dirty="0"/>
              <a:t>I thought I was always broken - None of us are enough</a:t>
            </a:r>
          </a:p>
        </p:txBody>
      </p:sp>
      <p:sp>
        <p:nvSpPr>
          <p:cNvPr id="6" name="Rectangle 5"/>
          <p:cNvSpPr/>
          <p:nvPr/>
        </p:nvSpPr>
        <p:spPr>
          <a:xfrm>
            <a:off x="457200" y="628471"/>
            <a:ext cx="10058400" cy="1200329"/>
          </a:xfrm>
          <a:prstGeom prst="rect">
            <a:avLst/>
          </a:prstGeom>
        </p:spPr>
        <p:txBody>
          <a:bodyPr wrap="square">
            <a:spAutoFit/>
          </a:bodyPr>
          <a:lstStyle/>
          <a:p>
            <a:pPr algn="l"/>
            <a:r>
              <a:rPr lang="en-US" dirty="0"/>
              <a:t>If there is a God who created me – why am I suffering?</a:t>
            </a:r>
          </a:p>
          <a:p>
            <a:pPr algn="l"/>
            <a:r>
              <a:rPr lang="en-US" dirty="0"/>
              <a:t>In order to open my eyes to the light – God awakened me</a:t>
            </a:r>
          </a:p>
          <a:p>
            <a:pPr algn="l"/>
            <a:r>
              <a:rPr lang="en-US" dirty="0"/>
              <a:t>God was always working in the background</a:t>
            </a:r>
          </a:p>
        </p:txBody>
      </p:sp>
    </p:spTree>
    <p:extLst>
      <p:ext uri="{BB962C8B-B14F-4D97-AF65-F5344CB8AC3E}">
        <p14:creationId xmlns:p14="http://schemas.microsoft.com/office/powerpoint/2010/main" val="85807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 y="48161"/>
            <a:ext cx="91440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a:ln w="11430"/>
                <a:solidFill>
                  <a:srgbClr val="FFFF00"/>
                </a:solidFill>
                <a:effectLst>
                  <a:glow rad="101600">
                    <a:schemeClr val="accent6">
                      <a:satMod val="175000"/>
                      <a:alpha val="40000"/>
                    </a:schemeClr>
                  </a:glow>
                  <a:outerShdw blurRad="50800" dist="39000" dir="5460000" algn="tl">
                    <a:srgbClr val="000000">
                      <a:alpha val="38000"/>
                    </a:srgbClr>
                  </a:outerShdw>
                </a:effectLst>
              </a:rPr>
              <a:t>We Need A Sanctified Imagination</a:t>
            </a:r>
          </a:p>
        </p:txBody>
      </p:sp>
      <p:sp>
        <p:nvSpPr>
          <p:cNvPr id="2" name="Rectangle 1"/>
          <p:cNvSpPr/>
          <p:nvPr/>
        </p:nvSpPr>
        <p:spPr>
          <a:xfrm>
            <a:off x="381000" y="762000"/>
            <a:ext cx="8534400" cy="2677656"/>
          </a:xfrm>
          <a:prstGeom prst="rect">
            <a:avLst/>
          </a:prstGeom>
        </p:spPr>
        <p:txBody>
          <a:bodyPr wrap="square">
            <a:spAutoFit/>
          </a:bodyPr>
          <a:lstStyle/>
          <a:p>
            <a:r>
              <a:rPr lang="en-US" b="1" dirty="0"/>
              <a:t>“God doesn’t ask you to earn His love</a:t>
            </a:r>
            <a:r>
              <a:rPr lang="en-US" dirty="0"/>
              <a:t>. He demonstrated it at the cross. His love heals what sin, rejection, and broken people have wounded. Don’t mistake survival for love. Let God redefine what love truly looks like, because when you experience His love, you’ll stop settling for counterfeits.</a:t>
            </a:r>
          </a:p>
          <a:p>
            <a:r>
              <a:rPr lang="en-US" dirty="0"/>
              <a:t>“We love Him because He first loved us.” 1 John 4:19</a:t>
            </a:r>
          </a:p>
          <a:p>
            <a:r>
              <a:rPr lang="en-US" dirty="0">
                <a:solidFill>
                  <a:srgbClr val="FFFF00"/>
                </a:solidFill>
              </a:rPr>
              <a:t>Nathan Housman </a:t>
            </a:r>
            <a:r>
              <a:rPr lang="en-US" dirty="0"/>
              <a:t>2026 </a:t>
            </a:r>
          </a:p>
        </p:txBody>
      </p:sp>
      <p:sp>
        <p:nvSpPr>
          <p:cNvPr id="3" name="Rectangle 2"/>
          <p:cNvSpPr/>
          <p:nvPr/>
        </p:nvSpPr>
        <p:spPr>
          <a:xfrm>
            <a:off x="228600" y="3657600"/>
            <a:ext cx="8763000" cy="2677656"/>
          </a:xfrm>
          <a:prstGeom prst="rect">
            <a:avLst/>
          </a:prstGeom>
        </p:spPr>
        <p:txBody>
          <a:bodyPr wrap="square">
            <a:spAutoFit/>
          </a:bodyPr>
          <a:lstStyle/>
          <a:p>
            <a:r>
              <a:rPr lang="en-US" dirty="0"/>
              <a:t>The "love of God" is the only engine powerful enough to drive us through cultural paralysis. </a:t>
            </a:r>
            <a:r>
              <a:rPr lang="en-US" dirty="0">
                <a:solidFill>
                  <a:srgbClr val="FFFF00"/>
                </a:solidFill>
              </a:rPr>
              <a:t>We are motivated to push forward because Christ demonstrated a "high-level love" by seeking us out when we were unresponsive and dead in our sins</a:t>
            </a:r>
            <a:r>
              <a:rPr lang="en-US" dirty="0"/>
              <a:t>. To break the "strongholds of agitation," we must use the "supernatural weapons" described in 2 Corinthians 10:3-5, which possess Divine power to demolish the barriers in our relationships.</a:t>
            </a:r>
          </a:p>
        </p:txBody>
      </p:sp>
    </p:spTree>
    <p:extLst>
      <p:ext uri="{BB962C8B-B14F-4D97-AF65-F5344CB8AC3E}">
        <p14:creationId xmlns:p14="http://schemas.microsoft.com/office/powerpoint/2010/main" val="26229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152400"/>
            <a:ext cx="8382000" cy="584775"/>
          </a:xfrm>
          <a:prstGeom prst="rect">
            <a:avLst/>
          </a:prstGeom>
        </p:spPr>
        <p:txBody>
          <a:bodyPr wrap="square">
            <a:spAutoFit/>
          </a:bodyPr>
          <a:lstStyle/>
          <a:p>
            <a:pPr algn="ctr"/>
            <a:r>
              <a:rPr lang="en-US" sz="3200" b="1" dirty="0">
                <a:solidFill>
                  <a:srgbClr val="FFFF00"/>
                </a:solidFill>
              </a:rPr>
              <a:t>APPLICATION </a:t>
            </a:r>
            <a:endParaRPr lang="en-US" sz="3200" dirty="0">
              <a:solidFill>
                <a:srgbClr val="FFFF00"/>
              </a:solidFill>
            </a:endParaRPr>
          </a:p>
        </p:txBody>
      </p:sp>
      <p:sp>
        <p:nvSpPr>
          <p:cNvPr id="2" name="TextBox 1"/>
          <p:cNvSpPr txBox="1"/>
          <p:nvPr/>
        </p:nvSpPr>
        <p:spPr>
          <a:xfrm>
            <a:off x="228600" y="737175"/>
            <a:ext cx="8686800" cy="6001643"/>
          </a:xfrm>
          <a:prstGeom prst="rect">
            <a:avLst/>
          </a:prstGeom>
          <a:noFill/>
        </p:spPr>
        <p:txBody>
          <a:bodyPr wrap="square" rtlCol="0">
            <a:spAutoFit/>
          </a:bodyPr>
          <a:lstStyle/>
          <a:p>
            <a:pPr marL="457200" indent="-457200">
              <a:buAutoNum type="arabicPeriod"/>
            </a:pPr>
            <a:r>
              <a:rPr lang="en-US" sz="3200" dirty="0"/>
              <a:t>Get READY to become recalibrated by the REAL LOVE OF GOD this fall  - and begin to operate in AGAPE love towards others.</a:t>
            </a:r>
          </a:p>
          <a:p>
            <a:pPr marL="457200" indent="-457200">
              <a:buAutoNum type="arabicPeriod"/>
            </a:pPr>
            <a:r>
              <a:rPr lang="en-US" sz="3200" dirty="0"/>
              <a:t>Hand over your disappointments to the Lord to handle – and let Him DO THE HEAVY LIFTING</a:t>
            </a:r>
          </a:p>
          <a:p>
            <a:pPr marL="457200" indent="-457200">
              <a:buAutoNum type="arabicPeriod"/>
            </a:pPr>
            <a:r>
              <a:rPr lang="en-US" sz="3200" dirty="0"/>
              <a:t>Get a BOLD FAITH that will prevail in prayer over your life and family to break any assignments the enemy has against you – that they will be thwarted – defeated and overcome.</a:t>
            </a:r>
          </a:p>
          <a:p>
            <a:pPr marL="457200" indent="-457200">
              <a:buAutoNum type="arabicPeriod"/>
            </a:pPr>
            <a:endParaRPr lang="en-US" sz="3200" dirty="0"/>
          </a:p>
        </p:txBody>
      </p:sp>
    </p:spTree>
    <p:extLst>
      <p:ext uri="{BB962C8B-B14F-4D97-AF65-F5344CB8AC3E}">
        <p14:creationId xmlns:p14="http://schemas.microsoft.com/office/powerpoint/2010/main" val="337832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owerpoint-template">
  <a:themeElements>
    <a:clrScheme name="">
      <a:dk1>
        <a:srgbClr val="FFFFFF"/>
      </a:dk1>
      <a:lt1>
        <a:srgbClr val="FFFFFF"/>
      </a:lt1>
      <a:dk2>
        <a:srgbClr val="FFFFFF"/>
      </a:dk2>
      <a:lt2>
        <a:srgbClr val="005117"/>
      </a:lt2>
      <a:accent1>
        <a:srgbClr val="36860B"/>
      </a:accent1>
      <a:accent2>
        <a:srgbClr val="4EC10A"/>
      </a:accent2>
      <a:accent3>
        <a:srgbClr val="FFFFFF"/>
      </a:accent3>
      <a:accent4>
        <a:srgbClr val="DADADA"/>
      </a:accent4>
      <a:accent5>
        <a:srgbClr val="AEC3AA"/>
      </a:accent5>
      <a:accent6>
        <a:srgbClr val="46AF08"/>
      </a:accent6>
      <a:hlink>
        <a:srgbClr val="CFE500"/>
      </a:hlink>
      <a:folHlink>
        <a:srgbClr val="FFFFFF"/>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FBB240"/>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FE564C"/>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BB2A32"/>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84A25"/>
        </a:lt2>
        <a:accent1>
          <a:srgbClr val="ED6A24"/>
        </a:accent1>
        <a:accent2>
          <a:srgbClr val="F99E1C"/>
        </a:accent2>
        <a:accent3>
          <a:srgbClr val="FFFFFF"/>
        </a:accent3>
        <a:accent4>
          <a:srgbClr val="404040"/>
        </a:accent4>
        <a:accent5>
          <a:srgbClr val="F4B9AC"/>
        </a:accent5>
        <a:accent6>
          <a:srgbClr val="E28F18"/>
        </a:accent6>
        <a:hlink>
          <a:srgbClr val="F1B54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AF5612"/>
        </a:lt2>
        <a:accent1>
          <a:srgbClr val="CB882F"/>
        </a:accent1>
        <a:accent2>
          <a:srgbClr val="E7C432"/>
        </a:accent2>
        <a:accent3>
          <a:srgbClr val="FFFFFF"/>
        </a:accent3>
        <a:accent4>
          <a:srgbClr val="404040"/>
        </a:accent4>
        <a:accent5>
          <a:srgbClr val="E2C3AD"/>
        </a:accent5>
        <a:accent6>
          <a:srgbClr val="D1B12C"/>
        </a:accent6>
        <a:hlink>
          <a:srgbClr val="EECA34"/>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9A5E40"/>
        </a:lt2>
        <a:accent1>
          <a:srgbClr val="AE7750"/>
        </a:accent1>
        <a:accent2>
          <a:srgbClr val="C08D60"/>
        </a:accent2>
        <a:accent3>
          <a:srgbClr val="FFFFFF"/>
        </a:accent3>
        <a:accent4>
          <a:srgbClr val="404040"/>
        </a:accent4>
        <a:accent5>
          <a:srgbClr val="D3BDB3"/>
        </a:accent5>
        <a:accent6>
          <a:srgbClr val="AE7F56"/>
        </a:accent6>
        <a:hlink>
          <a:srgbClr val="CCA47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D1BB77"/>
        </a:lt2>
        <a:accent1>
          <a:srgbClr val="DBBA87"/>
        </a:accent1>
        <a:accent2>
          <a:srgbClr val="E0B265"/>
        </a:accent2>
        <a:accent3>
          <a:srgbClr val="FFFFFF"/>
        </a:accent3>
        <a:accent4>
          <a:srgbClr val="404040"/>
        </a:accent4>
        <a:accent5>
          <a:srgbClr val="EAD9C3"/>
        </a:accent5>
        <a:accent6>
          <a:srgbClr val="CBA15B"/>
        </a:accent6>
        <a:hlink>
          <a:srgbClr val="E9C27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3D3D3"/>
        </a:folHlink>
      </a:clrScheme>
      <a:clrMap bg1="lt1" tx1="dk1" bg2="lt2" tx2="dk2" accent1="accent1" accent2="accent2" accent3="accent3" accent4="accent4" accent5="accent5" accent6="accent6" hlink="hlink" folHlink="folHlink"/>
    </a:extraClrScheme>
    <a:extraClrScheme>
      <a:clrScheme name="powerpoint-template-24 14">
        <a:dk1>
          <a:srgbClr val="FFFFFF"/>
        </a:dk1>
        <a:lt1>
          <a:srgbClr val="FFFFFF"/>
        </a:lt1>
        <a:dk2>
          <a:srgbClr val="FFFFFF"/>
        </a:dk2>
        <a:lt2>
          <a:srgbClr val="45762A"/>
        </a:lt2>
        <a:accent1>
          <a:srgbClr val="42934C"/>
        </a:accent1>
        <a:accent2>
          <a:srgbClr val="34B66A"/>
        </a:accent2>
        <a:accent3>
          <a:srgbClr val="FFFFFF"/>
        </a:accent3>
        <a:accent4>
          <a:srgbClr val="DADADA"/>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5">
        <a:dk1>
          <a:srgbClr val="FFFFFF"/>
        </a:dk1>
        <a:lt1>
          <a:srgbClr val="FFFFFF"/>
        </a:lt1>
        <a:dk2>
          <a:srgbClr val="FFFFFF"/>
        </a:dk2>
        <a:lt2>
          <a:srgbClr val="55A6FE"/>
        </a:lt2>
        <a:accent1>
          <a:srgbClr val="71BBFF"/>
        </a:accent1>
        <a:accent2>
          <a:srgbClr val="74CCFF"/>
        </a:accent2>
        <a:accent3>
          <a:srgbClr val="FFFFFF"/>
        </a:accent3>
        <a:accent4>
          <a:srgbClr val="DADADA"/>
        </a:accent4>
        <a:accent5>
          <a:srgbClr val="BBDAFF"/>
        </a:accent5>
        <a:accent6>
          <a:srgbClr val="68B9E7"/>
        </a:accent6>
        <a:hlink>
          <a:srgbClr val="94D8FF"/>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6">
        <a:dk1>
          <a:srgbClr val="FFFFFF"/>
        </a:dk1>
        <a:lt1>
          <a:srgbClr val="FFFFFF"/>
        </a:lt1>
        <a:dk2>
          <a:srgbClr val="FFFFFF"/>
        </a:dk2>
        <a:lt2>
          <a:srgbClr val="4BA1FF"/>
        </a:lt2>
        <a:accent1>
          <a:srgbClr val="5DB2FF"/>
        </a:accent1>
        <a:accent2>
          <a:srgbClr val="65C8FF"/>
        </a:accent2>
        <a:accent3>
          <a:srgbClr val="FFFFFF"/>
        </a:accent3>
        <a:accent4>
          <a:srgbClr val="DADADA"/>
        </a:accent4>
        <a:accent5>
          <a:srgbClr val="B6D5FF"/>
        </a:accent5>
        <a:accent6>
          <a:srgbClr val="5BB5E7"/>
        </a:accent6>
        <a:hlink>
          <a:srgbClr val="87E1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Template>
  <TotalTime>76553</TotalTime>
  <Words>1748</Words>
  <Application>Microsoft Office PowerPoint</Application>
  <PresentationFormat>On-screen Show (4:3)</PresentationFormat>
  <Paragraphs>121</Paragraphs>
  <Slides>22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Copperplate Gothic Bold</vt:lpstr>
      <vt:lpstr>Google Sans</vt:lpstr>
      <vt:lpstr>Microsoft Sans Serif</vt:lpstr>
      <vt:lpstr>powerpoint-template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Don Lamb</dc:creator>
  <cp:lastModifiedBy>Timothy Ponessa</cp:lastModifiedBy>
  <cp:revision>802</cp:revision>
  <cp:lastPrinted>2021-03-31T16:23:49Z</cp:lastPrinted>
  <dcterms:created xsi:type="dcterms:W3CDTF">2019-07-16T01:09:40Z</dcterms:created>
  <dcterms:modified xsi:type="dcterms:W3CDTF">2026-09-07T17:18:47Z</dcterms:modified>
</cp:coreProperties>
</file>