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452" r:id="rId3"/>
    <p:sldId id="457" r:id="rId4"/>
    <p:sldId id="451" r:id="rId5"/>
    <p:sldId id="443" r:id="rId6"/>
    <p:sldId id="444" r:id="rId7"/>
    <p:sldId id="450" r:id="rId8"/>
    <p:sldId id="435" r:id="rId9"/>
    <p:sldId id="448" r:id="rId10"/>
    <p:sldId id="449" r:id="rId11"/>
    <p:sldId id="418" r:id="rId12"/>
    <p:sldId id="447" r:id="rId13"/>
    <p:sldId id="453" r:id="rId14"/>
    <p:sldId id="454" r:id="rId15"/>
    <p:sldId id="456" r:id="rId16"/>
    <p:sldId id="455" r:id="rId17"/>
    <p:sldId id="422" r:id="rId18"/>
    <p:sldId id="432" r:id="rId19"/>
    <p:sldId id="398" r:id="rId20"/>
    <p:sldId id="458" r:id="rId21"/>
    <p:sldId id="381" r:id="rId22"/>
    <p:sldId id="437" r:id="rId23"/>
    <p:sldId id="430" r:id="rId24"/>
    <p:sldId id="446" r:id="rId25"/>
  </p:sldIdLst>
  <p:sldSz cx="9144000" cy="6858000" type="screen4x3"/>
  <p:notesSz cx="7010400" cy="9296400"/>
  <p:defaultTextStyle>
    <a:defPPr>
      <a:defRPr lang="en-US"/>
    </a:defPPr>
    <a:lvl1pPr algn="ctr" rtl="0" fontAlgn="base">
      <a:spcBef>
        <a:spcPct val="0"/>
      </a:spcBef>
      <a:spcAft>
        <a:spcPct val="0"/>
      </a:spcAft>
      <a:defRPr sz="2400" kern="1200">
        <a:solidFill>
          <a:schemeClr val="tx1"/>
        </a:solidFill>
        <a:latin typeface="Arial" charset="0"/>
        <a:ea typeface="+mn-ea"/>
        <a:cs typeface="+mn-cs"/>
      </a:defRPr>
    </a:lvl1pPr>
    <a:lvl2pPr marL="457200" algn="ctr" rtl="0" fontAlgn="base">
      <a:spcBef>
        <a:spcPct val="0"/>
      </a:spcBef>
      <a:spcAft>
        <a:spcPct val="0"/>
      </a:spcAft>
      <a:defRPr sz="2400" kern="1200">
        <a:solidFill>
          <a:schemeClr val="tx1"/>
        </a:solidFill>
        <a:latin typeface="Arial" charset="0"/>
        <a:ea typeface="+mn-ea"/>
        <a:cs typeface="+mn-cs"/>
      </a:defRPr>
    </a:lvl2pPr>
    <a:lvl3pPr marL="914400" algn="ctr" rtl="0" fontAlgn="base">
      <a:spcBef>
        <a:spcPct val="0"/>
      </a:spcBef>
      <a:spcAft>
        <a:spcPct val="0"/>
      </a:spcAft>
      <a:defRPr sz="2400" kern="1200">
        <a:solidFill>
          <a:schemeClr val="tx1"/>
        </a:solidFill>
        <a:latin typeface="Arial" charset="0"/>
        <a:ea typeface="+mn-ea"/>
        <a:cs typeface="+mn-cs"/>
      </a:defRPr>
    </a:lvl3pPr>
    <a:lvl4pPr marL="1371600" algn="ctr" rtl="0" fontAlgn="base">
      <a:spcBef>
        <a:spcPct val="0"/>
      </a:spcBef>
      <a:spcAft>
        <a:spcPct val="0"/>
      </a:spcAft>
      <a:defRPr sz="2400" kern="1200">
        <a:solidFill>
          <a:schemeClr val="tx1"/>
        </a:solidFill>
        <a:latin typeface="Arial" charset="0"/>
        <a:ea typeface="+mn-ea"/>
        <a:cs typeface="+mn-cs"/>
      </a:defRPr>
    </a:lvl4pPr>
    <a:lvl5pPr marL="1828800" algn="ctr"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8E8E8"/>
    <a:srgbClr val="333333"/>
    <a:srgbClr val="35759D"/>
    <a:srgbClr val="4D4D4D"/>
    <a:srgbClr val="B92D14"/>
    <a:srgbClr val="35B19D"/>
    <a:srgbClr val="0044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0962" autoAdjust="0"/>
    <p:restoredTop sz="95596" autoAdjust="0"/>
  </p:normalViewPr>
  <p:slideViewPr>
    <p:cSldViewPr>
      <p:cViewPr varScale="1">
        <p:scale>
          <a:sx n="106" d="100"/>
          <a:sy n="106" d="100"/>
        </p:scale>
        <p:origin x="1362" y="96"/>
      </p:cViewPr>
      <p:guideLst>
        <p:guide orient="horz" pos="2160"/>
        <p:guide pos="2880"/>
      </p:guideLst>
    </p:cSldViewPr>
  </p:slid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l">
              <a:defRPr sz="1200"/>
            </a:lvl1pPr>
          </a:lstStyle>
          <a:p>
            <a:endParaRPr lang="en-US" altLang="en-US"/>
          </a:p>
        </p:txBody>
      </p:sp>
      <p:sp>
        <p:nvSpPr>
          <p:cNvPr id="81923" name="Rectangle 3"/>
          <p:cNvSpPr>
            <a:spLocks noGrp="1" noChangeArrowheads="1"/>
          </p:cNvSpPr>
          <p:nvPr>
            <p:ph type="dt" idx="1"/>
          </p:nvPr>
        </p:nvSpPr>
        <p:spPr bwMode="auto">
          <a:xfrm>
            <a:off x="3970938"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a:defRPr sz="1200"/>
            </a:lvl1pPr>
          </a:lstStyle>
          <a:p>
            <a:endParaRPr lang="en-US" altLang="en-US"/>
          </a:p>
        </p:txBody>
      </p:sp>
      <p:sp>
        <p:nvSpPr>
          <p:cNvPr id="819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701040" y="4415790"/>
            <a:ext cx="5608320" cy="4183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1926" name="Rectangle 6"/>
          <p:cNvSpPr>
            <a:spLocks noGrp="1" noChangeArrowheads="1"/>
          </p:cNvSpPr>
          <p:nvPr>
            <p:ph type="ftr" sz="quarter" idx="4"/>
          </p:nvPr>
        </p:nvSpPr>
        <p:spPr bwMode="auto">
          <a:xfrm>
            <a:off x="0"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l">
              <a:defRPr sz="1200"/>
            </a:lvl1pPr>
          </a:lstStyle>
          <a:p>
            <a:endParaRPr lang="en-US" altLang="en-US"/>
          </a:p>
        </p:txBody>
      </p:sp>
      <p:sp>
        <p:nvSpPr>
          <p:cNvPr id="81927" name="Rectangle 7"/>
          <p:cNvSpPr>
            <a:spLocks noGrp="1" noChangeArrowheads="1"/>
          </p:cNvSpPr>
          <p:nvPr>
            <p:ph type="sldNum" sz="quarter" idx="5"/>
          </p:nvPr>
        </p:nvSpPr>
        <p:spPr bwMode="auto">
          <a:xfrm>
            <a:off x="3970938" y="8829967"/>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a:defRPr sz="1200"/>
            </a:lvl1pPr>
          </a:lstStyle>
          <a:p>
            <a:fld id="{6A6DD239-DBF5-489A-B00C-C74CB335A4CB}" type="slidenum">
              <a:rPr lang="en-US" altLang="en-US"/>
              <a:pPr/>
              <a:t>‹#›</a:t>
            </a:fld>
            <a:endParaRPr lang="en-US" altLang="en-US"/>
          </a:p>
        </p:txBody>
      </p:sp>
    </p:spTree>
    <p:extLst>
      <p:ext uri="{BB962C8B-B14F-4D97-AF65-F5344CB8AC3E}">
        <p14:creationId xmlns:p14="http://schemas.microsoft.com/office/powerpoint/2010/main" val="55874584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4E171F-B22C-43B5-8C33-8E41174E0EB3}" type="slidenum">
              <a:rPr lang="en-US" altLang="en-US"/>
              <a:pPr/>
              <a:t>1</a:t>
            </a:fld>
            <a:endParaRPr lang="en-US" altLang="en-US"/>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90600" y="5334000"/>
            <a:ext cx="7772400" cy="704850"/>
          </a:xfrm>
          <a:extLst>
            <a:ext uri="{AF507438-7753-43E0-B8FC-AC1667EBCBE1}">
              <a14:hiddenEffects xmlns:a14="http://schemas.microsoft.com/office/drawing/2010/main">
                <a:effectLst>
                  <a:outerShdw dist="17961" dir="2700000" algn="ctr" rotWithShape="0">
                    <a:schemeClr val="tx1"/>
                  </a:outerShdw>
                </a:effectLst>
              </a14:hiddenEffects>
            </a:ext>
          </a:extLst>
        </p:spPr>
        <p:txBody>
          <a:bodyPr/>
          <a:lstStyle>
            <a:lvl1pPr algn="r">
              <a:defRPr sz="3600">
                <a:solidFill>
                  <a:schemeClr val="bg1"/>
                </a:solidFill>
              </a:defRPr>
            </a:lvl1pPr>
          </a:lstStyle>
          <a:p>
            <a:pPr lvl="0"/>
            <a:r>
              <a:rPr lang="en-US" altLang="en-US" noProof="0"/>
              <a:t>Click to edit Master title style</a:t>
            </a:r>
          </a:p>
        </p:txBody>
      </p:sp>
      <p:sp>
        <p:nvSpPr>
          <p:cNvPr id="3075" name="Rectangle 3"/>
          <p:cNvSpPr>
            <a:spLocks noGrp="1" noChangeArrowheads="1"/>
          </p:cNvSpPr>
          <p:nvPr>
            <p:ph type="subTitle" idx="1"/>
          </p:nvPr>
        </p:nvSpPr>
        <p:spPr>
          <a:xfrm>
            <a:off x="990600" y="5867400"/>
            <a:ext cx="7772400" cy="533400"/>
          </a:xfrm>
          <a:extLst>
            <a:ext uri="{AF507438-7753-43E0-B8FC-AC1667EBCBE1}">
              <a14:hiddenEffects xmlns:a14="http://schemas.microsoft.com/office/drawing/2010/main">
                <a:effectLst>
                  <a:outerShdw dist="17961" dir="2700000" algn="ctr" rotWithShape="0">
                    <a:schemeClr val="tx1"/>
                  </a:outerShdw>
                </a:effectLst>
              </a14:hiddenEffects>
            </a:ext>
          </a:extLst>
        </p:spPr>
        <p:txBody>
          <a:bodyPr/>
          <a:lstStyle>
            <a:lvl1pPr marL="0" indent="0" algn="r">
              <a:buFontTx/>
              <a:buNone/>
              <a:defRPr sz="2400">
                <a:solidFill>
                  <a:schemeClr val="bg1"/>
                </a:solidFill>
              </a:defRPr>
            </a:lvl1pPr>
          </a:lstStyle>
          <a:p>
            <a:pPr lvl="0"/>
            <a:r>
              <a:rPr lang="en-US" altLang="en-US" noProof="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8691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00800" y="1417638"/>
            <a:ext cx="1828800" cy="5211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1417638"/>
            <a:ext cx="5334000" cy="52117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8979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6589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116603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38400"/>
            <a:ext cx="35814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438400"/>
            <a:ext cx="35814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56634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4455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1764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1403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2823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06336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1417638"/>
            <a:ext cx="7315200" cy="715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914400" y="2438400"/>
            <a:ext cx="73152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4400">
          <a:solidFill>
            <a:schemeClr val="tx1"/>
          </a:solidFill>
          <a:latin typeface="+mj-lt"/>
          <a:ea typeface="+mj-ea"/>
          <a:cs typeface="+mj-cs"/>
        </a:defRPr>
      </a:lvl1pPr>
      <a:lvl2pPr algn="l" rtl="0" eaLnBrk="1" fontAlgn="base" hangingPunct="1">
        <a:spcBef>
          <a:spcPct val="0"/>
        </a:spcBef>
        <a:spcAft>
          <a:spcPct val="0"/>
        </a:spcAft>
        <a:defRPr sz="4400">
          <a:solidFill>
            <a:schemeClr val="tx1"/>
          </a:solidFill>
          <a:latin typeface="Microsoft Sans Serif" pitchFamily="34" charset="0"/>
        </a:defRPr>
      </a:lvl2pPr>
      <a:lvl3pPr algn="l" rtl="0" eaLnBrk="1" fontAlgn="base" hangingPunct="1">
        <a:spcBef>
          <a:spcPct val="0"/>
        </a:spcBef>
        <a:spcAft>
          <a:spcPct val="0"/>
        </a:spcAft>
        <a:defRPr sz="4400">
          <a:solidFill>
            <a:schemeClr val="tx1"/>
          </a:solidFill>
          <a:latin typeface="Microsoft Sans Serif" pitchFamily="34" charset="0"/>
        </a:defRPr>
      </a:lvl3pPr>
      <a:lvl4pPr algn="l" rtl="0" eaLnBrk="1" fontAlgn="base" hangingPunct="1">
        <a:spcBef>
          <a:spcPct val="0"/>
        </a:spcBef>
        <a:spcAft>
          <a:spcPct val="0"/>
        </a:spcAft>
        <a:defRPr sz="4400">
          <a:solidFill>
            <a:schemeClr val="tx1"/>
          </a:solidFill>
          <a:latin typeface="Microsoft Sans Serif" pitchFamily="34" charset="0"/>
        </a:defRPr>
      </a:lvl4pPr>
      <a:lvl5pPr algn="l" rtl="0" eaLnBrk="1" fontAlgn="base" hangingPunct="1">
        <a:spcBef>
          <a:spcPct val="0"/>
        </a:spcBef>
        <a:spcAft>
          <a:spcPct val="0"/>
        </a:spcAft>
        <a:defRPr sz="4400">
          <a:solidFill>
            <a:schemeClr val="tx1"/>
          </a:solidFill>
          <a:latin typeface="Microsoft Sans Serif" pitchFamily="34" charset="0"/>
        </a:defRPr>
      </a:lvl5pPr>
      <a:lvl6pPr marL="457200" algn="l" rtl="0" eaLnBrk="1" fontAlgn="base" hangingPunct="1">
        <a:spcBef>
          <a:spcPct val="0"/>
        </a:spcBef>
        <a:spcAft>
          <a:spcPct val="0"/>
        </a:spcAft>
        <a:defRPr sz="4400">
          <a:solidFill>
            <a:schemeClr val="tx1"/>
          </a:solidFill>
          <a:latin typeface="Microsoft Sans Serif" pitchFamily="34" charset="0"/>
        </a:defRPr>
      </a:lvl6pPr>
      <a:lvl7pPr marL="914400" algn="l" rtl="0" eaLnBrk="1" fontAlgn="base" hangingPunct="1">
        <a:spcBef>
          <a:spcPct val="0"/>
        </a:spcBef>
        <a:spcAft>
          <a:spcPct val="0"/>
        </a:spcAft>
        <a:defRPr sz="4400">
          <a:solidFill>
            <a:schemeClr val="tx1"/>
          </a:solidFill>
          <a:latin typeface="Microsoft Sans Serif" pitchFamily="34" charset="0"/>
        </a:defRPr>
      </a:lvl7pPr>
      <a:lvl8pPr marL="1371600" algn="l" rtl="0" eaLnBrk="1" fontAlgn="base" hangingPunct="1">
        <a:spcBef>
          <a:spcPct val="0"/>
        </a:spcBef>
        <a:spcAft>
          <a:spcPct val="0"/>
        </a:spcAft>
        <a:defRPr sz="4400">
          <a:solidFill>
            <a:schemeClr val="tx1"/>
          </a:solidFill>
          <a:latin typeface="Microsoft Sans Serif" pitchFamily="34" charset="0"/>
        </a:defRPr>
      </a:lvl8pPr>
      <a:lvl9pPr marL="1828800" algn="l" rtl="0" eaLnBrk="1" fontAlgn="base" hangingPunct="1">
        <a:spcBef>
          <a:spcPct val="0"/>
        </a:spcBef>
        <a:spcAft>
          <a:spcPct val="0"/>
        </a:spcAft>
        <a:defRPr sz="4400">
          <a:solidFill>
            <a:schemeClr val="tx1"/>
          </a:solidFill>
          <a:latin typeface="Microsoft Sans Serif"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6019800"/>
            <a:ext cx="8458200" cy="646331"/>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a:ln w="11430"/>
                <a:effectLst>
                  <a:glow rad="101600">
                    <a:schemeClr val="accent6">
                      <a:satMod val="175000"/>
                      <a:alpha val="40000"/>
                    </a:schemeClr>
                  </a:glow>
                  <a:outerShdw blurRad="50800" dist="39000" dir="5460000" algn="tl">
                    <a:srgbClr val="000000">
                      <a:alpha val="38000"/>
                    </a:srgbClr>
                  </a:outerShdw>
                </a:effectLst>
              </a:rPr>
              <a:t>LifeGate Sermon August 2, 2026</a:t>
            </a:r>
          </a:p>
        </p:txBody>
      </p:sp>
      <p:sp>
        <p:nvSpPr>
          <p:cNvPr id="2" name="TextBox 1"/>
          <p:cNvSpPr txBox="1"/>
          <p:nvPr/>
        </p:nvSpPr>
        <p:spPr>
          <a:xfrm>
            <a:off x="76200" y="2895600"/>
            <a:ext cx="9067800" cy="3039294"/>
          </a:xfrm>
          <a:prstGeom prst="rect">
            <a:avLst/>
          </a:prstGeom>
          <a:noFill/>
        </p:spPr>
        <p:txBody>
          <a:bodyPr wrap="square" rtlCol="0">
            <a:spAutoFit/>
          </a:bodyPr>
          <a:lstStyle/>
          <a:p>
            <a:r>
              <a:rPr lang="en-US" sz="4800" dirty="0">
                <a:effectLst>
                  <a:glow rad="101600">
                    <a:srgbClr val="FFC000">
                      <a:alpha val="60000"/>
                    </a:srgbClr>
                  </a:glow>
                </a:effectLst>
              </a:rPr>
              <a:t>Summer Series (Part 3)</a:t>
            </a:r>
          </a:p>
          <a:p>
            <a:r>
              <a:rPr lang="en-US" sz="2800" dirty="0">
                <a:solidFill>
                  <a:schemeClr val="bg2">
                    <a:lumMod val="50000"/>
                    <a:lumOff val="50000"/>
                  </a:schemeClr>
                </a:solidFill>
                <a:effectLst>
                  <a:glow rad="101600">
                    <a:srgbClr val="FFC000">
                      <a:alpha val="60000"/>
                    </a:srgbClr>
                  </a:glow>
                </a:effectLst>
              </a:rPr>
              <a:t>PUTTING JESUS CHRIST IN THE CENTER </a:t>
            </a:r>
          </a:p>
          <a:p>
            <a:endParaRPr lang="en-US" sz="3500" dirty="0">
              <a:solidFill>
                <a:srgbClr val="FFFF00"/>
              </a:solidFill>
              <a:effectLst>
                <a:glow rad="101600">
                  <a:srgbClr val="FFC000">
                    <a:alpha val="60000"/>
                  </a:srgbClr>
                </a:glow>
              </a:effectLst>
            </a:endParaRPr>
          </a:p>
          <a:p>
            <a:r>
              <a:rPr lang="en-US" sz="3500" dirty="0">
                <a:solidFill>
                  <a:srgbClr val="FFFF00"/>
                </a:solidFill>
                <a:effectLst>
                  <a:glow rad="101600">
                    <a:srgbClr val="FFC000">
                      <a:alpha val="60000"/>
                    </a:srgbClr>
                  </a:glow>
                </a:effectLst>
              </a:rPr>
              <a:t>“Receiving His Impartation</a:t>
            </a:r>
          </a:p>
          <a:p>
            <a:r>
              <a:rPr lang="en-US" sz="3500" dirty="0">
                <a:solidFill>
                  <a:srgbClr val="FFFF00"/>
                </a:solidFill>
                <a:effectLst>
                  <a:glow rad="101600">
                    <a:srgbClr val="FFC000">
                      <a:alpha val="60000"/>
                    </a:srgbClr>
                  </a:glow>
                </a:effectLst>
              </a:rPr>
              <a:t>To Overcome  Regret and Resentment”</a:t>
            </a:r>
          </a:p>
          <a:p>
            <a:endParaRPr lang="en-US" sz="1050" dirty="0">
              <a:effectLst>
                <a:glow rad="101600">
                  <a:srgbClr val="FFC000">
                    <a:alpha val="60000"/>
                  </a:srgbClr>
                </a:glow>
              </a:effectLst>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1922" y="76200"/>
            <a:ext cx="3915078"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6065" y="533400"/>
            <a:ext cx="8458200" cy="1569660"/>
          </a:xfrm>
          <a:prstGeom prst="rect">
            <a:avLst/>
          </a:prstGeom>
          <a:noFill/>
        </p:spPr>
        <p:txBody>
          <a:bodyPr wrap="square" rtlCol="0">
            <a:spAutoFit/>
          </a:bodyPr>
          <a:lstStyle/>
          <a:p>
            <a:r>
              <a:rPr lang="en-US" sz="3200" dirty="0">
                <a:solidFill>
                  <a:srgbClr val="FFFF00"/>
                </a:solidFill>
              </a:rPr>
              <a:t>God doesn’t love us because we deserve it. He loves us because He MADE US and He  loves His creation – and operates out of love. </a:t>
            </a:r>
          </a:p>
        </p:txBody>
      </p:sp>
      <p:sp>
        <p:nvSpPr>
          <p:cNvPr id="5" name="TextBox 4"/>
          <p:cNvSpPr txBox="1"/>
          <p:nvPr/>
        </p:nvSpPr>
        <p:spPr>
          <a:xfrm>
            <a:off x="304800" y="2362200"/>
            <a:ext cx="8458200" cy="1877437"/>
          </a:xfrm>
          <a:prstGeom prst="rect">
            <a:avLst/>
          </a:prstGeom>
          <a:noFill/>
        </p:spPr>
        <p:txBody>
          <a:bodyPr wrap="square" rtlCol="0">
            <a:spAutoFit/>
          </a:bodyPr>
          <a:lstStyle/>
          <a:p>
            <a:r>
              <a:rPr lang="en-US" sz="2800" dirty="0"/>
              <a:t>We can’t earn God’s love. We can’t work for God’s </a:t>
            </a:r>
            <a:r>
              <a:rPr lang="en-US" sz="3200" dirty="0"/>
              <a:t>approval</a:t>
            </a:r>
            <a:r>
              <a:rPr lang="en-US" sz="2800" dirty="0"/>
              <a:t> in our flesh. We can obey Him by repentance and faith and PLEASE HIM by yielding to the Holy Spirit </a:t>
            </a:r>
          </a:p>
        </p:txBody>
      </p:sp>
      <p:sp>
        <p:nvSpPr>
          <p:cNvPr id="6" name="TextBox 5"/>
          <p:cNvSpPr txBox="1"/>
          <p:nvPr/>
        </p:nvSpPr>
        <p:spPr>
          <a:xfrm>
            <a:off x="191386" y="4572000"/>
            <a:ext cx="8458200" cy="954107"/>
          </a:xfrm>
          <a:prstGeom prst="rect">
            <a:avLst/>
          </a:prstGeom>
          <a:noFill/>
        </p:spPr>
        <p:txBody>
          <a:bodyPr wrap="square" rtlCol="0">
            <a:spAutoFit/>
          </a:bodyPr>
          <a:lstStyle/>
          <a:p>
            <a:r>
              <a:rPr lang="en-US" sz="2800" dirty="0"/>
              <a:t>So what God is desiring of us – to OBEY HIM THROUGH FAITH – and LOVE HIM BACK through </a:t>
            </a:r>
          </a:p>
        </p:txBody>
      </p:sp>
    </p:spTree>
    <p:extLst>
      <p:ext uri="{BB962C8B-B14F-4D97-AF65-F5344CB8AC3E}">
        <p14:creationId xmlns:p14="http://schemas.microsoft.com/office/powerpoint/2010/main" val="3957799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31116"/>
            <a:ext cx="8229600" cy="1384995"/>
          </a:xfrm>
          <a:prstGeom prst="rect">
            <a:avLst/>
          </a:prstGeom>
        </p:spPr>
        <p:txBody>
          <a:bodyPr wrap="square">
            <a:spAutoFit/>
          </a:bodyPr>
          <a:lstStyle/>
          <a:p>
            <a:r>
              <a:rPr lang="en-US" sz="2800" b="1" dirty="0">
                <a:solidFill>
                  <a:srgbClr val="FFFF00"/>
                </a:solidFill>
              </a:rPr>
              <a:t>The Excellency Of Christ – is that</a:t>
            </a:r>
          </a:p>
          <a:p>
            <a:r>
              <a:rPr lang="en-US" sz="2800" b="1" dirty="0">
                <a:solidFill>
                  <a:srgbClr val="FFFF00"/>
                </a:solidFill>
              </a:rPr>
              <a:t>He Still Draws Us Near Even after we wounded Him - Even After We failed Him </a:t>
            </a:r>
            <a:endParaRPr lang="en-US" sz="2800" dirty="0">
              <a:solidFill>
                <a:srgbClr val="FFFF00"/>
              </a:solidFill>
            </a:endParaRPr>
          </a:p>
        </p:txBody>
      </p:sp>
      <p:sp>
        <p:nvSpPr>
          <p:cNvPr id="3" name="Rectangle 2"/>
          <p:cNvSpPr/>
          <p:nvPr/>
        </p:nvSpPr>
        <p:spPr>
          <a:xfrm>
            <a:off x="76200" y="1768019"/>
            <a:ext cx="9019953" cy="4708981"/>
          </a:xfrm>
          <a:prstGeom prst="rect">
            <a:avLst/>
          </a:prstGeom>
        </p:spPr>
        <p:txBody>
          <a:bodyPr wrap="square">
            <a:spAutoFit/>
          </a:bodyPr>
          <a:lstStyle/>
          <a:p>
            <a:r>
              <a:rPr lang="en-US" sz="3000" baseline="30000" dirty="0"/>
              <a:t> </a:t>
            </a:r>
            <a:r>
              <a:rPr lang="en-US" sz="3000" dirty="0"/>
              <a:t> I will punish her for the days she burned incense to the </a:t>
            </a:r>
            <a:r>
              <a:rPr lang="en-US" sz="3000" dirty="0" err="1"/>
              <a:t>Baals</a:t>
            </a:r>
            <a:r>
              <a:rPr lang="en-US" sz="3000" dirty="0"/>
              <a:t>; she decked herself with rings and jewelry, </a:t>
            </a:r>
            <a:r>
              <a:rPr lang="en-US" sz="3000" dirty="0">
                <a:solidFill>
                  <a:schemeClr val="bg2">
                    <a:lumMod val="50000"/>
                    <a:lumOff val="50000"/>
                  </a:schemeClr>
                </a:solidFill>
              </a:rPr>
              <a:t>and went after her lovers, but she forgot Me </a:t>
            </a:r>
            <a:r>
              <a:rPr lang="en-US" sz="3000" dirty="0"/>
              <a:t>," declares the </a:t>
            </a:r>
            <a:r>
              <a:rPr lang="en-US" sz="3000" cap="small" dirty="0"/>
              <a:t>LORD</a:t>
            </a:r>
            <a:r>
              <a:rPr lang="en-US" sz="3000" dirty="0"/>
              <a:t>. </a:t>
            </a:r>
            <a:r>
              <a:rPr lang="en-US" sz="3000" baseline="30000" dirty="0"/>
              <a:t>14 </a:t>
            </a:r>
            <a:r>
              <a:rPr lang="en-US" sz="3000" dirty="0"/>
              <a:t> "Therefore I am now </a:t>
            </a:r>
            <a:r>
              <a:rPr lang="en-US" sz="3000" b="1" dirty="0">
                <a:solidFill>
                  <a:srgbClr val="FFFF00"/>
                </a:solidFill>
              </a:rPr>
              <a:t>going to allure (PERSUADE) her</a:t>
            </a:r>
            <a:r>
              <a:rPr lang="en-US" sz="3000" dirty="0"/>
              <a:t>; I will lead her into the desert and speak tenderly to her. </a:t>
            </a:r>
            <a:r>
              <a:rPr lang="en-US" sz="3000" baseline="30000" dirty="0"/>
              <a:t>15 </a:t>
            </a:r>
            <a:r>
              <a:rPr lang="en-US" sz="3000" dirty="0"/>
              <a:t> </a:t>
            </a:r>
            <a:r>
              <a:rPr lang="en-US" sz="3000" b="1" dirty="0">
                <a:solidFill>
                  <a:srgbClr val="FFFF00"/>
                </a:solidFill>
              </a:rPr>
              <a:t>There I will give her back her vineyards</a:t>
            </a:r>
            <a:r>
              <a:rPr lang="en-US" sz="3000" dirty="0"/>
              <a:t>, and will make the Valley of </a:t>
            </a:r>
            <a:r>
              <a:rPr lang="en-US" sz="3000" dirty="0" err="1"/>
              <a:t>Achor</a:t>
            </a:r>
            <a:r>
              <a:rPr lang="en-US" sz="3000" dirty="0"/>
              <a:t> (trouble) </a:t>
            </a:r>
            <a:r>
              <a:rPr lang="en-US" sz="3000" b="1" dirty="0">
                <a:solidFill>
                  <a:srgbClr val="FFFF00"/>
                </a:solidFill>
              </a:rPr>
              <a:t>a door of hope</a:t>
            </a:r>
            <a:r>
              <a:rPr lang="en-US" sz="3000" dirty="0"/>
              <a:t>. There she will sing as in the days of her youth, as in the day she came up out of Egypt. </a:t>
            </a:r>
            <a:r>
              <a:rPr lang="en-US" sz="3000" b="1" dirty="0"/>
              <a:t>Hosea 2:13-15 (NIV) </a:t>
            </a:r>
            <a:endParaRPr lang="en-US" sz="3000" dirty="0"/>
          </a:p>
        </p:txBody>
      </p:sp>
    </p:spTree>
    <p:extLst>
      <p:ext uri="{BB962C8B-B14F-4D97-AF65-F5344CB8AC3E}">
        <p14:creationId xmlns:p14="http://schemas.microsoft.com/office/powerpoint/2010/main" val="18996349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4113166"/>
            <a:ext cx="8839200" cy="2246769"/>
          </a:xfrm>
          <a:prstGeom prst="rect">
            <a:avLst/>
          </a:prstGeom>
        </p:spPr>
        <p:txBody>
          <a:bodyPr wrap="square">
            <a:spAutoFit/>
          </a:bodyPr>
          <a:lstStyle/>
          <a:p>
            <a:r>
              <a:rPr lang="en-US" sz="2800" dirty="0"/>
              <a:t>No weapon forged against you will prevail, and you will refute every tongue that accuses you. This is the heritage of the servants of the </a:t>
            </a:r>
            <a:r>
              <a:rPr lang="en-US" sz="2800" cap="small" dirty="0"/>
              <a:t>LORD</a:t>
            </a:r>
            <a:r>
              <a:rPr lang="en-US" sz="2800" dirty="0"/>
              <a:t>, and this is their vindication from me," declares the </a:t>
            </a:r>
            <a:r>
              <a:rPr lang="en-US" sz="2800" cap="small" dirty="0"/>
              <a:t>LORD</a:t>
            </a:r>
            <a:r>
              <a:rPr lang="en-US" sz="2800" dirty="0"/>
              <a:t>. </a:t>
            </a:r>
          </a:p>
          <a:p>
            <a:r>
              <a:rPr lang="en-US" sz="2800" b="1" dirty="0"/>
              <a:t>Isaiah 54:17 (NIV) </a:t>
            </a:r>
            <a:endParaRPr lang="en-US" sz="2800" dirty="0"/>
          </a:p>
        </p:txBody>
      </p:sp>
      <p:sp>
        <p:nvSpPr>
          <p:cNvPr id="5" name="Rectangle 4"/>
          <p:cNvSpPr/>
          <p:nvPr/>
        </p:nvSpPr>
        <p:spPr>
          <a:xfrm>
            <a:off x="194931" y="1524000"/>
            <a:ext cx="8763000" cy="2062103"/>
          </a:xfrm>
          <a:prstGeom prst="rect">
            <a:avLst/>
          </a:prstGeom>
        </p:spPr>
        <p:txBody>
          <a:bodyPr wrap="square">
            <a:spAutoFit/>
          </a:bodyPr>
          <a:lstStyle/>
          <a:p>
            <a:r>
              <a:rPr lang="en-US" sz="3200" dirty="0"/>
              <a:t>In a surge of anger I hid my face from you for a moment, but with everlasting kindness I will have compassion on you," says the </a:t>
            </a:r>
            <a:r>
              <a:rPr lang="en-US" sz="3200" cap="small" dirty="0"/>
              <a:t>LORD</a:t>
            </a:r>
            <a:r>
              <a:rPr lang="en-US" sz="3200" dirty="0"/>
              <a:t> your Redeemer. </a:t>
            </a:r>
            <a:r>
              <a:rPr lang="en-US" sz="3200" b="1" dirty="0"/>
              <a:t>Isaiah 54:8 (NIV) </a:t>
            </a:r>
            <a:endParaRPr lang="en-US" sz="3200" dirty="0"/>
          </a:p>
        </p:txBody>
      </p:sp>
      <p:sp>
        <p:nvSpPr>
          <p:cNvPr id="6" name="Rectangle 5"/>
          <p:cNvSpPr/>
          <p:nvPr/>
        </p:nvSpPr>
        <p:spPr>
          <a:xfrm>
            <a:off x="457200" y="228600"/>
            <a:ext cx="8229600" cy="1077218"/>
          </a:xfrm>
          <a:prstGeom prst="rect">
            <a:avLst/>
          </a:prstGeom>
        </p:spPr>
        <p:txBody>
          <a:bodyPr wrap="square">
            <a:spAutoFit/>
          </a:bodyPr>
          <a:lstStyle/>
          <a:p>
            <a:r>
              <a:rPr lang="en-US" sz="3200" b="1" dirty="0">
                <a:solidFill>
                  <a:srgbClr val="FFFF00"/>
                </a:solidFill>
              </a:rPr>
              <a:t>When We Don’t Deserve His Mercy</a:t>
            </a:r>
          </a:p>
          <a:p>
            <a:r>
              <a:rPr lang="en-US" sz="3200" b="1" dirty="0">
                <a:solidFill>
                  <a:srgbClr val="FFFF00"/>
                </a:solidFill>
              </a:rPr>
              <a:t>He Still Comes To Save Us </a:t>
            </a:r>
            <a:endParaRPr lang="en-US" sz="3200" dirty="0">
              <a:solidFill>
                <a:srgbClr val="FFFF00"/>
              </a:solidFill>
            </a:endParaRPr>
          </a:p>
        </p:txBody>
      </p:sp>
    </p:spTree>
    <p:extLst>
      <p:ext uri="{BB962C8B-B14F-4D97-AF65-F5344CB8AC3E}">
        <p14:creationId xmlns:p14="http://schemas.microsoft.com/office/powerpoint/2010/main" val="1605049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0"/>
            <a:ext cx="9144000" cy="1754326"/>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The Excellency Of Christ</a:t>
            </a:r>
          </a:p>
          <a:p>
            <a:r>
              <a:rPr lang="en-US" sz="36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Gives Us An Assurance Of Salvation</a:t>
            </a:r>
          </a:p>
          <a:p>
            <a:r>
              <a:rPr lang="en-US" sz="36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Even When We Are Struggling </a:t>
            </a:r>
          </a:p>
        </p:txBody>
      </p:sp>
      <p:sp>
        <p:nvSpPr>
          <p:cNvPr id="2" name="Rectangle 1"/>
          <p:cNvSpPr/>
          <p:nvPr/>
        </p:nvSpPr>
        <p:spPr>
          <a:xfrm>
            <a:off x="361507" y="2362200"/>
            <a:ext cx="8382000" cy="3539430"/>
          </a:xfrm>
          <a:prstGeom prst="rect">
            <a:avLst/>
          </a:prstGeom>
        </p:spPr>
        <p:txBody>
          <a:bodyPr wrap="square">
            <a:spAutoFit/>
          </a:bodyPr>
          <a:lstStyle/>
          <a:p>
            <a:r>
              <a:rPr lang="en-US" sz="3200" dirty="0"/>
              <a:t>"If his sons forsake my law and do not follow my statutes, </a:t>
            </a:r>
            <a:r>
              <a:rPr lang="en-US" sz="3200" baseline="30000" dirty="0"/>
              <a:t>31 </a:t>
            </a:r>
            <a:r>
              <a:rPr lang="en-US" sz="3200" dirty="0"/>
              <a:t> if they violate my decrees and fail to keep my commands, </a:t>
            </a:r>
            <a:r>
              <a:rPr lang="en-US" sz="3200" baseline="30000" dirty="0"/>
              <a:t>32 </a:t>
            </a:r>
            <a:r>
              <a:rPr lang="en-US" sz="3200" dirty="0"/>
              <a:t> I will punish their sin with the rod, their iniquity with flogging; </a:t>
            </a:r>
            <a:r>
              <a:rPr lang="en-US" sz="3200" baseline="30000" dirty="0"/>
              <a:t>33 </a:t>
            </a:r>
            <a:r>
              <a:rPr lang="en-US" sz="3200" dirty="0"/>
              <a:t> </a:t>
            </a:r>
            <a:r>
              <a:rPr lang="en-US" sz="3200" b="1" dirty="0">
                <a:solidFill>
                  <a:srgbClr val="FFFF00"/>
                </a:solidFill>
              </a:rPr>
              <a:t>but I will not take My love from Him, nor will I ever betray My faithfulness. </a:t>
            </a:r>
            <a:r>
              <a:rPr lang="en-US" sz="3200" b="1" dirty="0"/>
              <a:t>Psalm 89:30-33 (NIV) </a:t>
            </a:r>
            <a:endParaRPr lang="en-US" sz="3200" dirty="0"/>
          </a:p>
        </p:txBody>
      </p:sp>
    </p:spTree>
    <p:extLst>
      <p:ext uri="{BB962C8B-B14F-4D97-AF65-F5344CB8AC3E}">
        <p14:creationId xmlns:p14="http://schemas.microsoft.com/office/powerpoint/2010/main" val="35191948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9144000" cy="1077218"/>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God Contends for Us, Even When</a:t>
            </a:r>
          </a:p>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We’re Not Perfectly Aligned With Him</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070130"/>
            <a:ext cx="2970953"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429000" y="1143000"/>
            <a:ext cx="5334000" cy="1569660"/>
          </a:xfrm>
          <a:prstGeom prst="rect">
            <a:avLst/>
          </a:prstGeom>
        </p:spPr>
        <p:txBody>
          <a:bodyPr wrap="square">
            <a:spAutoFit/>
          </a:bodyPr>
          <a:lstStyle/>
          <a:p>
            <a:r>
              <a:rPr lang="en-US" b="1" dirty="0">
                <a:solidFill>
                  <a:schemeClr val="bg2">
                    <a:lumMod val="50000"/>
                    <a:lumOff val="50000"/>
                  </a:schemeClr>
                </a:solidFill>
              </a:rPr>
              <a:t>STARTS STRONG </a:t>
            </a:r>
            <a:r>
              <a:rPr lang="en-US" dirty="0"/>
              <a:t>- He sought his God and worked wholeheartedly. And so he prospered. </a:t>
            </a:r>
            <a:r>
              <a:rPr lang="en-US" b="1" dirty="0"/>
              <a:t>2 Chronicles 31:20-21 (NIV)</a:t>
            </a:r>
            <a:r>
              <a:rPr lang="en-US" dirty="0"/>
              <a:t> </a:t>
            </a:r>
          </a:p>
        </p:txBody>
      </p:sp>
      <p:sp>
        <p:nvSpPr>
          <p:cNvPr id="3" name="TextBox 2"/>
          <p:cNvSpPr txBox="1"/>
          <p:nvPr/>
        </p:nvSpPr>
        <p:spPr>
          <a:xfrm>
            <a:off x="152400" y="2762071"/>
            <a:ext cx="8839200" cy="1200329"/>
          </a:xfrm>
          <a:prstGeom prst="rect">
            <a:avLst/>
          </a:prstGeom>
          <a:noFill/>
        </p:spPr>
        <p:txBody>
          <a:bodyPr wrap="square" rtlCol="0">
            <a:spAutoFit/>
          </a:bodyPr>
          <a:lstStyle/>
          <a:p>
            <a:r>
              <a:rPr lang="en-US" b="1" dirty="0">
                <a:solidFill>
                  <a:srgbClr val="FFFF00"/>
                </a:solidFill>
              </a:rPr>
              <a:t>Get’s A Miraculous Deliverance </a:t>
            </a:r>
            <a:r>
              <a:rPr lang="en-US" dirty="0"/>
              <a:t>– After He operates in FEAR and strips the Gold off the temple – to pays tribute – And God is still jealous over His people – and rescues them – 2 Kings 18 </a:t>
            </a:r>
          </a:p>
        </p:txBody>
      </p:sp>
      <p:sp>
        <p:nvSpPr>
          <p:cNvPr id="4" name="Rectangle 3"/>
          <p:cNvSpPr/>
          <p:nvPr/>
        </p:nvSpPr>
        <p:spPr>
          <a:xfrm>
            <a:off x="152400" y="4038600"/>
            <a:ext cx="8839200" cy="2862322"/>
          </a:xfrm>
          <a:prstGeom prst="rect">
            <a:avLst/>
          </a:prstGeom>
        </p:spPr>
        <p:txBody>
          <a:bodyPr wrap="square">
            <a:spAutoFit/>
          </a:bodyPr>
          <a:lstStyle/>
          <a:p>
            <a:r>
              <a:rPr lang="en-US" sz="2000" b="1" dirty="0">
                <a:solidFill>
                  <a:srgbClr val="FFFF00"/>
                </a:solidFill>
              </a:rPr>
              <a:t>Many brought offerings to Jerusalem for the </a:t>
            </a:r>
            <a:r>
              <a:rPr lang="en-US" sz="2000" b="1" cap="small" dirty="0">
                <a:solidFill>
                  <a:srgbClr val="FFFF00"/>
                </a:solidFill>
              </a:rPr>
              <a:t>LORD</a:t>
            </a:r>
            <a:r>
              <a:rPr lang="en-US" sz="2000" b="1" dirty="0">
                <a:solidFill>
                  <a:srgbClr val="FFFF00"/>
                </a:solidFill>
              </a:rPr>
              <a:t> and valuable gifts for Hezekiah king of Judah. From then on he was highly regarded by all the nations</a:t>
            </a:r>
            <a:r>
              <a:rPr lang="en-US" sz="2000" dirty="0"/>
              <a:t>. </a:t>
            </a:r>
            <a:r>
              <a:rPr lang="en-US" sz="2000" baseline="30000" dirty="0"/>
              <a:t>24 </a:t>
            </a:r>
            <a:r>
              <a:rPr lang="en-US" sz="2000" dirty="0"/>
              <a:t> In those days Hezekiah became ill and was at the point of death. He prayed to the </a:t>
            </a:r>
            <a:r>
              <a:rPr lang="en-US" sz="2000" cap="small" dirty="0"/>
              <a:t>LORD</a:t>
            </a:r>
            <a:r>
              <a:rPr lang="en-US" sz="2000" dirty="0"/>
              <a:t>, who answered him. </a:t>
            </a:r>
            <a:r>
              <a:rPr lang="en-US" sz="2000" baseline="30000" dirty="0"/>
              <a:t>25 </a:t>
            </a:r>
            <a:r>
              <a:rPr lang="en-US" sz="2000" b="1" dirty="0">
                <a:solidFill>
                  <a:schemeClr val="bg2">
                    <a:lumMod val="50000"/>
                    <a:lumOff val="50000"/>
                  </a:schemeClr>
                </a:solidFill>
              </a:rPr>
              <a:t> But Hezekiah's heart was proud and he did not respond to the kindness shown him; therefore the </a:t>
            </a:r>
            <a:r>
              <a:rPr lang="en-US" sz="2000" b="1" cap="small" dirty="0">
                <a:solidFill>
                  <a:schemeClr val="bg2">
                    <a:lumMod val="50000"/>
                    <a:lumOff val="50000"/>
                  </a:schemeClr>
                </a:solidFill>
              </a:rPr>
              <a:t>LORD</a:t>
            </a:r>
            <a:r>
              <a:rPr lang="en-US" sz="2000" b="1" dirty="0">
                <a:solidFill>
                  <a:schemeClr val="bg2">
                    <a:lumMod val="50000"/>
                    <a:lumOff val="50000"/>
                  </a:schemeClr>
                </a:solidFill>
              </a:rPr>
              <a:t>'s wrath was on him and on Judah and Jerusalem</a:t>
            </a:r>
            <a:r>
              <a:rPr lang="en-US" sz="2000" dirty="0"/>
              <a:t>. </a:t>
            </a:r>
            <a:r>
              <a:rPr lang="en-US" sz="2000" baseline="30000" dirty="0"/>
              <a:t>26 </a:t>
            </a:r>
            <a:r>
              <a:rPr lang="en-US" sz="2000" dirty="0"/>
              <a:t> Then Hezekiah repented of the pride of his heart, as did the people of Jerusalem; therefore the </a:t>
            </a:r>
            <a:r>
              <a:rPr lang="en-US" sz="2000" cap="small" dirty="0"/>
              <a:t>LORD</a:t>
            </a:r>
            <a:r>
              <a:rPr lang="en-US" sz="2000" dirty="0"/>
              <a:t>'s wrath did not come upon them during the days of Hezekiah. - </a:t>
            </a:r>
            <a:r>
              <a:rPr lang="en-US" sz="2000" b="1" dirty="0"/>
              <a:t>2 Chronicles 32:23-26 (NIV) </a:t>
            </a:r>
            <a:endParaRPr lang="en-US" sz="2000" dirty="0"/>
          </a:p>
        </p:txBody>
      </p:sp>
    </p:spTree>
    <p:extLst>
      <p:ext uri="{BB962C8B-B14F-4D97-AF65-F5344CB8AC3E}">
        <p14:creationId xmlns:p14="http://schemas.microsoft.com/office/powerpoint/2010/main" val="366154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200" y="218182"/>
            <a:ext cx="9144000" cy="1384995"/>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28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How Does Jesus Make You “Dig Deeper” </a:t>
            </a:r>
          </a:p>
          <a:p>
            <a:r>
              <a:rPr lang="en-US" sz="28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And Motivate You To Obey Him</a:t>
            </a:r>
          </a:p>
          <a:p>
            <a:r>
              <a:rPr lang="en-US" sz="28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When You Are At Your Wits End?</a:t>
            </a:r>
          </a:p>
        </p:txBody>
      </p:sp>
      <p:sp>
        <p:nvSpPr>
          <p:cNvPr id="2" name="Rectangle 1"/>
          <p:cNvSpPr/>
          <p:nvPr/>
        </p:nvSpPr>
        <p:spPr>
          <a:xfrm>
            <a:off x="76200" y="2286000"/>
            <a:ext cx="9067800" cy="4401205"/>
          </a:xfrm>
          <a:prstGeom prst="rect">
            <a:avLst/>
          </a:prstGeom>
        </p:spPr>
        <p:txBody>
          <a:bodyPr wrap="square">
            <a:spAutoFit/>
          </a:bodyPr>
          <a:lstStyle/>
          <a:p>
            <a:r>
              <a:rPr lang="en-US" sz="2800" dirty="0"/>
              <a:t>For He spoke and (A) </a:t>
            </a:r>
            <a:r>
              <a:rPr lang="en-US" sz="2800" dirty="0">
                <a:solidFill>
                  <a:schemeClr val="bg2">
                    <a:lumMod val="50000"/>
                    <a:lumOff val="50000"/>
                  </a:schemeClr>
                </a:solidFill>
              </a:rPr>
              <a:t>stirred up a tempest that lifted high the waves</a:t>
            </a:r>
            <a:r>
              <a:rPr lang="en-US" sz="2800" dirty="0"/>
              <a:t>. </a:t>
            </a:r>
            <a:r>
              <a:rPr lang="en-US" sz="2800" baseline="30000" dirty="0"/>
              <a:t>26 </a:t>
            </a:r>
            <a:r>
              <a:rPr lang="en-US" sz="2800" dirty="0"/>
              <a:t> They mounted up to the heavens and went down to the depths; in their peril their courage melted away. </a:t>
            </a:r>
            <a:r>
              <a:rPr lang="en-US" sz="2800" baseline="30000" dirty="0"/>
              <a:t>27 </a:t>
            </a:r>
            <a:r>
              <a:rPr lang="en-US" sz="2800" dirty="0"/>
              <a:t> They reeled and staggered like drunken men; (B) </a:t>
            </a:r>
            <a:r>
              <a:rPr lang="en-US" sz="2800" dirty="0">
                <a:solidFill>
                  <a:schemeClr val="bg2">
                    <a:lumMod val="50000"/>
                    <a:lumOff val="50000"/>
                  </a:schemeClr>
                </a:solidFill>
              </a:rPr>
              <a:t>they were at their wits' end</a:t>
            </a:r>
            <a:r>
              <a:rPr lang="en-US" sz="2800" dirty="0"/>
              <a:t>. </a:t>
            </a:r>
            <a:r>
              <a:rPr lang="en-US" sz="2800" baseline="30000" dirty="0"/>
              <a:t>28 </a:t>
            </a:r>
            <a:r>
              <a:rPr lang="en-US" sz="2800" dirty="0"/>
              <a:t> (C )</a:t>
            </a:r>
            <a:r>
              <a:rPr lang="en-US" sz="2800" dirty="0">
                <a:solidFill>
                  <a:schemeClr val="bg2">
                    <a:lumMod val="50000"/>
                    <a:lumOff val="50000"/>
                  </a:schemeClr>
                </a:solidFill>
              </a:rPr>
              <a:t>Then they cried out to the </a:t>
            </a:r>
            <a:r>
              <a:rPr lang="en-US" sz="2800" cap="small" dirty="0">
                <a:solidFill>
                  <a:schemeClr val="bg2">
                    <a:lumMod val="50000"/>
                    <a:lumOff val="50000"/>
                  </a:schemeClr>
                </a:solidFill>
              </a:rPr>
              <a:t>LORD</a:t>
            </a:r>
            <a:r>
              <a:rPr lang="en-US" sz="2800" dirty="0">
                <a:solidFill>
                  <a:schemeClr val="bg2">
                    <a:lumMod val="50000"/>
                    <a:lumOff val="50000"/>
                  </a:schemeClr>
                </a:solidFill>
              </a:rPr>
              <a:t> in their trouble</a:t>
            </a:r>
            <a:r>
              <a:rPr lang="en-US" sz="2800" dirty="0"/>
              <a:t>, and (D) </a:t>
            </a:r>
            <a:r>
              <a:rPr lang="en-US" sz="2800" dirty="0">
                <a:solidFill>
                  <a:schemeClr val="bg2">
                    <a:lumMod val="50000"/>
                    <a:lumOff val="50000"/>
                  </a:schemeClr>
                </a:solidFill>
              </a:rPr>
              <a:t>He brought them out of their distress</a:t>
            </a:r>
            <a:r>
              <a:rPr lang="en-US" sz="2800" dirty="0"/>
              <a:t>. </a:t>
            </a:r>
            <a:r>
              <a:rPr lang="en-US" sz="2800" baseline="30000" dirty="0"/>
              <a:t>29 </a:t>
            </a:r>
            <a:r>
              <a:rPr lang="en-US" sz="2800" dirty="0"/>
              <a:t> He stilled the storm to a whisper; the waves of the sea were hushed. </a:t>
            </a:r>
            <a:r>
              <a:rPr lang="en-US" sz="2800" baseline="30000" dirty="0"/>
              <a:t>30 </a:t>
            </a:r>
            <a:r>
              <a:rPr lang="en-US" sz="2800" dirty="0"/>
              <a:t> They were glad when it grew calm, and (E) </a:t>
            </a:r>
            <a:r>
              <a:rPr lang="en-US" sz="2800" dirty="0">
                <a:solidFill>
                  <a:schemeClr val="bg2">
                    <a:lumMod val="50000"/>
                    <a:lumOff val="50000"/>
                  </a:schemeClr>
                </a:solidFill>
              </a:rPr>
              <a:t>He guided them to their desired haven</a:t>
            </a:r>
            <a:r>
              <a:rPr lang="en-US" sz="2800" dirty="0"/>
              <a:t>. </a:t>
            </a:r>
            <a:r>
              <a:rPr lang="en-US" sz="2800" b="1" dirty="0"/>
              <a:t>Psalm 107:25-30 </a:t>
            </a:r>
            <a:endParaRPr lang="en-US" sz="2800" dirty="0"/>
          </a:p>
        </p:txBody>
      </p:sp>
      <p:sp>
        <p:nvSpPr>
          <p:cNvPr id="3" name="TextBox 2"/>
          <p:cNvSpPr txBox="1"/>
          <p:nvPr/>
        </p:nvSpPr>
        <p:spPr>
          <a:xfrm>
            <a:off x="1219200" y="1752600"/>
            <a:ext cx="7467600" cy="523220"/>
          </a:xfrm>
          <a:prstGeom prst="rect">
            <a:avLst/>
          </a:prstGeom>
          <a:noFill/>
        </p:spPr>
        <p:txBody>
          <a:bodyPr wrap="square" rtlCol="0">
            <a:spAutoFit/>
          </a:bodyPr>
          <a:lstStyle/>
          <a:p>
            <a:r>
              <a:rPr lang="en-US" sz="2800" b="1" dirty="0">
                <a:solidFill>
                  <a:schemeClr val="bg2">
                    <a:lumMod val="50000"/>
                    <a:lumOff val="50000"/>
                  </a:schemeClr>
                </a:solidFill>
              </a:rPr>
              <a:t>Spiritual Storms Follow A Familiar Pattern </a:t>
            </a:r>
          </a:p>
        </p:txBody>
      </p:sp>
    </p:spTree>
    <p:extLst>
      <p:ext uri="{BB962C8B-B14F-4D97-AF65-F5344CB8AC3E}">
        <p14:creationId xmlns:p14="http://schemas.microsoft.com/office/powerpoint/2010/main" val="15502203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0"/>
            <a:ext cx="8382000" cy="1384995"/>
          </a:xfrm>
          <a:prstGeom prst="rect">
            <a:avLst/>
          </a:prstGeom>
          <a:noFill/>
        </p:spPr>
        <p:txBody>
          <a:bodyPr wrap="square" rtlCol="0">
            <a:spAutoFit/>
          </a:bodyPr>
          <a:lstStyle/>
          <a:p>
            <a:r>
              <a:rPr lang="en-US" sz="2800" b="1" dirty="0">
                <a:solidFill>
                  <a:srgbClr val="FFFF00"/>
                </a:solidFill>
              </a:rPr>
              <a:t>So Don’t Count Yourself Out</a:t>
            </a:r>
          </a:p>
          <a:p>
            <a:r>
              <a:rPr lang="en-US" sz="2800" b="1" dirty="0">
                <a:solidFill>
                  <a:srgbClr val="FFFF00"/>
                </a:solidFill>
              </a:rPr>
              <a:t>Live in A DEFEATIST MINDSET</a:t>
            </a:r>
          </a:p>
          <a:p>
            <a:r>
              <a:rPr lang="en-US" sz="2800" b="1" dirty="0">
                <a:solidFill>
                  <a:srgbClr val="FFFF00"/>
                </a:solidFill>
              </a:rPr>
              <a:t>Believe The Lie – You are DAMAGED GOODS</a:t>
            </a:r>
          </a:p>
        </p:txBody>
      </p:sp>
      <p:sp>
        <p:nvSpPr>
          <p:cNvPr id="6" name="Rectangle 5"/>
          <p:cNvSpPr/>
          <p:nvPr/>
        </p:nvSpPr>
        <p:spPr>
          <a:xfrm>
            <a:off x="412898" y="1828800"/>
            <a:ext cx="8382000" cy="2677656"/>
          </a:xfrm>
          <a:prstGeom prst="rect">
            <a:avLst/>
          </a:prstGeom>
        </p:spPr>
        <p:txBody>
          <a:bodyPr wrap="square">
            <a:spAutoFit/>
          </a:bodyPr>
          <a:lstStyle/>
          <a:p>
            <a:r>
              <a:rPr lang="en-US" sz="2800" dirty="0"/>
              <a:t>Shout for joy, O heavens; rejoice, O earth; burst into song, O mountains! For the </a:t>
            </a:r>
            <a:r>
              <a:rPr lang="en-US" sz="2800" cap="small" dirty="0"/>
              <a:t>LORD</a:t>
            </a:r>
            <a:r>
              <a:rPr lang="en-US" sz="2800" dirty="0"/>
              <a:t> comforts His people and will have compassion on His afflicted ones. </a:t>
            </a:r>
            <a:r>
              <a:rPr lang="en-US" sz="2800" baseline="30000" dirty="0"/>
              <a:t>14 </a:t>
            </a:r>
            <a:r>
              <a:rPr lang="en-US" sz="2800" dirty="0"/>
              <a:t> But Zion said, "The </a:t>
            </a:r>
            <a:r>
              <a:rPr lang="en-US" sz="2800" cap="small" dirty="0"/>
              <a:t>LORD</a:t>
            </a:r>
            <a:r>
              <a:rPr lang="en-US" sz="2800" dirty="0"/>
              <a:t> has forsaken me, the Lord has forgotten me." </a:t>
            </a:r>
          </a:p>
          <a:p>
            <a:r>
              <a:rPr lang="en-US" sz="2800" b="1" dirty="0"/>
              <a:t>Isaiah 49:13-14 (NIV) </a:t>
            </a:r>
            <a:endParaRPr lang="en-US" sz="2800" dirty="0"/>
          </a:p>
        </p:txBody>
      </p:sp>
      <p:sp>
        <p:nvSpPr>
          <p:cNvPr id="7" name="Rectangle 6"/>
          <p:cNvSpPr/>
          <p:nvPr/>
        </p:nvSpPr>
        <p:spPr>
          <a:xfrm>
            <a:off x="184298" y="4724400"/>
            <a:ext cx="8839200" cy="1815882"/>
          </a:xfrm>
          <a:prstGeom prst="rect">
            <a:avLst/>
          </a:prstGeom>
        </p:spPr>
        <p:txBody>
          <a:bodyPr wrap="square">
            <a:spAutoFit/>
          </a:bodyPr>
          <a:lstStyle/>
          <a:p>
            <a:r>
              <a:rPr lang="en-US" sz="2800" dirty="0">
                <a:solidFill>
                  <a:schemeClr val="bg2">
                    <a:lumMod val="50000"/>
                    <a:lumOff val="50000"/>
                  </a:schemeClr>
                </a:solidFill>
              </a:rPr>
              <a:t>See, I have engraved you on the palms of My hands; </a:t>
            </a:r>
            <a:r>
              <a:rPr lang="en-US" sz="2800" dirty="0">
                <a:solidFill>
                  <a:srgbClr val="FFFF00"/>
                </a:solidFill>
              </a:rPr>
              <a:t>your walls are ever before me. </a:t>
            </a:r>
            <a:r>
              <a:rPr lang="en-US" sz="2800" baseline="30000" dirty="0">
                <a:solidFill>
                  <a:srgbClr val="FFFF00"/>
                </a:solidFill>
              </a:rPr>
              <a:t>--</a:t>
            </a:r>
            <a:r>
              <a:rPr lang="en-US" sz="2800" dirty="0">
                <a:solidFill>
                  <a:srgbClr val="FFFF00"/>
                </a:solidFill>
              </a:rPr>
              <a:t> </a:t>
            </a:r>
            <a:r>
              <a:rPr lang="en-US" sz="2800" baseline="30000" dirty="0">
                <a:solidFill>
                  <a:srgbClr val="FFFF00"/>
                </a:solidFill>
              </a:rPr>
              <a:t>18 </a:t>
            </a:r>
            <a:r>
              <a:rPr lang="en-US" sz="2800" dirty="0">
                <a:solidFill>
                  <a:srgbClr val="FFFF00"/>
                </a:solidFill>
              </a:rPr>
              <a:t> Lift up your eyes and look around; all your sons gather and come to you. </a:t>
            </a:r>
            <a:r>
              <a:rPr lang="en-US" sz="2800" b="1" dirty="0">
                <a:solidFill>
                  <a:srgbClr val="FFFF00"/>
                </a:solidFill>
              </a:rPr>
              <a:t>Isaiah 49:16-18 (NIV) </a:t>
            </a:r>
            <a:endParaRPr lang="en-US" sz="2800" dirty="0">
              <a:solidFill>
                <a:srgbClr val="FFFF00"/>
              </a:solidFill>
            </a:endParaRPr>
          </a:p>
        </p:txBody>
      </p:sp>
    </p:spTree>
    <p:extLst>
      <p:ext uri="{BB962C8B-B14F-4D97-AF65-F5344CB8AC3E}">
        <p14:creationId xmlns:p14="http://schemas.microsoft.com/office/powerpoint/2010/main" val="3979114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76200"/>
            <a:ext cx="8382000" cy="523220"/>
          </a:xfrm>
          <a:prstGeom prst="rect">
            <a:avLst/>
          </a:prstGeom>
          <a:noFill/>
        </p:spPr>
        <p:txBody>
          <a:bodyPr wrap="square" rtlCol="0">
            <a:spAutoFit/>
          </a:bodyPr>
          <a:lstStyle/>
          <a:p>
            <a:r>
              <a:rPr lang="en-US" sz="2800" b="1" dirty="0">
                <a:solidFill>
                  <a:srgbClr val="FFFF00"/>
                </a:solidFill>
              </a:rPr>
              <a:t>BREAKING “REGRET AND RESENTMENT”</a:t>
            </a:r>
          </a:p>
        </p:txBody>
      </p:sp>
      <p:graphicFrame>
        <p:nvGraphicFramePr>
          <p:cNvPr id="3" name="Table 2"/>
          <p:cNvGraphicFramePr>
            <a:graphicFrameLocks noGrp="1"/>
          </p:cNvGraphicFramePr>
          <p:nvPr>
            <p:extLst>
              <p:ext uri="{D42A27DB-BD31-4B8C-83A1-F6EECF244321}">
                <p14:modId xmlns:p14="http://schemas.microsoft.com/office/powerpoint/2010/main" val="775369122"/>
              </p:ext>
            </p:extLst>
          </p:nvPr>
        </p:nvGraphicFramePr>
        <p:xfrm>
          <a:off x="152400" y="792480"/>
          <a:ext cx="8763000" cy="5913120"/>
        </p:xfrm>
        <a:graphic>
          <a:graphicData uri="http://schemas.openxmlformats.org/drawingml/2006/table">
            <a:tbl>
              <a:tblPr firstRow="1" firstCol="1" bandRow="1">
                <a:tableStyleId>{D113A9D2-9D6B-4929-AA2D-F23B5EE8CBE7}</a:tableStyleId>
              </a:tblPr>
              <a:tblGrid>
                <a:gridCol w="3394675">
                  <a:extLst>
                    <a:ext uri="{9D8B030D-6E8A-4147-A177-3AD203B41FA5}">
                      <a16:colId xmlns:a16="http://schemas.microsoft.com/office/drawing/2014/main" val="20000"/>
                    </a:ext>
                  </a:extLst>
                </a:gridCol>
                <a:gridCol w="5368325">
                  <a:extLst>
                    <a:ext uri="{9D8B030D-6E8A-4147-A177-3AD203B41FA5}">
                      <a16:colId xmlns:a16="http://schemas.microsoft.com/office/drawing/2014/main" val="20001"/>
                    </a:ext>
                  </a:extLst>
                </a:gridCol>
              </a:tblGrid>
              <a:tr h="142253">
                <a:tc>
                  <a:txBody>
                    <a:bodyPr/>
                    <a:lstStyle/>
                    <a:p>
                      <a:pPr marL="0" marR="0">
                        <a:spcBef>
                          <a:spcPts val="0"/>
                        </a:spcBef>
                        <a:spcAft>
                          <a:spcPts val="0"/>
                        </a:spcAft>
                      </a:pPr>
                      <a:r>
                        <a:rPr lang="en-US" sz="2000" dirty="0">
                          <a:effectLst/>
                        </a:rPr>
                        <a:t>Regret</a:t>
                      </a:r>
                      <a:endParaRPr lang="en-US" sz="1600" dirty="0">
                        <a:effectLst/>
                        <a:latin typeface="Calibri"/>
                        <a:ea typeface="Calibri"/>
                        <a:cs typeface="Times New Roman"/>
                      </a:endParaRPr>
                    </a:p>
                  </a:txBody>
                  <a:tcPr marL="24621" marR="24621" marT="0" marB="0"/>
                </a:tc>
                <a:tc>
                  <a:txBody>
                    <a:bodyPr/>
                    <a:lstStyle/>
                    <a:p>
                      <a:pPr marL="0" marR="0">
                        <a:spcBef>
                          <a:spcPts val="0"/>
                        </a:spcBef>
                        <a:spcAft>
                          <a:spcPts val="0"/>
                        </a:spcAft>
                      </a:pPr>
                      <a:r>
                        <a:rPr lang="en-US" sz="2000">
                          <a:effectLst/>
                        </a:rPr>
                        <a:t>Resentment</a:t>
                      </a:r>
                      <a:endParaRPr lang="en-US" sz="1600">
                        <a:effectLst/>
                        <a:latin typeface="Calibri"/>
                        <a:ea typeface="Calibri"/>
                        <a:cs typeface="Times New Roman"/>
                      </a:endParaRPr>
                    </a:p>
                  </a:txBody>
                  <a:tcPr marL="24621" marR="24621" marT="0" marB="0"/>
                </a:tc>
                <a:extLst>
                  <a:ext uri="{0D108BD9-81ED-4DB2-BD59-A6C34878D82A}">
                    <a16:rowId xmlns:a16="http://schemas.microsoft.com/office/drawing/2014/main" val="10000"/>
                  </a:ext>
                </a:extLst>
              </a:tr>
              <a:tr h="547128">
                <a:tc>
                  <a:txBody>
                    <a:bodyPr/>
                    <a:lstStyle/>
                    <a:p>
                      <a:pPr marL="0" marR="0">
                        <a:spcBef>
                          <a:spcPts val="0"/>
                        </a:spcBef>
                        <a:spcAft>
                          <a:spcPts val="0"/>
                        </a:spcAft>
                      </a:pPr>
                      <a:r>
                        <a:rPr lang="en-US" sz="1600" dirty="0">
                          <a:effectLst/>
                        </a:rPr>
                        <a:t>Is</a:t>
                      </a:r>
                      <a:r>
                        <a:rPr lang="en-US" sz="1600" baseline="0" dirty="0">
                          <a:effectLst/>
                        </a:rPr>
                        <a:t> a</a:t>
                      </a:r>
                      <a:r>
                        <a:rPr lang="en-US" sz="1600" dirty="0">
                          <a:effectLst/>
                        </a:rPr>
                        <a:t> sense of sadness, disappointment, or remorse about something you did or did not do, wishing things had happened differently</a:t>
                      </a:r>
                      <a:endParaRPr lang="en-US" sz="1600" dirty="0">
                        <a:effectLst/>
                        <a:latin typeface="Calibri"/>
                        <a:ea typeface="Calibri"/>
                        <a:cs typeface="Times New Roman"/>
                      </a:endParaRPr>
                    </a:p>
                  </a:txBody>
                  <a:tcPr marL="24621" marR="24621" marT="0" marB="0"/>
                </a:tc>
                <a:tc>
                  <a:txBody>
                    <a:bodyPr/>
                    <a:lstStyle/>
                    <a:p>
                      <a:pPr marL="0" marR="0">
                        <a:spcBef>
                          <a:spcPts val="0"/>
                        </a:spcBef>
                        <a:spcAft>
                          <a:spcPts val="0"/>
                        </a:spcAft>
                      </a:pPr>
                      <a:r>
                        <a:rPr lang="en-US" sz="1600" b="1" dirty="0">
                          <a:effectLst/>
                        </a:rPr>
                        <a:t>Is a feeling of disappointment, or remorse about something you did or did not do, wishing things had happened differently</a:t>
                      </a:r>
                      <a:endParaRPr lang="en-US" sz="1600" b="1" dirty="0">
                        <a:effectLst/>
                        <a:latin typeface="Calibri"/>
                        <a:ea typeface="Calibri"/>
                        <a:cs typeface="Times New Roman"/>
                      </a:endParaRPr>
                    </a:p>
                  </a:txBody>
                  <a:tcPr marL="24621" marR="24621" marT="0" marB="0"/>
                </a:tc>
                <a:extLst>
                  <a:ext uri="{0D108BD9-81ED-4DB2-BD59-A6C34878D82A}">
                    <a16:rowId xmlns:a16="http://schemas.microsoft.com/office/drawing/2014/main" val="10001"/>
                  </a:ext>
                </a:extLst>
              </a:tr>
              <a:tr h="1422533">
                <a:tc>
                  <a:txBody>
                    <a:bodyPr/>
                    <a:lstStyle/>
                    <a:p>
                      <a:pPr marL="0" marR="0">
                        <a:spcBef>
                          <a:spcPts val="0"/>
                        </a:spcBef>
                        <a:spcAft>
                          <a:spcPts val="0"/>
                        </a:spcAft>
                      </a:pPr>
                      <a:r>
                        <a:rPr lang="en-US" sz="1600" dirty="0">
                          <a:effectLst/>
                        </a:rPr>
                        <a:t>Brothers, I do not consider myself yet to have taken hold of it. But one thing I do: Forgetting what is behind and straining toward what is ahead, Philippians 3:13 (NIV) also – Isaiah 43:18, 19 – Behold I do a new thing. </a:t>
                      </a:r>
                      <a:endParaRPr lang="en-US" sz="1600" dirty="0">
                        <a:effectLst/>
                        <a:latin typeface="Calibri"/>
                        <a:ea typeface="Calibri"/>
                        <a:cs typeface="Times New Roman"/>
                      </a:endParaRPr>
                    </a:p>
                  </a:txBody>
                  <a:tcPr marL="24621" marR="24621" marT="0" marB="0"/>
                </a:tc>
                <a:tc>
                  <a:txBody>
                    <a:bodyPr/>
                    <a:lstStyle/>
                    <a:p>
                      <a:pPr marL="0" marR="0">
                        <a:spcBef>
                          <a:spcPts val="0"/>
                        </a:spcBef>
                        <a:spcAft>
                          <a:spcPts val="0"/>
                        </a:spcAft>
                      </a:pPr>
                      <a:r>
                        <a:rPr lang="en-US" sz="1600" dirty="0">
                          <a:effectLst/>
                        </a:rPr>
                        <a:t> Bear with each other and forgive whatever grievances you may have against one another. Forgive as the Lord forgave you. 14  And over all these virtues put on love, which binds them all together in perfect unity. 15  Let the peace of Christ rule in your hearts, since as members of one body you were called to peace. And be thankful. Colossians 3:13-15 (NIV)</a:t>
                      </a:r>
                      <a:endParaRPr lang="en-US" sz="1600" dirty="0">
                        <a:effectLst/>
                        <a:latin typeface="Calibri"/>
                        <a:ea typeface="Calibri"/>
                        <a:cs typeface="Times New Roman"/>
                      </a:endParaRPr>
                    </a:p>
                  </a:txBody>
                  <a:tcPr marL="24621" marR="24621" marT="0" marB="0"/>
                </a:tc>
                <a:extLst>
                  <a:ext uri="{0D108BD9-81ED-4DB2-BD59-A6C34878D82A}">
                    <a16:rowId xmlns:a16="http://schemas.microsoft.com/office/drawing/2014/main" val="10002"/>
                  </a:ext>
                </a:extLst>
              </a:tr>
              <a:tr h="765979">
                <a:tc>
                  <a:txBody>
                    <a:bodyPr/>
                    <a:lstStyle/>
                    <a:p>
                      <a:pPr marL="0" marR="0">
                        <a:spcBef>
                          <a:spcPts val="0"/>
                        </a:spcBef>
                        <a:spcAft>
                          <a:spcPts val="0"/>
                        </a:spcAft>
                      </a:pPr>
                      <a:r>
                        <a:rPr lang="en-US" sz="1600">
                          <a:effectLst/>
                        </a:rPr>
                        <a:t>Regret keeps you feeling “YOU WILL NEVER BE GOOD ENOUGH” – WHAT IF? – WHY DID? – and it keeps us beat up and thinking mainly about the past</a:t>
                      </a:r>
                      <a:endParaRPr lang="en-US" sz="1600">
                        <a:effectLst/>
                        <a:latin typeface="Calibri"/>
                        <a:ea typeface="Calibri"/>
                        <a:cs typeface="Times New Roman"/>
                      </a:endParaRPr>
                    </a:p>
                  </a:txBody>
                  <a:tcPr marL="24621" marR="24621" marT="0" marB="0"/>
                </a:tc>
                <a:tc>
                  <a:txBody>
                    <a:bodyPr/>
                    <a:lstStyle/>
                    <a:p>
                      <a:pPr marL="0" marR="0">
                        <a:spcBef>
                          <a:spcPts val="0"/>
                        </a:spcBef>
                        <a:spcAft>
                          <a:spcPts val="0"/>
                        </a:spcAft>
                      </a:pPr>
                      <a:r>
                        <a:rPr lang="en-US" sz="1600">
                          <a:effectLst/>
                        </a:rPr>
                        <a:t>Resentment keeps you  hurt and disappointed. You know someone you love has deeply wounded you – but they are not changing fast enough.  So you only expect more hurt and repeated disappointment </a:t>
                      </a:r>
                      <a:endParaRPr lang="en-US" sz="1600">
                        <a:effectLst/>
                        <a:latin typeface="Calibri"/>
                        <a:ea typeface="Calibri"/>
                        <a:cs typeface="Times New Roman"/>
                      </a:endParaRPr>
                    </a:p>
                  </a:txBody>
                  <a:tcPr marL="24621" marR="24621" marT="0" marB="0"/>
                </a:tc>
                <a:extLst>
                  <a:ext uri="{0D108BD9-81ED-4DB2-BD59-A6C34878D82A}">
                    <a16:rowId xmlns:a16="http://schemas.microsoft.com/office/drawing/2014/main" val="10003"/>
                  </a:ext>
                </a:extLst>
              </a:tr>
              <a:tr h="1313107">
                <a:tc>
                  <a:txBody>
                    <a:bodyPr/>
                    <a:lstStyle/>
                    <a:p>
                      <a:pPr marL="0" marR="0">
                        <a:spcBef>
                          <a:spcPts val="0"/>
                        </a:spcBef>
                        <a:spcAft>
                          <a:spcPts val="0"/>
                        </a:spcAft>
                      </a:pPr>
                      <a:r>
                        <a:rPr lang="en-US" sz="1600" dirty="0">
                          <a:effectLst/>
                        </a:rPr>
                        <a:t>THE KEY IS KNOWING JESUS DID FORGIVE ALL YOUR PAST SINS – (Did you confess them to Him – then you have to trust He has forgiven you)</a:t>
                      </a:r>
                      <a:endParaRPr lang="en-US" sz="1600" dirty="0">
                        <a:effectLst/>
                        <a:latin typeface="Calibri"/>
                        <a:ea typeface="Calibri"/>
                        <a:cs typeface="Times New Roman"/>
                      </a:endParaRPr>
                    </a:p>
                  </a:txBody>
                  <a:tcPr marL="24621" marR="24621" marT="0" marB="0"/>
                </a:tc>
                <a:tc>
                  <a:txBody>
                    <a:bodyPr/>
                    <a:lstStyle/>
                    <a:p>
                      <a:pPr marL="0" marR="0">
                        <a:spcBef>
                          <a:spcPts val="0"/>
                        </a:spcBef>
                        <a:spcAft>
                          <a:spcPts val="0"/>
                        </a:spcAft>
                      </a:pPr>
                      <a:r>
                        <a:rPr lang="en-US" sz="1600" dirty="0">
                          <a:effectLst/>
                        </a:rPr>
                        <a:t>THE KEY IS REALIZING JESUS WALKED WITH YOU – WHEN YOU FAILED HIM – HE STILL LOVED YOU – can you RELEASE YOUR RESENTMENT at the finished work of the cross and forgive those who are still failing you – and walk with them – asking God to continue to pour into them the grace and power and transformational love they need. </a:t>
                      </a:r>
                      <a:endParaRPr lang="en-US" sz="1600" dirty="0">
                        <a:effectLst/>
                        <a:latin typeface="Calibri"/>
                        <a:ea typeface="Calibri"/>
                        <a:cs typeface="Times New Roman"/>
                      </a:endParaRPr>
                    </a:p>
                  </a:txBody>
                  <a:tcPr marL="24621" marR="24621"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664001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200" y="48161"/>
            <a:ext cx="9144000" cy="156966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We Need A Sanctified Imagination</a:t>
            </a:r>
          </a:p>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To Envision The Outcome</a:t>
            </a:r>
          </a:p>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Beyond Our Regrets And Resentment  </a:t>
            </a:r>
          </a:p>
        </p:txBody>
      </p:sp>
      <p:sp>
        <p:nvSpPr>
          <p:cNvPr id="2" name="Rectangle 1"/>
          <p:cNvSpPr/>
          <p:nvPr/>
        </p:nvSpPr>
        <p:spPr>
          <a:xfrm>
            <a:off x="288851" y="1524000"/>
            <a:ext cx="8610600" cy="1815882"/>
          </a:xfrm>
          <a:prstGeom prst="rect">
            <a:avLst/>
          </a:prstGeom>
        </p:spPr>
        <p:txBody>
          <a:bodyPr wrap="square">
            <a:spAutoFit/>
          </a:bodyPr>
          <a:lstStyle/>
          <a:p>
            <a:r>
              <a:rPr lang="en-US" sz="2800" dirty="0"/>
              <a:t>He chose the lowly things of this world and the despised things--</a:t>
            </a:r>
            <a:r>
              <a:rPr lang="en-US" sz="2800" b="1" dirty="0">
                <a:solidFill>
                  <a:schemeClr val="bg2">
                    <a:lumMod val="50000"/>
                    <a:lumOff val="50000"/>
                  </a:schemeClr>
                </a:solidFill>
              </a:rPr>
              <a:t>and the things that are not--to nullify the things that are</a:t>
            </a:r>
            <a:r>
              <a:rPr lang="en-US" sz="2800" dirty="0"/>
              <a:t>, </a:t>
            </a:r>
            <a:r>
              <a:rPr lang="en-US" sz="2800" baseline="30000" dirty="0"/>
              <a:t>29 </a:t>
            </a:r>
            <a:r>
              <a:rPr lang="en-US" sz="2800" dirty="0"/>
              <a:t> so that no one may boast before Him. </a:t>
            </a:r>
            <a:r>
              <a:rPr lang="en-US" sz="2800" b="1" dirty="0"/>
              <a:t>1 Corinthians 1:28-29 (NIV) </a:t>
            </a:r>
            <a:endParaRPr lang="en-US"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460742">
            <a:off x="202652" y="3828772"/>
            <a:ext cx="2971800" cy="14812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rot="20427026">
            <a:off x="681776" y="5139129"/>
            <a:ext cx="2819400" cy="461665"/>
          </a:xfrm>
          <a:prstGeom prst="rect">
            <a:avLst/>
          </a:prstGeom>
          <a:noFill/>
        </p:spPr>
        <p:txBody>
          <a:bodyPr wrap="square" rtlCol="0">
            <a:spAutoFit/>
          </a:bodyPr>
          <a:lstStyle/>
          <a:p>
            <a:r>
              <a:rPr lang="en-US" dirty="0"/>
              <a:t>Battles </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372568">
            <a:off x="6888128" y="3712083"/>
            <a:ext cx="1949450" cy="133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rot="1272588">
            <a:off x="6067219" y="4876800"/>
            <a:ext cx="2819400" cy="461665"/>
          </a:xfrm>
          <a:prstGeom prst="rect">
            <a:avLst/>
          </a:prstGeom>
          <a:noFill/>
        </p:spPr>
        <p:txBody>
          <a:bodyPr wrap="square" rtlCol="0">
            <a:spAutoFit/>
          </a:bodyPr>
          <a:lstStyle/>
          <a:p>
            <a:r>
              <a:rPr lang="en-US" dirty="0"/>
              <a:t>Struggles </a:t>
            </a:r>
          </a:p>
        </p:txBody>
      </p:sp>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3625310"/>
            <a:ext cx="1981200" cy="128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3505200" y="4876800"/>
            <a:ext cx="2819400" cy="461665"/>
          </a:xfrm>
          <a:prstGeom prst="rect">
            <a:avLst/>
          </a:prstGeom>
          <a:noFill/>
        </p:spPr>
        <p:txBody>
          <a:bodyPr wrap="square" rtlCol="0">
            <a:spAutoFit/>
          </a:bodyPr>
          <a:lstStyle/>
          <a:p>
            <a:r>
              <a:rPr lang="en-US" dirty="0"/>
              <a:t>Finances</a:t>
            </a:r>
          </a:p>
        </p:txBody>
      </p:sp>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95097">
            <a:off x="5460490" y="5558414"/>
            <a:ext cx="2002022" cy="1129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297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200" y="0"/>
            <a:ext cx="9144000" cy="954107"/>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28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GOD IS ASKING US TO ALLOW HIS SPIRIT</a:t>
            </a:r>
          </a:p>
          <a:p>
            <a:r>
              <a:rPr lang="en-US" sz="28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TO LIFT UP OUR EYES AND ENVISION HIS WORK </a:t>
            </a:r>
          </a:p>
        </p:txBody>
      </p:sp>
      <p:sp>
        <p:nvSpPr>
          <p:cNvPr id="3" name="Rectangle 2"/>
          <p:cNvSpPr/>
          <p:nvPr/>
        </p:nvSpPr>
        <p:spPr>
          <a:xfrm>
            <a:off x="152400" y="1199108"/>
            <a:ext cx="8686800" cy="5386090"/>
          </a:xfrm>
          <a:prstGeom prst="rect">
            <a:avLst/>
          </a:prstGeom>
        </p:spPr>
        <p:txBody>
          <a:bodyPr wrap="square">
            <a:spAutoFit/>
          </a:bodyPr>
          <a:lstStyle/>
          <a:p>
            <a:r>
              <a:rPr lang="en-US" sz="2800" baseline="30000" dirty="0"/>
              <a:t>16 </a:t>
            </a:r>
            <a:r>
              <a:rPr lang="en-US" sz="2800" dirty="0"/>
              <a:t> I pray that out of His glorious riches He may strengthen you with power through His Spirit in your inner being, </a:t>
            </a:r>
            <a:r>
              <a:rPr lang="en-US" sz="2800" baseline="30000" dirty="0"/>
              <a:t>17 </a:t>
            </a:r>
            <a:r>
              <a:rPr lang="en-US" sz="2800" dirty="0"/>
              <a:t> so that Christ may dwell in your hearts through faith. </a:t>
            </a:r>
            <a:r>
              <a:rPr lang="en-US" sz="1800" dirty="0"/>
              <a:t>And I pray that you, being rooted and established in love, </a:t>
            </a:r>
            <a:r>
              <a:rPr lang="en-US" sz="1800" baseline="30000" dirty="0"/>
              <a:t>18 </a:t>
            </a:r>
            <a:r>
              <a:rPr lang="en-US" sz="1800" dirty="0"/>
              <a:t> may have power, together with all the saints, to grasp how wide and long and high and deep is the love of Christ, </a:t>
            </a:r>
            <a:r>
              <a:rPr lang="en-US" sz="1800" baseline="30000" dirty="0"/>
              <a:t>19 </a:t>
            </a:r>
            <a:r>
              <a:rPr lang="en-US" sz="1800" dirty="0"/>
              <a:t> and to know this love that surpasses knowledge--that you may be filled to the measure of all the fullness of God. </a:t>
            </a:r>
            <a:r>
              <a:rPr lang="en-US" sz="2800" dirty="0"/>
              <a:t> </a:t>
            </a:r>
            <a:r>
              <a:rPr lang="en-US" sz="2800" dirty="0">
                <a:solidFill>
                  <a:schemeClr val="bg2">
                    <a:lumMod val="50000"/>
                    <a:lumOff val="50000"/>
                  </a:schemeClr>
                </a:solidFill>
              </a:rPr>
              <a:t>Now to Him Who is able to do immeasurably more than all we ask or imagine (THINK – COMPREHEND), according to His power that is at work within us, </a:t>
            </a:r>
            <a:r>
              <a:rPr lang="en-US" sz="2800" baseline="30000" dirty="0"/>
              <a:t>21 </a:t>
            </a:r>
            <a:r>
              <a:rPr lang="en-US" sz="2800" dirty="0"/>
              <a:t> to him be glory in the church and in Christ Jesus throughout all generations, for ever and ever! Amen. </a:t>
            </a:r>
            <a:r>
              <a:rPr lang="en-US" sz="2800" b="1" dirty="0"/>
              <a:t>Ephesians 3:16-21 (NIV) </a:t>
            </a:r>
            <a:endParaRPr lang="en-US" sz="2800" dirty="0"/>
          </a:p>
        </p:txBody>
      </p:sp>
    </p:spTree>
    <p:extLst>
      <p:ext uri="{BB962C8B-B14F-4D97-AF65-F5344CB8AC3E}">
        <p14:creationId xmlns:p14="http://schemas.microsoft.com/office/powerpoint/2010/main" val="3528118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447800"/>
            <a:ext cx="8622166" cy="3505200"/>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51772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0"/>
            <a:ext cx="9144000" cy="156966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Envisioning Faith</a:t>
            </a:r>
          </a:p>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Is Not “New-Age”</a:t>
            </a:r>
          </a:p>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It Is Believing For A New Future  </a:t>
            </a:r>
          </a:p>
        </p:txBody>
      </p:sp>
      <p:sp>
        <p:nvSpPr>
          <p:cNvPr id="5" name="Rectangle 4"/>
          <p:cNvSpPr/>
          <p:nvPr/>
        </p:nvSpPr>
        <p:spPr>
          <a:xfrm>
            <a:off x="304800" y="1828800"/>
            <a:ext cx="8382000" cy="4031873"/>
          </a:xfrm>
          <a:prstGeom prst="rect">
            <a:avLst/>
          </a:prstGeom>
        </p:spPr>
        <p:txBody>
          <a:bodyPr wrap="square">
            <a:spAutoFit/>
          </a:bodyPr>
          <a:lstStyle/>
          <a:p>
            <a:r>
              <a:rPr lang="en-US" sz="3200" dirty="0"/>
              <a:t>And the peace of God, which transcends all understanding, will guard your hearts and your minds in Christ Jesus. </a:t>
            </a:r>
            <a:r>
              <a:rPr lang="en-US" sz="3200" baseline="30000" dirty="0"/>
              <a:t>8 </a:t>
            </a:r>
            <a:r>
              <a:rPr lang="en-US" sz="3200" dirty="0"/>
              <a:t> Finally, brothers, whatever is true, whatever is noble, whatever is right, whatever is pure, whatever is lovely, whatever is admirable--if anything is excellent or praiseworthy--think about such things. </a:t>
            </a:r>
            <a:r>
              <a:rPr lang="en-US" sz="3200" b="1" dirty="0"/>
              <a:t>Philippians 4:7-8 (NIV) </a:t>
            </a:r>
            <a:endParaRPr lang="en-US" sz="3200" dirty="0"/>
          </a:p>
        </p:txBody>
      </p:sp>
    </p:spTree>
    <p:extLst>
      <p:ext uri="{BB962C8B-B14F-4D97-AF65-F5344CB8AC3E}">
        <p14:creationId xmlns:p14="http://schemas.microsoft.com/office/powerpoint/2010/main" val="2486402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6200" y="0"/>
            <a:ext cx="9144000" cy="1569660"/>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God Sets Us Up For </a:t>
            </a:r>
          </a:p>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Radical Grace Toward Each Other – Because  </a:t>
            </a:r>
          </a:p>
          <a:p>
            <a:r>
              <a:rPr lang="en-US" sz="32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He Showed Radical Grace Toward Us</a:t>
            </a:r>
          </a:p>
        </p:txBody>
      </p:sp>
      <p:sp>
        <p:nvSpPr>
          <p:cNvPr id="2" name="Rectangle 1"/>
          <p:cNvSpPr/>
          <p:nvPr/>
        </p:nvSpPr>
        <p:spPr>
          <a:xfrm>
            <a:off x="228600" y="1844457"/>
            <a:ext cx="8763000" cy="4031873"/>
          </a:xfrm>
          <a:prstGeom prst="rect">
            <a:avLst/>
          </a:prstGeom>
        </p:spPr>
        <p:txBody>
          <a:bodyPr wrap="square">
            <a:spAutoFit/>
          </a:bodyPr>
          <a:lstStyle/>
          <a:p>
            <a:r>
              <a:rPr lang="en-US" sz="3200" dirty="0"/>
              <a:t> And do not grieve the Holy Spirit of God, with whom you were sealed for the day of redemption. </a:t>
            </a:r>
            <a:r>
              <a:rPr lang="en-US" sz="3200" baseline="30000" dirty="0"/>
              <a:t>31 </a:t>
            </a:r>
            <a:r>
              <a:rPr lang="en-US" sz="3200" dirty="0"/>
              <a:t> Get rid of all bitterness, rage and anger, brawling and slander, along with every form of malice. </a:t>
            </a:r>
            <a:r>
              <a:rPr lang="en-US" sz="3200" baseline="30000" dirty="0"/>
              <a:t>32 </a:t>
            </a:r>
            <a:r>
              <a:rPr lang="en-US" sz="3200" dirty="0"/>
              <a:t> Be kind and compassionate to one another, </a:t>
            </a:r>
            <a:r>
              <a:rPr lang="en-US" sz="3200" b="1" dirty="0">
                <a:solidFill>
                  <a:schemeClr val="bg2">
                    <a:lumMod val="50000"/>
                    <a:lumOff val="50000"/>
                  </a:schemeClr>
                </a:solidFill>
              </a:rPr>
              <a:t>forgiving each other, just as in Christ God forgave you. </a:t>
            </a:r>
          </a:p>
          <a:p>
            <a:r>
              <a:rPr lang="en-US" sz="3200" b="1" dirty="0"/>
              <a:t>Ephesians 4:29-32 (NIV) </a:t>
            </a:r>
            <a:endParaRPr lang="en-US" sz="3200" dirty="0"/>
          </a:p>
        </p:txBody>
      </p:sp>
    </p:spTree>
    <p:extLst>
      <p:ext uri="{BB962C8B-B14F-4D97-AF65-F5344CB8AC3E}">
        <p14:creationId xmlns:p14="http://schemas.microsoft.com/office/powerpoint/2010/main" val="3556119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177225"/>
            <a:ext cx="8382000" cy="584775"/>
          </a:xfrm>
          <a:prstGeom prst="rect">
            <a:avLst/>
          </a:prstGeom>
        </p:spPr>
        <p:txBody>
          <a:bodyPr wrap="square">
            <a:spAutoFit/>
          </a:bodyPr>
          <a:lstStyle/>
          <a:p>
            <a:pPr algn="ctr"/>
            <a:r>
              <a:rPr lang="en-US" sz="3200" b="1" dirty="0">
                <a:solidFill>
                  <a:srgbClr val="FFFF00"/>
                </a:solidFill>
              </a:rPr>
              <a:t>He Showed Radical Grace To Us </a:t>
            </a:r>
            <a:endParaRPr lang="en-US" sz="3200" dirty="0">
              <a:solidFill>
                <a:srgbClr val="FFFF00"/>
              </a:solidFill>
            </a:endParaRPr>
          </a:p>
        </p:txBody>
      </p:sp>
      <p:sp>
        <p:nvSpPr>
          <p:cNvPr id="2" name="Rectangle 1"/>
          <p:cNvSpPr/>
          <p:nvPr/>
        </p:nvSpPr>
        <p:spPr>
          <a:xfrm>
            <a:off x="152400" y="982177"/>
            <a:ext cx="8686800" cy="3539430"/>
          </a:xfrm>
          <a:prstGeom prst="rect">
            <a:avLst/>
          </a:prstGeom>
        </p:spPr>
        <p:txBody>
          <a:bodyPr wrap="square">
            <a:spAutoFit/>
          </a:bodyPr>
          <a:lstStyle/>
          <a:p>
            <a:r>
              <a:rPr lang="en-US" sz="2800" dirty="0"/>
              <a:t>Therefore, as God's chosen people, holy and dearly loved, clothe yourselves with compassion, kindness, humility, gentleness and patience. </a:t>
            </a:r>
            <a:r>
              <a:rPr lang="en-US" sz="2800" baseline="30000" dirty="0"/>
              <a:t>13 </a:t>
            </a:r>
            <a:r>
              <a:rPr lang="en-US" sz="2800" dirty="0"/>
              <a:t> </a:t>
            </a:r>
            <a:r>
              <a:rPr lang="en-US" sz="2800" b="1" dirty="0">
                <a:solidFill>
                  <a:schemeClr val="bg2">
                    <a:lumMod val="50000"/>
                    <a:lumOff val="50000"/>
                  </a:schemeClr>
                </a:solidFill>
              </a:rPr>
              <a:t>Bear with each other and forgive whatever grievances you may have against one another. Forgive as the Lord forgave you</a:t>
            </a:r>
            <a:r>
              <a:rPr lang="en-US" sz="2800" dirty="0"/>
              <a:t>. </a:t>
            </a:r>
            <a:r>
              <a:rPr lang="en-US" sz="2800" baseline="30000" dirty="0"/>
              <a:t>14 </a:t>
            </a:r>
            <a:r>
              <a:rPr lang="en-US" sz="2800" dirty="0"/>
              <a:t> And over all these virtues put on love, which binds them all together in perfect unity. </a:t>
            </a:r>
            <a:r>
              <a:rPr lang="en-US" sz="2800" b="1" dirty="0"/>
              <a:t>Colossians 3:12-14 (NIV) </a:t>
            </a:r>
            <a:endParaRPr lang="en-US" sz="2800" dirty="0"/>
          </a:p>
        </p:txBody>
      </p:sp>
    </p:spTree>
    <p:extLst>
      <p:ext uri="{BB962C8B-B14F-4D97-AF65-F5344CB8AC3E}">
        <p14:creationId xmlns:p14="http://schemas.microsoft.com/office/powerpoint/2010/main" val="8238247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81000" y="152400"/>
            <a:ext cx="8382000" cy="584775"/>
          </a:xfrm>
          <a:prstGeom prst="rect">
            <a:avLst/>
          </a:prstGeom>
        </p:spPr>
        <p:txBody>
          <a:bodyPr wrap="square">
            <a:spAutoFit/>
          </a:bodyPr>
          <a:lstStyle/>
          <a:p>
            <a:pPr algn="ctr"/>
            <a:r>
              <a:rPr lang="en-US" sz="3200" b="1" dirty="0">
                <a:solidFill>
                  <a:srgbClr val="FFFF00"/>
                </a:solidFill>
              </a:rPr>
              <a:t>APPLICATION </a:t>
            </a:r>
            <a:endParaRPr lang="en-US" sz="3200" dirty="0">
              <a:solidFill>
                <a:srgbClr val="FFFF00"/>
              </a:solidFill>
            </a:endParaRPr>
          </a:p>
        </p:txBody>
      </p:sp>
      <p:sp>
        <p:nvSpPr>
          <p:cNvPr id="2" name="TextBox 1"/>
          <p:cNvSpPr txBox="1"/>
          <p:nvPr/>
        </p:nvSpPr>
        <p:spPr>
          <a:xfrm>
            <a:off x="685800" y="1219200"/>
            <a:ext cx="8001000" cy="5016758"/>
          </a:xfrm>
          <a:prstGeom prst="rect">
            <a:avLst/>
          </a:prstGeom>
          <a:noFill/>
        </p:spPr>
        <p:txBody>
          <a:bodyPr wrap="square" rtlCol="0">
            <a:spAutoFit/>
          </a:bodyPr>
          <a:lstStyle/>
          <a:p>
            <a:pPr marL="457200" indent="-457200">
              <a:buAutoNum type="arabicPeriod"/>
            </a:pPr>
            <a:r>
              <a:rPr lang="en-US" sz="3200" dirty="0"/>
              <a:t>Repent of holding on to your regrets and resentments</a:t>
            </a:r>
          </a:p>
          <a:p>
            <a:pPr marL="457200" indent="-457200">
              <a:buAutoNum type="arabicPeriod"/>
            </a:pPr>
            <a:r>
              <a:rPr lang="en-US" sz="3200" dirty="0"/>
              <a:t>Hand over your problems to the Lord to handle – DO THE HEAVY LIFTING</a:t>
            </a:r>
          </a:p>
          <a:p>
            <a:pPr marL="457200" indent="-457200">
              <a:buAutoNum type="arabicPeriod"/>
            </a:pPr>
            <a:r>
              <a:rPr lang="en-US" sz="3200" dirty="0"/>
              <a:t>Boldly believe for God to do the impossible – ENVISION What is His will – don’t let your eyes only see from the past – or from the present – let your faith be sanctified to see a DIFFERENT FUTURE.</a:t>
            </a:r>
          </a:p>
        </p:txBody>
      </p:sp>
    </p:spTree>
    <p:extLst>
      <p:ext uri="{BB962C8B-B14F-4D97-AF65-F5344CB8AC3E}">
        <p14:creationId xmlns:p14="http://schemas.microsoft.com/office/powerpoint/2010/main" val="3378320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808038"/>
            <a:ext cx="7315200" cy="715962"/>
          </a:xfrm>
        </p:spPr>
        <p:txBody>
          <a:bodyPr/>
          <a:lstStyle/>
          <a:p>
            <a:pPr algn="r"/>
            <a:r>
              <a:rPr lang="en-US" sz="3600" dirty="0">
                <a:solidFill>
                  <a:srgbClr val="FFFF00"/>
                </a:solidFill>
              </a:rPr>
              <a:t>The Excellency </a:t>
            </a:r>
            <a:br>
              <a:rPr lang="en-US" sz="3600" dirty="0">
                <a:solidFill>
                  <a:srgbClr val="FFFF00"/>
                </a:solidFill>
              </a:rPr>
            </a:br>
            <a:r>
              <a:rPr lang="en-US" sz="3600" dirty="0">
                <a:solidFill>
                  <a:srgbClr val="FFFF00"/>
                </a:solidFill>
              </a:rPr>
              <a:t>of Christ </a:t>
            </a:r>
            <a:br>
              <a:rPr lang="en-US" sz="3600" dirty="0">
                <a:solidFill>
                  <a:srgbClr val="FFFF00"/>
                </a:solidFill>
              </a:rPr>
            </a:br>
            <a:r>
              <a:rPr lang="en-US" sz="3600" dirty="0">
                <a:solidFill>
                  <a:srgbClr val="FFFF00"/>
                </a:solidFill>
              </a:rPr>
              <a:t>In Creation</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2050" y="2209800"/>
            <a:ext cx="259715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52400" y="304800"/>
            <a:ext cx="5715000" cy="6370975"/>
          </a:xfrm>
          <a:prstGeom prst="rect">
            <a:avLst/>
          </a:prstGeom>
        </p:spPr>
        <p:txBody>
          <a:bodyPr wrap="square">
            <a:spAutoFit/>
          </a:bodyPr>
          <a:lstStyle/>
          <a:p>
            <a:r>
              <a:rPr lang="en-US" dirty="0"/>
              <a:t>For by Him all things were created: things in heaven and on earth, visible and invisible, whether thrones or powers or rulers or authorities; all things were created by Him and for Him. </a:t>
            </a:r>
            <a:r>
              <a:rPr lang="en-US" baseline="30000" dirty="0"/>
              <a:t>17 </a:t>
            </a:r>
            <a:r>
              <a:rPr lang="en-US" dirty="0"/>
              <a:t> He is before all things, and in Him all things hold together. </a:t>
            </a:r>
            <a:r>
              <a:rPr lang="en-US" baseline="30000" dirty="0"/>
              <a:t>18 </a:t>
            </a:r>
            <a:r>
              <a:rPr lang="en-US" dirty="0"/>
              <a:t> And He is the head of the body, the church; he is the beginning and the firstborn from among the dead, so that in everything He might have the supremacy. </a:t>
            </a:r>
            <a:r>
              <a:rPr lang="en-US" baseline="30000" dirty="0"/>
              <a:t>19 </a:t>
            </a:r>
            <a:r>
              <a:rPr lang="en-US" dirty="0"/>
              <a:t> For God was pleased to have all his fullness dwell in him, </a:t>
            </a:r>
            <a:r>
              <a:rPr lang="en-US" baseline="30000" dirty="0"/>
              <a:t>20 </a:t>
            </a:r>
            <a:r>
              <a:rPr lang="en-US" dirty="0"/>
              <a:t> and through him to reconcile to himself all things, whether things on earth or things in heaven, by making peace through his blood, shed on the cross. </a:t>
            </a:r>
            <a:r>
              <a:rPr lang="en-US" b="1" dirty="0"/>
              <a:t>Colossians 1:16-20 (NIV) </a:t>
            </a:r>
            <a:endParaRPr lang="en-US" dirty="0"/>
          </a:p>
        </p:txBody>
      </p:sp>
    </p:spTree>
    <p:extLst>
      <p:ext uri="{BB962C8B-B14F-4D97-AF65-F5344CB8AC3E}">
        <p14:creationId xmlns:p14="http://schemas.microsoft.com/office/powerpoint/2010/main" val="11656614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52400"/>
            <a:ext cx="4953000" cy="6426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9310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1018166"/>
            <a:ext cx="2590800" cy="2977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33400" y="152400"/>
            <a:ext cx="8229600" cy="646331"/>
          </a:xfrm>
          <a:prstGeom prst="rect">
            <a:avLst/>
          </a:prstGeom>
          <a:noFill/>
        </p:spPr>
        <p:txBody>
          <a:bodyPr wrap="square" rtlCol="0">
            <a:spAutoFit/>
          </a:bodyPr>
          <a:lstStyle/>
          <a:p>
            <a:r>
              <a:rPr lang="en-US" sz="3600" dirty="0">
                <a:solidFill>
                  <a:srgbClr val="FFFF00"/>
                </a:solidFill>
              </a:rPr>
              <a:t>PEOPLE ARE ASKING ME</a:t>
            </a:r>
          </a:p>
        </p:txBody>
      </p:sp>
      <p:sp>
        <p:nvSpPr>
          <p:cNvPr id="5" name="TextBox 4"/>
          <p:cNvSpPr txBox="1"/>
          <p:nvPr/>
        </p:nvSpPr>
        <p:spPr>
          <a:xfrm>
            <a:off x="255180" y="901005"/>
            <a:ext cx="5536019" cy="1384995"/>
          </a:xfrm>
          <a:prstGeom prst="rect">
            <a:avLst/>
          </a:prstGeom>
          <a:noFill/>
        </p:spPr>
        <p:txBody>
          <a:bodyPr wrap="square" rtlCol="0">
            <a:spAutoFit/>
          </a:bodyPr>
          <a:lstStyle/>
          <a:p>
            <a:r>
              <a:rPr lang="en-US" sz="2800" dirty="0">
                <a:solidFill>
                  <a:srgbClr val="FFFF00"/>
                </a:solidFill>
              </a:rPr>
              <a:t>Super Blessed </a:t>
            </a:r>
            <a:r>
              <a:rPr lang="en-US" sz="2800" dirty="0"/>
              <a:t>– Grateful for all the bountiful grace and miracles and provision of the Lord in 2026 </a:t>
            </a:r>
          </a:p>
        </p:txBody>
      </p:sp>
      <p:sp>
        <p:nvSpPr>
          <p:cNvPr id="7" name="TextBox 6"/>
          <p:cNvSpPr txBox="1"/>
          <p:nvPr/>
        </p:nvSpPr>
        <p:spPr>
          <a:xfrm>
            <a:off x="304800" y="2362200"/>
            <a:ext cx="5486400" cy="2246769"/>
          </a:xfrm>
          <a:prstGeom prst="rect">
            <a:avLst/>
          </a:prstGeom>
          <a:noFill/>
        </p:spPr>
        <p:txBody>
          <a:bodyPr wrap="square" rtlCol="0">
            <a:spAutoFit/>
          </a:bodyPr>
          <a:lstStyle/>
          <a:p>
            <a:r>
              <a:rPr lang="en-US" sz="2800" dirty="0">
                <a:solidFill>
                  <a:srgbClr val="FFFF00"/>
                </a:solidFill>
              </a:rPr>
              <a:t>Super Desperate </a:t>
            </a:r>
            <a:r>
              <a:rPr lang="en-US" sz="2800" dirty="0"/>
              <a:t>– For a greater </a:t>
            </a:r>
            <a:r>
              <a:rPr lang="en-US" sz="2800" dirty="0">
                <a:solidFill>
                  <a:schemeClr val="bg2">
                    <a:lumMod val="50000"/>
                    <a:lumOff val="50000"/>
                  </a:schemeClr>
                </a:solidFill>
              </a:rPr>
              <a:t>saturation</a:t>
            </a:r>
            <a:r>
              <a:rPr lang="en-US" sz="2800" dirty="0"/>
              <a:t> of His presence and grace and </a:t>
            </a:r>
            <a:r>
              <a:rPr lang="en-US" sz="2800" dirty="0">
                <a:solidFill>
                  <a:schemeClr val="bg2">
                    <a:lumMod val="50000"/>
                    <a:lumOff val="50000"/>
                  </a:schemeClr>
                </a:solidFill>
              </a:rPr>
              <a:t>heart-transforming anointings</a:t>
            </a:r>
            <a:r>
              <a:rPr lang="en-US" sz="2800" dirty="0"/>
              <a:t> to invade LifeGate and our region – </a:t>
            </a:r>
            <a:r>
              <a:rPr lang="en-US" sz="2800" dirty="0">
                <a:solidFill>
                  <a:srgbClr val="FFFF00"/>
                </a:solidFill>
              </a:rPr>
              <a:t>Joshua 15:19</a:t>
            </a:r>
          </a:p>
        </p:txBody>
      </p:sp>
      <p:sp>
        <p:nvSpPr>
          <p:cNvPr id="8" name="TextBox 7"/>
          <p:cNvSpPr txBox="1"/>
          <p:nvPr/>
        </p:nvSpPr>
        <p:spPr>
          <a:xfrm>
            <a:off x="0" y="4724400"/>
            <a:ext cx="9144000" cy="1815882"/>
          </a:xfrm>
          <a:prstGeom prst="rect">
            <a:avLst/>
          </a:prstGeom>
          <a:noFill/>
        </p:spPr>
        <p:txBody>
          <a:bodyPr wrap="square" rtlCol="0">
            <a:spAutoFit/>
          </a:bodyPr>
          <a:lstStyle/>
          <a:p>
            <a:r>
              <a:rPr lang="en-US" sz="2800" dirty="0">
                <a:solidFill>
                  <a:srgbClr val="FFFF00"/>
                </a:solidFill>
              </a:rPr>
              <a:t>My observation </a:t>
            </a:r>
            <a:r>
              <a:rPr lang="en-US" sz="2800" dirty="0"/>
              <a:t>– This is a season of acceleration and URGENCY– God wants to move you toward VICTORY and REVIVAL – if we resist we will not be in NEUTRAL – we will backslide quickly -  We need to repent quickly.</a:t>
            </a:r>
          </a:p>
        </p:txBody>
      </p:sp>
    </p:spTree>
    <p:extLst>
      <p:ext uri="{BB962C8B-B14F-4D97-AF65-F5344CB8AC3E}">
        <p14:creationId xmlns:p14="http://schemas.microsoft.com/office/powerpoint/2010/main" val="3553893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3200" y="773162"/>
            <a:ext cx="8763000" cy="2862322"/>
          </a:xfrm>
          <a:prstGeom prst="rect">
            <a:avLst/>
          </a:prstGeom>
        </p:spPr>
        <p:txBody>
          <a:bodyPr wrap="square">
            <a:spAutoFit/>
          </a:bodyPr>
          <a:lstStyle/>
          <a:p>
            <a:r>
              <a:rPr lang="en-US" sz="3000" dirty="0"/>
              <a:t> Wherefore, my beloved, as you have always obeyed, not as in my presence only, but now much more in my absence, work out your own salvation with fear and trembling. </a:t>
            </a:r>
            <a:r>
              <a:rPr lang="en-US" sz="3000" baseline="30000" dirty="0"/>
              <a:t>13 </a:t>
            </a:r>
            <a:r>
              <a:rPr lang="en-US" sz="3000" dirty="0"/>
              <a:t> </a:t>
            </a:r>
            <a:r>
              <a:rPr lang="en-US" sz="3000" dirty="0">
                <a:solidFill>
                  <a:srgbClr val="FFFF00"/>
                </a:solidFill>
              </a:rPr>
              <a:t>For it is God which works in you both to will and to do of </a:t>
            </a:r>
            <a:r>
              <a:rPr lang="en-US" sz="3000" i="1" dirty="0">
                <a:solidFill>
                  <a:srgbClr val="FFFF00"/>
                </a:solidFill>
              </a:rPr>
              <a:t>His</a:t>
            </a:r>
            <a:r>
              <a:rPr lang="en-US" sz="3000" dirty="0">
                <a:solidFill>
                  <a:srgbClr val="FFFF00"/>
                </a:solidFill>
              </a:rPr>
              <a:t> good pleasure. </a:t>
            </a:r>
            <a:r>
              <a:rPr lang="en-US" sz="3000" b="1" dirty="0"/>
              <a:t>Philippians 2:12-13 (KJV) </a:t>
            </a:r>
            <a:endParaRPr lang="en-US" sz="3000" dirty="0"/>
          </a:p>
        </p:txBody>
      </p:sp>
      <p:sp>
        <p:nvSpPr>
          <p:cNvPr id="5" name="TextBox 4"/>
          <p:cNvSpPr txBox="1"/>
          <p:nvPr/>
        </p:nvSpPr>
        <p:spPr>
          <a:xfrm>
            <a:off x="12700" y="128369"/>
            <a:ext cx="9144000" cy="646331"/>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The Great Promises Of Impartation </a:t>
            </a:r>
          </a:p>
        </p:txBody>
      </p:sp>
      <p:sp>
        <p:nvSpPr>
          <p:cNvPr id="6" name="Rectangle 5"/>
          <p:cNvSpPr/>
          <p:nvPr/>
        </p:nvSpPr>
        <p:spPr>
          <a:xfrm>
            <a:off x="107950" y="3733800"/>
            <a:ext cx="8953500" cy="2862322"/>
          </a:xfrm>
          <a:prstGeom prst="rect">
            <a:avLst/>
          </a:prstGeom>
        </p:spPr>
        <p:txBody>
          <a:bodyPr wrap="square">
            <a:spAutoFit/>
          </a:bodyPr>
          <a:lstStyle/>
          <a:p>
            <a:r>
              <a:rPr lang="en-US" sz="3000" dirty="0"/>
              <a:t>He himself bore our sins in his body on the tree, so that we might die to sins and live for righteousness; </a:t>
            </a:r>
            <a:r>
              <a:rPr lang="en-US" sz="3000" dirty="0">
                <a:solidFill>
                  <a:srgbClr val="FFFF00"/>
                </a:solidFill>
              </a:rPr>
              <a:t>by His wounds you have been healed</a:t>
            </a:r>
            <a:r>
              <a:rPr lang="en-US" sz="3000" dirty="0"/>
              <a:t>. </a:t>
            </a:r>
            <a:r>
              <a:rPr lang="en-US" sz="3000" baseline="30000" dirty="0"/>
              <a:t>25 </a:t>
            </a:r>
            <a:r>
              <a:rPr lang="en-US" sz="3000" dirty="0"/>
              <a:t> For you were like sheep going astray, but now you have returned to the </a:t>
            </a:r>
            <a:r>
              <a:rPr lang="en-US" sz="3000" dirty="0">
                <a:solidFill>
                  <a:schemeClr val="bg2">
                    <a:lumMod val="50000"/>
                    <a:lumOff val="50000"/>
                  </a:schemeClr>
                </a:solidFill>
              </a:rPr>
              <a:t>Shepherd</a:t>
            </a:r>
            <a:r>
              <a:rPr lang="en-US" sz="3000" dirty="0"/>
              <a:t> and </a:t>
            </a:r>
            <a:r>
              <a:rPr lang="en-US" sz="3000" dirty="0">
                <a:solidFill>
                  <a:schemeClr val="bg2">
                    <a:lumMod val="50000"/>
                    <a:lumOff val="50000"/>
                  </a:schemeClr>
                </a:solidFill>
              </a:rPr>
              <a:t>Overseer</a:t>
            </a:r>
            <a:r>
              <a:rPr lang="en-US" sz="3000" dirty="0"/>
              <a:t> (Sentry – Watchman) of your souls. </a:t>
            </a:r>
            <a:r>
              <a:rPr lang="en-US" sz="3000" b="1" dirty="0"/>
              <a:t>1 Peter 2:24-25 (NIV) </a:t>
            </a:r>
            <a:endParaRPr lang="en-US" sz="3000" dirty="0"/>
          </a:p>
        </p:txBody>
      </p:sp>
    </p:spTree>
    <p:extLst>
      <p:ext uri="{BB962C8B-B14F-4D97-AF65-F5344CB8AC3E}">
        <p14:creationId xmlns:p14="http://schemas.microsoft.com/office/powerpoint/2010/main" val="349363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344269"/>
            <a:ext cx="9144000" cy="954107"/>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28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One of The Most Providential Colonial Ship </a:t>
            </a:r>
          </a:p>
          <a:p>
            <a:r>
              <a:rPr lang="en-US" sz="28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Voyages and Storm - HMS Simmonds 1735-36</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472" y="1447800"/>
            <a:ext cx="8610600" cy="470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57200" y="6324600"/>
            <a:ext cx="7848600" cy="461665"/>
          </a:xfrm>
          <a:prstGeom prst="rect">
            <a:avLst/>
          </a:prstGeom>
          <a:noFill/>
        </p:spPr>
        <p:txBody>
          <a:bodyPr wrap="square" rtlCol="0">
            <a:spAutoFit/>
          </a:bodyPr>
          <a:lstStyle/>
          <a:p>
            <a:r>
              <a:rPr lang="en-US" dirty="0"/>
              <a:t>The Moravians Meet John Wesley – January 25 - Storm</a:t>
            </a:r>
          </a:p>
        </p:txBody>
      </p:sp>
    </p:spTree>
    <p:extLst>
      <p:ext uri="{BB962C8B-B14F-4D97-AF65-F5344CB8AC3E}">
        <p14:creationId xmlns:p14="http://schemas.microsoft.com/office/powerpoint/2010/main" val="2833628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642394" y="76200"/>
            <a:ext cx="80010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en-US" b="1" dirty="0">
                <a:solidFill>
                  <a:srgbClr val="FFFF00"/>
                </a:solidFill>
                <a:latin typeface="Arial" panose="020B0604020202020204" pitchFamily="34" charset="0"/>
                <a:cs typeface="Arial" panose="020B0604020202020204" pitchFamily="34" charset="0"/>
              </a:rPr>
              <a:t>How The First Great Awakening</a:t>
            </a:r>
          </a:p>
          <a:p>
            <a:pPr>
              <a:spcBef>
                <a:spcPct val="0"/>
              </a:spcBef>
              <a:buFontTx/>
              <a:buNone/>
            </a:pPr>
            <a:r>
              <a:rPr lang="en-US" altLang="en-US" b="1" dirty="0">
                <a:solidFill>
                  <a:srgbClr val="FFFF00"/>
                </a:solidFill>
                <a:latin typeface="Arial" panose="020B0604020202020204" pitchFamily="34" charset="0"/>
                <a:cs typeface="Arial" panose="020B0604020202020204" pitchFamily="34" charset="0"/>
              </a:rPr>
              <a:t>Clarified The Message of Salvation</a:t>
            </a: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254" y="1153418"/>
            <a:ext cx="1586044" cy="183785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29876" y="3055203"/>
            <a:ext cx="1828800" cy="830997"/>
          </a:xfrm>
          <a:prstGeom prst="rect">
            <a:avLst/>
          </a:prstGeom>
          <a:noFill/>
        </p:spPr>
        <p:txBody>
          <a:bodyPr wrap="square" rtlCol="0">
            <a:spAutoFit/>
          </a:bodyPr>
          <a:lstStyle/>
          <a:p>
            <a:r>
              <a:rPr lang="en-US" dirty="0"/>
              <a:t>George</a:t>
            </a:r>
          </a:p>
          <a:p>
            <a:r>
              <a:rPr lang="en-US" dirty="0"/>
              <a:t>Whitefield</a:t>
            </a:r>
          </a:p>
        </p:txBody>
      </p:sp>
      <p:pic>
        <p:nvPicPr>
          <p:cNvPr id="717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13063"/>
          <a:stretch/>
        </p:blipFill>
        <p:spPr bwMode="auto">
          <a:xfrm>
            <a:off x="2664352" y="1219200"/>
            <a:ext cx="1409700" cy="177207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2454802" y="3015116"/>
            <a:ext cx="1828800" cy="830997"/>
          </a:xfrm>
          <a:prstGeom prst="rect">
            <a:avLst/>
          </a:prstGeom>
          <a:noFill/>
        </p:spPr>
        <p:txBody>
          <a:bodyPr wrap="square" rtlCol="0">
            <a:spAutoFit/>
          </a:bodyPr>
          <a:lstStyle/>
          <a:p>
            <a:r>
              <a:rPr lang="en-US" dirty="0"/>
              <a:t>John</a:t>
            </a:r>
          </a:p>
          <a:p>
            <a:r>
              <a:rPr lang="en-US" dirty="0"/>
              <a:t>Wesley</a:t>
            </a:r>
          </a:p>
        </p:txBody>
      </p:sp>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6300" y="1183544"/>
            <a:ext cx="1266660" cy="172321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4405230" y="3087956"/>
            <a:ext cx="1828800" cy="830997"/>
          </a:xfrm>
          <a:prstGeom prst="rect">
            <a:avLst/>
          </a:prstGeom>
          <a:noFill/>
        </p:spPr>
        <p:txBody>
          <a:bodyPr wrap="square" rtlCol="0">
            <a:spAutoFit/>
          </a:bodyPr>
          <a:lstStyle/>
          <a:p>
            <a:r>
              <a:rPr lang="en-US" dirty="0"/>
              <a:t>Johnathan</a:t>
            </a:r>
          </a:p>
          <a:p>
            <a:r>
              <a:rPr lang="en-US" dirty="0"/>
              <a:t>Edwards</a:t>
            </a:r>
          </a:p>
        </p:txBody>
      </p:sp>
      <p:sp>
        <p:nvSpPr>
          <p:cNvPr id="6" name="Rectangle 5"/>
          <p:cNvSpPr/>
          <p:nvPr/>
        </p:nvSpPr>
        <p:spPr>
          <a:xfrm>
            <a:off x="210879" y="4230231"/>
            <a:ext cx="8710291" cy="2246769"/>
          </a:xfrm>
          <a:prstGeom prst="rect">
            <a:avLst/>
          </a:prstGeom>
        </p:spPr>
        <p:txBody>
          <a:bodyPr wrap="square">
            <a:spAutoFit/>
          </a:bodyPr>
          <a:lstStyle/>
          <a:p>
            <a:r>
              <a:rPr lang="en-US" sz="2800" dirty="0"/>
              <a:t>“Bringing the Gospel into the open air gave it an Infectious element to the culture, where it was freed from the artificialities and intolerable stuffiness of a dull and dead church-system and made it again part of the vital experience of mankind."</a:t>
            </a:r>
          </a:p>
        </p:txBody>
      </p:sp>
      <p:sp>
        <p:nvSpPr>
          <p:cNvPr id="7" name="TextBox 6"/>
          <p:cNvSpPr txBox="1"/>
          <p:nvPr/>
        </p:nvSpPr>
        <p:spPr>
          <a:xfrm>
            <a:off x="6207642" y="1143000"/>
            <a:ext cx="2555358" cy="584775"/>
          </a:xfrm>
          <a:prstGeom prst="rect">
            <a:avLst/>
          </a:prstGeom>
          <a:noFill/>
        </p:spPr>
        <p:txBody>
          <a:bodyPr wrap="square" rtlCol="0">
            <a:spAutoFit/>
          </a:bodyPr>
          <a:lstStyle/>
          <a:p>
            <a:r>
              <a:rPr lang="en-US" sz="3200" dirty="0"/>
              <a:t>Restored</a:t>
            </a:r>
          </a:p>
        </p:txBody>
      </p:sp>
      <p:sp>
        <p:nvSpPr>
          <p:cNvPr id="9" name="TextBox 8"/>
          <p:cNvSpPr txBox="1"/>
          <p:nvPr/>
        </p:nvSpPr>
        <p:spPr>
          <a:xfrm>
            <a:off x="6096000" y="1752600"/>
            <a:ext cx="2936358" cy="2308324"/>
          </a:xfrm>
          <a:prstGeom prst="rect">
            <a:avLst/>
          </a:prstGeom>
          <a:noFill/>
        </p:spPr>
        <p:txBody>
          <a:bodyPr wrap="square" rtlCol="0">
            <a:spAutoFit/>
          </a:bodyPr>
          <a:lstStyle/>
          <a:p>
            <a:r>
              <a:rPr lang="en-US" dirty="0">
                <a:solidFill>
                  <a:srgbClr val="FFFF00"/>
                </a:solidFill>
              </a:rPr>
              <a:t>Salvation by Grace through Faith – for the individual by a knowable conversion experience </a:t>
            </a:r>
          </a:p>
        </p:txBody>
      </p:sp>
    </p:spTree>
    <p:extLst>
      <p:ext uri="{BB962C8B-B14F-4D97-AF65-F5344CB8AC3E}">
        <p14:creationId xmlns:p14="http://schemas.microsoft.com/office/powerpoint/2010/main" val="1256633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17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17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0" grpId="0"/>
      <p:bldP spid="6" grpId="0"/>
      <p:bldP spid="7"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685800" y="95071"/>
            <a:ext cx="8001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itchFamily="18" charset="0"/>
              </a:defRPr>
            </a:lvl1pPr>
            <a:lvl2pPr marL="742950" indent="-285750">
              <a:spcBef>
                <a:spcPct val="20000"/>
              </a:spcBef>
              <a:buChar char="–"/>
              <a:defRPr sz="2800">
                <a:solidFill>
                  <a:schemeClr val="tx1"/>
                </a:solidFill>
                <a:latin typeface="Times New Roman" pitchFamily="18" charset="0"/>
              </a:defRPr>
            </a:lvl2pPr>
            <a:lvl3pPr marL="1143000" indent="-228600">
              <a:spcBef>
                <a:spcPct val="20000"/>
              </a:spcBef>
              <a:buChar char="•"/>
              <a:defRPr sz="2400">
                <a:solidFill>
                  <a:schemeClr val="tx1"/>
                </a:solidFill>
                <a:latin typeface="Times New Roman" pitchFamily="18" charset="0"/>
              </a:defRPr>
            </a:lvl3pPr>
            <a:lvl4pPr marL="1600200" indent="-228600">
              <a:spcBef>
                <a:spcPct val="20000"/>
              </a:spcBef>
              <a:buChar char="–"/>
              <a:defRPr sz="2000">
                <a:solidFill>
                  <a:schemeClr val="tx1"/>
                </a:solidFill>
                <a:latin typeface="Times New Roman" pitchFamily="18" charset="0"/>
              </a:defRPr>
            </a:lvl4pPr>
            <a:lvl5pPr marL="2057400" indent="-22860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en-US" altLang="en-US" sz="3600" b="1" dirty="0">
                <a:solidFill>
                  <a:srgbClr val="FFFF00"/>
                </a:solidFill>
                <a:latin typeface="Arial" panose="020B0604020202020204" pitchFamily="34" charset="0"/>
                <a:cs typeface="Arial" panose="020B0604020202020204" pitchFamily="34" charset="0"/>
              </a:rPr>
              <a:t>The Gospel Is The Power </a:t>
            </a:r>
          </a:p>
          <a:p>
            <a:pPr>
              <a:spcBef>
                <a:spcPct val="0"/>
              </a:spcBef>
              <a:buFontTx/>
              <a:buNone/>
            </a:pPr>
            <a:r>
              <a:rPr lang="en-US" altLang="en-US" sz="3600" b="1" dirty="0">
                <a:solidFill>
                  <a:srgbClr val="FFFF00"/>
                </a:solidFill>
                <a:latin typeface="Arial" panose="020B0604020202020204" pitchFamily="34" charset="0"/>
                <a:cs typeface="Arial" panose="020B0604020202020204" pitchFamily="34" charset="0"/>
              </a:rPr>
              <a:t>Of God To Save And Transform</a:t>
            </a:r>
          </a:p>
        </p:txBody>
      </p:sp>
      <p:sp>
        <p:nvSpPr>
          <p:cNvPr id="2" name="Rectangle 1"/>
          <p:cNvSpPr/>
          <p:nvPr/>
        </p:nvSpPr>
        <p:spPr>
          <a:xfrm>
            <a:off x="324293" y="1676400"/>
            <a:ext cx="8534400" cy="2062103"/>
          </a:xfrm>
          <a:prstGeom prst="rect">
            <a:avLst/>
          </a:prstGeom>
        </p:spPr>
        <p:txBody>
          <a:bodyPr wrap="square">
            <a:spAutoFit/>
          </a:bodyPr>
          <a:lstStyle/>
          <a:p>
            <a:r>
              <a:rPr lang="en-US" sz="3200" dirty="0"/>
              <a:t>For the message of the cross is foolishness to those who are perishing, </a:t>
            </a:r>
            <a:r>
              <a:rPr lang="en-US" sz="3200" dirty="0">
                <a:solidFill>
                  <a:srgbClr val="FFFF00"/>
                </a:solidFill>
              </a:rPr>
              <a:t>but to us who are being saved it is the power of God. </a:t>
            </a:r>
          </a:p>
          <a:p>
            <a:r>
              <a:rPr lang="en-US" sz="3200" dirty="0"/>
              <a:t>1 Corinthians 1:18 (NIV)</a:t>
            </a:r>
          </a:p>
        </p:txBody>
      </p:sp>
      <p:sp>
        <p:nvSpPr>
          <p:cNvPr id="3" name="Rectangle 2"/>
          <p:cNvSpPr/>
          <p:nvPr/>
        </p:nvSpPr>
        <p:spPr>
          <a:xfrm>
            <a:off x="324293" y="4001631"/>
            <a:ext cx="8667307" cy="2246769"/>
          </a:xfrm>
          <a:prstGeom prst="rect">
            <a:avLst/>
          </a:prstGeom>
        </p:spPr>
        <p:txBody>
          <a:bodyPr wrap="square">
            <a:spAutoFit/>
          </a:bodyPr>
          <a:lstStyle/>
          <a:p>
            <a:r>
              <a:rPr lang="en-US" sz="2800" dirty="0"/>
              <a:t>Do not conform any longer to the pattern of this world, </a:t>
            </a:r>
            <a:r>
              <a:rPr lang="en-US" sz="2800" dirty="0">
                <a:solidFill>
                  <a:srgbClr val="FFFF00"/>
                </a:solidFill>
              </a:rPr>
              <a:t>but be transformed by the renewing of your mind</a:t>
            </a:r>
            <a:r>
              <a:rPr lang="en-US" sz="2800" dirty="0"/>
              <a:t>. Then you will be able to test and approve what God's will is--his good, pleasing and perfect will. </a:t>
            </a:r>
            <a:r>
              <a:rPr lang="en-US" sz="2800" b="1" dirty="0"/>
              <a:t>Romans 12:2 (NIV)</a:t>
            </a:r>
            <a:endParaRPr lang="en-US" sz="2800" dirty="0"/>
          </a:p>
        </p:txBody>
      </p:sp>
    </p:spTree>
    <p:extLst>
      <p:ext uri="{BB962C8B-B14F-4D97-AF65-F5344CB8AC3E}">
        <p14:creationId xmlns:p14="http://schemas.microsoft.com/office/powerpoint/2010/main" val="4071732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95071"/>
            <a:ext cx="9144000" cy="1200329"/>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I want To Deal With These</a:t>
            </a:r>
          </a:p>
          <a:p>
            <a:r>
              <a:rPr lang="en-US" sz="3600" b="1" dirty="0">
                <a:ln w="11430"/>
                <a:solidFill>
                  <a:srgbClr val="FFFF00"/>
                </a:solidFill>
                <a:effectLst>
                  <a:glow rad="101600">
                    <a:schemeClr val="accent6">
                      <a:satMod val="175000"/>
                      <a:alpha val="40000"/>
                    </a:schemeClr>
                  </a:glow>
                  <a:outerShdw blurRad="50800" dist="39000" dir="5460000" algn="tl">
                    <a:srgbClr val="000000">
                      <a:alpha val="38000"/>
                    </a:srgbClr>
                  </a:outerShdw>
                </a:effectLst>
              </a:rPr>
              <a:t>Half-truths </a:t>
            </a: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36723">
            <a:off x="3152930" y="3595678"/>
            <a:ext cx="3602146" cy="1474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656606">
            <a:off x="700196" y="1253067"/>
            <a:ext cx="2800484" cy="21800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932925">
            <a:off x="5858478" y="1185961"/>
            <a:ext cx="2827367" cy="2321868"/>
          </a:xfrm>
          <a:prstGeom prst="rect">
            <a:avLst/>
          </a:prstGeom>
          <a:noFill/>
          <a:ln w="158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09600" y="5430772"/>
            <a:ext cx="7924800" cy="1200329"/>
          </a:xfrm>
          <a:prstGeom prst="rect">
            <a:avLst/>
          </a:prstGeom>
          <a:noFill/>
        </p:spPr>
        <p:txBody>
          <a:bodyPr wrap="square" rtlCol="0">
            <a:spAutoFit/>
          </a:bodyPr>
          <a:lstStyle/>
          <a:p>
            <a:r>
              <a:rPr lang="en-US" sz="3600" dirty="0"/>
              <a:t>“It feels like I will never get the victory – I’m destined to be a failure.”  </a:t>
            </a:r>
          </a:p>
        </p:txBody>
      </p:sp>
    </p:spTree>
    <p:extLst>
      <p:ext uri="{BB962C8B-B14F-4D97-AF65-F5344CB8AC3E}">
        <p14:creationId xmlns:p14="http://schemas.microsoft.com/office/powerpoint/2010/main" val="2422382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powerpoint-template">
  <a:themeElements>
    <a:clrScheme name="">
      <a:dk1>
        <a:srgbClr val="FFFFFF"/>
      </a:dk1>
      <a:lt1>
        <a:srgbClr val="FFFFFF"/>
      </a:lt1>
      <a:dk2>
        <a:srgbClr val="FFFFFF"/>
      </a:dk2>
      <a:lt2>
        <a:srgbClr val="005117"/>
      </a:lt2>
      <a:accent1>
        <a:srgbClr val="36860B"/>
      </a:accent1>
      <a:accent2>
        <a:srgbClr val="4EC10A"/>
      </a:accent2>
      <a:accent3>
        <a:srgbClr val="FFFFFF"/>
      </a:accent3>
      <a:accent4>
        <a:srgbClr val="DADADA"/>
      </a:accent4>
      <a:accent5>
        <a:srgbClr val="AEC3AA"/>
      </a:accent5>
      <a:accent6>
        <a:srgbClr val="46AF08"/>
      </a:accent6>
      <a:hlink>
        <a:srgbClr val="CFE500"/>
      </a:hlink>
      <a:folHlink>
        <a:srgbClr val="FFFFFF"/>
      </a:folHlink>
    </a:clrScheme>
    <a:fontScheme name="powerpoint-template-24">
      <a:majorFont>
        <a:latin typeface="Microsoft Sans Serif"/>
        <a:ea typeface=""/>
        <a:cs typeface=""/>
      </a:majorFont>
      <a:minorFont>
        <a:latin typeface="Microsoft Sans Serif"/>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owerpoint-template-24 1">
        <a:dk1>
          <a:srgbClr val="4D4D4D"/>
        </a:dk1>
        <a:lt1>
          <a:srgbClr val="FFFFFF"/>
        </a:lt1>
        <a:dk2>
          <a:srgbClr val="4D4D4D"/>
        </a:dk2>
        <a:lt2>
          <a:srgbClr val="CC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2">
        <a:dk1>
          <a:srgbClr val="4D4D4D"/>
        </a:dk1>
        <a:lt1>
          <a:srgbClr val="FFFFFF"/>
        </a:lt1>
        <a:dk2>
          <a:srgbClr val="4D4D4D"/>
        </a:dk2>
        <a:lt2>
          <a:srgbClr val="FBB240"/>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3">
        <a:dk1>
          <a:srgbClr val="4D4D4D"/>
        </a:dk1>
        <a:lt1>
          <a:srgbClr val="FFFFFF"/>
        </a:lt1>
        <a:dk2>
          <a:srgbClr val="4D4D4D"/>
        </a:dk2>
        <a:lt2>
          <a:srgbClr val="FE564C"/>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4">
        <a:dk1>
          <a:srgbClr val="4D4D4D"/>
        </a:dk1>
        <a:lt1>
          <a:srgbClr val="FFFFFF"/>
        </a:lt1>
        <a:dk2>
          <a:srgbClr val="4D4D4D"/>
        </a:dk2>
        <a:lt2>
          <a:srgbClr val="BB2A32"/>
        </a:lt2>
        <a:accent1>
          <a:srgbClr val="FFC842"/>
        </a:accent1>
        <a:accent2>
          <a:srgbClr val="FED06E"/>
        </a:accent2>
        <a:accent3>
          <a:srgbClr val="FFFFFF"/>
        </a:accent3>
        <a:accent4>
          <a:srgbClr val="404040"/>
        </a:accent4>
        <a:accent5>
          <a:srgbClr val="FFE0B0"/>
        </a:accent5>
        <a:accent6>
          <a:srgbClr val="E6BC63"/>
        </a:accent6>
        <a:hlink>
          <a:srgbClr val="FDDB9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5">
        <a:dk1>
          <a:srgbClr val="4D4D4D"/>
        </a:dk1>
        <a:lt1>
          <a:srgbClr val="FFFFFF"/>
        </a:lt1>
        <a:dk2>
          <a:srgbClr val="4D4D4D"/>
        </a:dk2>
        <a:lt2>
          <a:srgbClr val="E84A25"/>
        </a:lt2>
        <a:accent1>
          <a:srgbClr val="ED6A24"/>
        </a:accent1>
        <a:accent2>
          <a:srgbClr val="F99E1C"/>
        </a:accent2>
        <a:accent3>
          <a:srgbClr val="FFFFFF"/>
        </a:accent3>
        <a:accent4>
          <a:srgbClr val="404040"/>
        </a:accent4>
        <a:accent5>
          <a:srgbClr val="F4B9AC"/>
        </a:accent5>
        <a:accent6>
          <a:srgbClr val="E28F18"/>
        </a:accent6>
        <a:hlink>
          <a:srgbClr val="F1B545"/>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6">
        <a:dk1>
          <a:srgbClr val="4D4D4D"/>
        </a:dk1>
        <a:lt1>
          <a:srgbClr val="FFFFFF"/>
        </a:lt1>
        <a:dk2>
          <a:srgbClr val="4D4D4D"/>
        </a:dk2>
        <a:lt2>
          <a:srgbClr val="B92D14"/>
        </a:lt2>
        <a:accent1>
          <a:srgbClr val="D34E13"/>
        </a:accent1>
        <a:accent2>
          <a:srgbClr val="DC9009"/>
        </a:accent2>
        <a:accent3>
          <a:srgbClr val="FFFFFF"/>
        </a:accent3>
        <a:accent4>
          <a:srgbClr val="404040"/>
        </a:accent4>
        <a:accent5>
          <a:srgbClr val="E6B2AA"/>
        </a:accent5>
        <a:accent6>
          <a:srgbClr val="C78207"/>
        </a:accent6>
        <a:hlink>
          <a:srgbClr val="EEC633"/>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7">
        <a:dk1>
          <a:srgbClr val="4D4D4D"/>
        </a:dk1>
        <a:lt1>
          <a:srgbClr val="FFFFFF"/>
        </a:lt1>
        <a:dk2>
          <a:srgbClr val="4D4D4D"/>
        </a:dk2>
        <a:lt2>
          <a:srgbClr val="AE6310"/>
        </a:lt2>
        <a:accent1>
          <a:srgbClr val="E79613"/>
        </a:accent1>
        <a:accent2>
          <a:srgbClr val="E1720D"/>
        </a:accent2>
        <a:accent3>
          <a:srgbClr val="FFFFFF"/>
        </a:accent3>
        <a:accent4>
          <a:srgbClr val="404040"/>
        </a:accent4>
        <a:accent5>
          <a:srgbClr val="F1C9AA"/>
        </a:accent5>
        <a:accent6>
          <a:srgbClr val="CC670B"/>
        </a:accent6>
        <a:hlink>
          <a:srgbClr val="C6470A"/>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8">
        <a:dk1>
          <a:srgbClr val="4D4D4D"/>
        </a:dk1>
        <a:lt1>
          <a:srgbClr val="FFFFFF"/>
        </a:lt1>
        <a:dk2>
          <a:srgbClr val="4D4D4D"/>
        </a:dk2>
        <a:lt2>
          <a:srgbClr val="AF5612"/>
        </a:lt2>
        <a:accent1>
          <a:srgbClr val="CB882F"/>
        </a:accent1>
        <a:accent2>
          <a:srgbClr val="E7C432"/>
        </a:accent2>
        <a:accent3>
          <a:srgbClr val="FFFFFF"/>
        </a:accent3>
        <a:accent4>
          <a:srgbClr val="404040"/>
        </a:accent4>
        <a:accent5>
          <a:srgbClr val="E2C3AD"/>
        </a:accent5>
        <a:accent6>
          <a:srgbClr val="D1B12C"/>
        </a:accent6>
        <a:hlink>
          <a:srgbClr val="EECA34"/>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9">
        <a:dk1>
          <a:srgbClr val="4D4D4D"/>
        </a:dk1>
        <a:lt1>
          <a:srgbClr val="FFFFFF"/>
        </a:lt1>
        <a:dk2>
          <a:srgbClr val="4D4D4D"/>
        </a:dk2>
        <a:lt2>
          <a:srgbClr val="9A5E40"/>
        </a:lt2>
        <a:accent1>
          <a:srgbClr val="AE7750"/>
        </a:accent1>
        <a:accent2>
          <a:srgbClr val="C08D60"/>
        </a:accent2>
        <a:accent3>
          <a:srgbClr val="FFFFFF"/>
        </a:accent3>
        <a:accent4>
          <a:srgbClr val="404040"/>
        </a:accent4>
        <a:accent5>
          <a:srgbClr val="D3BDB3"/>
        </a:accent5>
        <a:accent6>
          <a:srgbClr val="AE7F56"/>
        </a:accent6>
        <a:hlink>
          <a:srgbClr val="CCA47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0">
        <a:dk1>
          <a:srgbClr val="4D4D4D"/>
        </a:dk1>
        <a:lt1>
          <a:srgbClr val="FFFFFF"/>
        </a:lt1>
        <a:dk2>
          <a:srgbClr val="4D4D4D"/>
        </a:dk2>
        <a:lt2>
          <a:srgbClr val="D1BB77"/>
        </a:lt2>
        <a:accent1>
          <a:srgbClr val="DBBA87"/>
        </a:accent1>
        <a:accent2>
          <a:srgbClr val="E0B265"/>
        </a:accent2>
        <a:accent3>
          <a:srgbClr val="FFFFFF"/>
        </a:accent3>
        <a:accent4>
          <a:srgbClr val="404040"/>
        </a:accent4>
        <a:accent5>
          <a:srgbClr val="EAD9C3"/>
        </a:accent5>
        <a:accent6>
          <a:srgbClr val="CBA15B"/>
        </a:accent6>
        <a:hlink>
          <a:srgbClr val="E9C277"/>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1">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DDDDDD"/>
        </a:folHlink>
      </a:clrScheme>
      <a:clrMap bg1="lt1" tx1="dk1" bg2="lt2" tx2="dk2" accent1="accent1" accent2="accent2" accent3="accent3" accent4="accent4" accent5="accent5" accent6="accent6" hlink="hlink" folHlink="folHlink"/>
    </a:extraClrScheme>
    <a:extraClrScheme>
      <a:clrScheme name="powerpoint-template-24 12">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3">
        <a:dk1>
          <a:srgbClr val="4D4D4D"/>
        </a:dk1>
        <a:lt1>
          <a:srgbClr val="FFFFFF"/>
        </a:lt1>
        <a:dk2>
          <a:srgbClr val="4D4D4D"/>
        </a:dk2>
        <a:lt2>
          <a:srgbClr val="45762A"/>
        </a:lt2>
        <a:accent1>
          <a:srgbClr val="42934C"/>
        </a:accent1>
        <a:accent2>
          <a:srgbClr val="34B66A"/>
        </a:accent2>
        <a:accent3>
          <a:srgbClr val="FFFFFF"/>
        </a:accent3>
        <a:accent4>
          <a:srgbClr val="404040"/>
        </a:accent4>
        <a:accent5>
          <a:srgbClr val="B0C8B2"/>
        </a:accent5>
        <a:accent6>
          <a:srgbClr val="2EA55F"/>
        </a:accent6>
        <a:hlink>
          <a:srgbClr val="34C8D1"/>
        </a:hlink>
        <a:folHlink>
          <a:srgbClr val="D3D3D3"/>
        </a:folHlink>
      </a:clrScheme>
      <a:clrMap bg1="lt1" tx1="dk1" bg2="lt2" tx2="dk2" accent1="accent1" accent2="accent2" accent3="accent3" accent4="accent4" accent5="accent5" accent6="accent6" hlink="hlink" folHlink="folHlink"/>
    </a:extraClrScheme>
    <a:extraClrScheme>
      <a:clrScheme name="powerpoint-template-24 14">
        <a:dk1>
          <a:srgbClr val="FFFFFF"/>
        </a:dk1>
        <a:lt1>
          <a:srgbClr val="FFFFFF"/>
        </a:lt1>
        <a:dk2>
          <a:srgbClr val="FFFFFF"/>
        </a:dk2>
        <a:lt2>
          <a:srgbClr val="45762A"/>
        </a:lt2>
        <a:accent1>
          <a:srgbClr val="42934C"/>
        </a:accent1>
        <a:accent2>
          <a:srgbClr val="34B66A"/>
        </a:accent2>
        <a:accent3>
          <a:srgbClr val="FFFFFF"/>
        </a:accent3>
        <a:accent4>
          <a:srgbClr val="DADADA"/>
        </a:accent4>
        <a:accent5>
          <a:srgbClr val="B0C8B2"/>
        </a:accent5>
        <a:accent6>
          <a:srgbClr val="2EA55F"/>
        </a:accent6>
        <a:hlink>
          <a:srgbClr val="34C8D1"/>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5">
        <a:dk1>
          <a:srgbClr val="FFFFFF"/>
        </a:dk1>
        <a:lt1>
          <a:srgbClr val="FFFFFF"/>
        </a:lt1>
        <a:dk2>
          <a:srgbClr val="FFFFFF"/>
        </a:dk2>
        <a:lt2>
          <a:srgbClr val="55A6FE"/>
        </a:lt2>
        <a:accent1>
          <a:srgbClr val="71BBFF"/>
        </a:accent1>
        <a:accent2>
          <a:srgbClr val="74CCFF"/>
        </a:accent2>
        <a:accent3>
          <a:srgbClr val="FFFFFF"/>
        </a:accent3>
        <a:accent4>
          <a:srgbClr val="DADADA"/>
        </a:accent4>
        <a:accent5>
          <a:srgbClr val="BBDAFF"/>
        </a:accent5>
        <a:accent6>
          <a:srgbClr val="68B9E7"/>
        </a:accent6>
        <a:hlink>
          <a:srgbClr val="94D8FF"/>
        </a:hlink>
        <a:folHlink>
          <a:srgbClr val="FFFFFF"/>
        </a:folHlink>
      </a:clrScheme>
      <a:clrMap bg1="lt1" tx1="dk1" bg2="lt2" tx2="dk2" accent1="accent1" accent2="accent2" accent3="accent3" accent4="accent4" accent5="accent5" accent6="accent6" hlink="hlink" folHlink="folHlink"/>
    </a:extraClrScheme>
    <a:extraClrScheme>
      <a:clrScheme name="powerpoint-template-24 16">
        <a:dk1>
          <a:srgbClr val="FFFFFF"/>
        </a:dk1>
        <a:lt1>
          <a:srgbClr val="FFFFFF"/>
        </a:lt1>
        <a:dk2>
          <a:srgbClr val="FFFFFF"/>
        </a:dk2>
        <a:lt2>
          <a:srgbClr val="4BA1FF"/>
        </a:lt2>
        <a:accent1>
          <a:srgbClr val="5DB2FF"/>
        </a:accent1>
        <a:accent2>
          <a:srgbClr val="65C8FF"/>
        </a:accent2>
        <a:accent3>
          <a:srgbClr val="FFFFFF"/>
        </a:accent3>
        <a:accent4>
          <a:srgbClr val="DADADA"/>
        </a:accent4>
        <a:accent5>
          <a:srgbClr val="B6D5FF"/>
        </a:accent5>
        <a:accent6>
          <a:srgbClr val="5BB5E7"/>
        </a:accent6>
        <a:hlink>
          <a:srgbClr val="87E1FF"/>
        </a:hlink>
        <a:folHlink>
          <a:srgbClr val="FFFF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powerpoint-template</Template>
  <TotalTime>69152</TotalTime>
  <Words>2374</Words>
  <Application>Microsoft Office PowerPoint</Application>
  <PresentationFormat>On-screen Show (4:3)</PresentationFormat>
  <Paragraphs>105</Paragraphs>
  <Slides>24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Microsoft Sans Serif</vt:lpstr>
      <vt:lpstr>powerpoint-template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Excellency  of Christ  In Creation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Don Lamb</dc:creator>
  <cp:lastModifiedBy>Timothy Ponessa</cp:lastModifiedBy>
  <cp:revision>739</cp:revision>
  <cp:lastPrinted>2021-03-31T16:23:49Z</cp:lastPrinted>
  <dcterms:created xsi:type="dcterms:W3CDTF">2019-07-16T01:09:40Z</dcterms:created>
  <dcterms:modified xsi:type="dcterms:W3CDTF">2026-08-02T16:58:39Z</dcterms:modified>
</cp:coreProperties>
</file>