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429" r:id="rId3"/>
    <p:sldId id="426" r:id="rId4"/>
    <p:sldId id="436" r:id="rId5"/>
    <p:sldId id="434" r:id="rId6"/>
    <p:sldId id="440" r:id="rId7"/>
    <p:sldId id="435" r:id="rId8"/>
    <p:sldId id="433" r:id="rId9"/>
    <p:sldId id="403" r:id="rId10"/>
    <p:sldId id="418" r:id="rId11"/>
    <p:sldId id="422" r:id="rId12"/>
    <p:sldId id="414" r:id="rId13"/>
    <p:sldId id="432" r:id="rId14"/>
    <p:sldId id="398" r:id="rId15"/>
    <p:sldId id="424" r:id="rId16"/>
    <p:sldId id="381" r:id="rId17"/>
    <p:sldId id="437" r:id="rId18"/>
    <p:sldId id="438" r:id="rId19"/>
    <p:sldId id="439" r:id="rId20"/>
    <p:sldId id="430" r:id="rId21"/>
    <p:sldId id="441" r:id="rId22"/>
    <p:sldId id="431" r:id="rId23"/>
  </p:sldIdLst>
  <p:sldSz cx="9144000" cy="6858000" type="screen4x3"/>
  <p:notesSz cx="7010400" cy="9296400"/>
  <p:defaultTextStyle>
    <a:defPPr>
      <a:defRPr lang="en-US"/>
    </a:defPPr>
    <a:lvl1pPr algn="ctr" rtl="0" fontAlgn="base">
      <a:spcBef>
        <a:spcPct val="0"/>
      </a:spcBef>
      <a:spcAft>
        <a:spcPct val="0"/>
      </a:spcAft>
      <a:defRPr sz="2400" kern="1200">
        <a:solidFill>
          <a:schemeClr val="tx1"/>
        </a:solidFill>
        <a:latin typeface="Arial" charset="0"/>
        <a:ea typeface="+mn-ea"/>
        <a:cs typeface="+mn-cs"/>
      </a:defRPr>
    </a:lvl1pPr>
    <a:lvl2pPr marL="457200" algn="ctr" rtl="0" fontAlgn="base">
      <a:spcBef>
        <a:spcPct val="0"/>
      </a:spcBef>
      <a:spcAft>
        <a:spcPct val="0"/>
      </a:spcAft>
      <a:defRPr sz="2400" kern="1200">
        <a:solidFill>
          <a:schemeClr val="tx1"/>
        </a:solidFill>
        <a:latin typeface="Arial" charset="0"/>
        <a:ea typeface="+mn-ea"/>
        <a:cs typeface="+mn-cs"/>
      </a:defRPr>
    </a:lvl2pPr>
    <a:lvl3pPr marL="914400" algn="ctr" rtl="0" fontAlgn="base">
      <a:spcBef>
        <a:spcPct val="0"/>
      </a:spcBef>
      <a:spcAft>
        <a:spcPct val="0"/>
      </a:spcAft>
      <a:defRPr sz="2400" kern="1200">
        <a:solidFill>
          <a:schemeClr val="tx1"/>
        </a:solidFill>
        <a:latin typeface="Arial" charset="0"/>
        <a:ea typeface="+mn-ea"/>
        <a:cs typeface="+mn-cs"/>
      </a:defRPr>
    </a:lvl3pPr>
    <a:lvl4pPr marL="1371600" algn="ctr" rtl="0" fontAlgn="base">
      <a:spcBef>
        <a:spcPct val="0"/>
      </a:spcBef>
      <a:spcAft>
        <a:spcPct val="0"/>
      </a:spcAft>
      <a:defRPr sz="2400" kern="1200">
        <a:solidFill>
          <a:schemeClr val="tx1"/>
        </a:solidFill>
        <a:latin typeface="Arial" charset="0"/>
        <a:ea typeface="+mn-ea"/>
        <a:cs typeface="+mn-cs"/>
      </a:defRPr>
    </a:lvl4pPr>
    <a:lvl5pPr marL="1828800" algn="ctr"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8E8E8"/>
    <a:srgbClr val="333333"/>
    <a:srgbClr val="35759D"/>
    <a:srgbClr val="4D4D4D"/>
    <a:srgbClr val="B92D14"/>
    <a:srgbClr val="35B19D"/>
    <a:srgbClr val="0044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0962" autoAdjust="0"/>
    <p:restoredTop sz="95596" autoAdjust="0"/>
  </p:normalViewPr>
  <p:slideViewPr>
    <p:cSldViewPr>
      <p:cViewPr varScale="1">
        <p:scale>
          <a:sx n="36" d="100"/>
          <a:sy n="36" d="100"/>
        </p:scale>
        <p:origin x="642" y="54"/>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l">
              <a:defRPr sz="1200"/>
            </a:lvl1pPr>
          </a:lstStyle>
          <a:p>
            <a:endParaRPr lang="en-US" altLang="en-US"/>
          </a:p>
        </p:txBody>
      </p:sp>
      <p:sp>
        <p:nvSpPr>
          <p:cNvPr id="81923" name="Rectangle 3"/>
          <p:cNvSpPr>
            <a:spLocks noGrp="1" noChangeArrowheads="1"/>
          </p:cNvSpPr>
          <p:nvPr>
            <p:ph type="dt" idx="1"/>
          </p:nvPr>
        </p:nvSpPr>
        <p:spPr bwMode="auto">
          <a:xfrm>
            <a:off x="3970938"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a:defRPr sz="1200"/>
            </a:lvl1pPr>
          </a:lstStyle>
          <a:p>
            <a:endParaRPr lang="en-US" altLang="en-US"/>
          </a:p>
        </p:txBody>
      </p:sp>
      <p:sp>
        <p:nvSpPr>
          <p:cNvPr id="819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701040" y="4415790"/>
            <a:ext cx="560832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1926" name="Rectangle 6"/>
          <p:cNvSpPr>
            <a:spLocks noGrp="1" noChangeArrowheads="1"/>
          </p:cNvSpPr>
          <p:nvPr>
            <p:ph type="ftr" sz="quarter" idx="4"/>
          </p:nvPr>
        </p:nvSpPr>
        <p:spPr bwMode="auto">
          <a:xfrm>
            <a:off x="0"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l">
              <a:defRPr sz="1200"/>
            </a:lvl1pPr>
          </a:lstStyle>
          <a:p>
            <a:endParaRPr lang="en-US" altLang="en-US"/>
          </a:p>
        </p:txBody>
      </p:sp>
      <p:sp>
        <p:nvSpPr>
          <p:cNvPr id="81927" name="Rectangle 7"/>
          <p:cNvSpPr>
            <a:spLocks noGrp="1" noChangeArrowheads="1"/>
          </p:cNvSpPr>
          <p:nvPr>
            <p:ph type="sldNum" sz="quarter" idx="5"/>
          </p:nvPr>
        </p:nvSpPr>
        <p:spPr bwMode="auto">
          <a:xfrm>
            <a:off x="3970938"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a:defRPr sz="1200"/>
            </a:lvl1pPr>
          </a:lstStyle>
          <a:p>
            <a:fld id="{6A6DD239-DBF5-489A-B00C-C74CB335A4CB}" type="slidenum">
              <a:rPr lang="en-US" altLang="en-US"/>
              <a:pPr/>
              <a:t>‹#›</a:t>
            </a:fld>
            <a:endParaRPr lang="en-US" altLang="en-US"/>
          </a:p>
        </p:txBody>
      </p:sp>
    </p:spTree>
    <p:extLst>
      <p:ext uri="{BB962C8B-B14F-4D97-AF65-F5344CB8AC3E}">
        <p14:creationId xmlns:p14="http://schemas.microsoft.com/office/powerpoint/2010/main" val="55874584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4E171F-B22C-43B5-8C33-8E41174E0EB3}" type="slidenum">
              <a:rPr lang="en-US" altLang="en-US"/>
              <a:pPr/>
              <a:t>1</a:t>
            </a:fld>
            <a:endParaRPr lang="en-US" altLang="en-US"/>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90600" y="5334000"/>
            <a:ext cx="7772400" cy="704850"/>
          </a:xfrm>
          <a:extLst>
            <a:ext uri="{AF507438-7753-43E0-B8FC-AC1667EBCBE1}">
              <a14:hiddenEffects xmlns:a14="http://schemas.microsoft.com/office/drawing/2010/main">
                <a:effectLst>
                  <a:outerShdw dist="17961" dir="2700000" algn="ctr" rotWithShape="0">
                    <a:schemeClr val="tx1"/>
                  </a:outerShdw>
                </a:effectLst>
              </a14:hiddenEffects>
            </a:ext>
          </a:extLst>
        </p:spPr>
        <p:txBody>
          <a:bodyPr/>
          <a:lstStyle>
            <a:lvl1pPr algn="r">
              <a:defRPr sz="3600">
                <a:solidFill>
                  <a:schemeClr val="bg1"/>
                </a:solidFill>
              </a:defRPr>
            </a:lvl1pPr>
          </a:lstStyle>
          <a:p>
            <a:pPr lvl="0"/>
            <a:r>
              <a:rPr lang="en-US" altLang="en-US" noProof="0"/>
              <a:t>Click to edit Master title style</a:t>
            </a:r>
          </a:p>
        </p:txBody>
      </p:sp>
      <p:sp>
        <p:nvSpPr>
          <p:cNvPr id="3075" name="Rectangle 3"/>
          <p:cNvSpPr>
            <a:spLocks noGrp="1" noChangeArrowheads="1"/>
          </p:cNvSpPr>
          <p:nvPr>
            <p:ph type="subTitle" idx="1"/>
          </p:nvPr>
        </p:nvSpPr>
        <p:spPr>
          <a:xfrm>
            <a:off x="990600" y="5867400"/>
            <a:ext cx="7772400" cy="533400"/>
          </a:xfrm>
          <a:extLst>
            <a:ext uri="{AF507438-7753-43E0-B8FC-AC1667EBCBE1}">
              <a14:hiddenEffects xmlns:a14="http://schemas.microsoft.com/office/drawing/2010/main">
                <a:effectLst>
                  <a:outerShdw dist="17961" dir="2700000" algn="ctr" rotWithShape="0">
                    <a:schemeClr val="tx1"/>
                  </a:outerShdw>
                </a:effectLst>
              </a14:hiddenEffects>
            </a:ext>
          </a:extLst>
        </p:spPr>
        <p:txBody>
          <a:bodyPr/>
          <a:lstStyle>
            <a:lvl1pPr marL="0" indent="0" algn="r">
              <a:buFontTx/>
              <a:buNone/>
              <a:defRPr sz="2400">
                <a:solidFill>
                  <a:schemeClr val="bg1"/>
                </a:solidFill>
              </a:defRPr>
            </a:lvl1pPr>
          </a:lstStyle>
          <a:p>
            <a:pPr lvl="0"/>
            <a:r>
              <a:rPr lang="en-US" altLang="en-US" noProof="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8691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417638"/>
            <a:ext cx="1828800" cy="5211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1417638"/>
            <a:ext cx="5334000" cy="5211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8979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6589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116603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38400"/>
            <a:ext cx="35814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438400"/>
            <a:ext cx="35814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6634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4455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1764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1403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2823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06336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1417638"/>
            <a:ext cx="7315200"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914400" y="2438400"/>
            <a:ext cx="73152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4400">
          <a:solidFill>
            <a:schemeClr val="tx1"/>
          </a:solidFill>
          <a:latin typeface="+mj-lt"/>
          <a:ea typeface="+mj-ea"/>
          <a:cs typeface="+mj-cs"/>
        </a:defRPr>
      </a:lvl1pPr>
      <a:lvl2pPr algn="l" rtl="0" eaLnBrk="1" fontAlgn="base" hangingPunct="1">
        <a:spcBef>
          <a:spcPct val="0"/>
        </a:spcBef>
        <a:spcAft>
          <a:spcPct val="0"/>
        </a:spcAft>
        <a:defRPr sz="4400">
          <a:solidFill>
            <a:schemeClr val="tx1"/>
          </a:solidFill>
          <a:latin typeface="Microsoft Sans Serif" pitchFamily="34" charset="0"/>
        </a:defRPr>
      </a:lvl2pPr>
      <a:lvl3pPr algn="l" rtl="0" eaLnBrk="1" fontAlgn="base" hangingPunct="1">
        <a:spcBef>
          <a:spcPct val="0"/>
        </a:spcBef>
        <a:spcAft>
          <a:spcPct val="0"/>
        </a:spcAft>
        <a:defRPr sz="4400">
          <a:solidFill>
            <a:schemeClr val="tx1"/>
          </a:solidFill>
          <a:latin typeface="Microsoft Sans Serif" pitchFamily="34" charset="0"/>
        </a:defRPr>
      </a:lvl3pPr>
      <a:lvl4pPr algn="l" rtl="0" eaLnBrk="1" fontAlgn="base" hangingPunct="1">
        <a:spcBef>
          <a:spcPct val="0"/>
        </a:spcBef>
        <a:spcAft>
          <a:spcPct val="0"/>
        </a:spcAft>
        <a:defRPr sz="4400">
          <a:solidFill>
            <a:schemeClr val="tx1"/>
          </a:solidFill>
          <a:latin typeface="Microsoft Sans Serif" pitchFamily="34" charset="0"/>
        </a:defRPr>
      </a:lvl4pPr>
      <a:lvl5pPr algn="l" rtl="0" eaLnBrk="1" fontAlgn="base" hangingPunct="1">
        <a:spcBef>
          <a:spcPct val="0"/>
        </a:spcBef>
        <a:spcAft>
          <a:spcPct val="0"/>
        </a:spcAft>
        <a:defRPr sz="4400">
          <a:solidFill>
            <a:schemeClr val="tx1"/>
          </a:solidFill>
          <a:latin typeface="Microsoft Sans Serif" pitchFamily="34" charset="0"/>
        </a:defRPr>
      </a:lvl5pPr>
      <a:lvl6pPr marL="457200" algn="l" rtl="0" eaLnBrk="1" fontAlgn="base" hangingPunct="1">
        <a:spcBef>
          <a:spcPct val="0"/>
        </a:spcBef>
        <a:spcAft>
          <a:spcPct val="0"/>
        </a:spcAft>
        <a:defRPr sz="4400">
          <a:solidFill>
            <a:schemeClr val="tx1"/>
          </a:solidFill>
          <a:latin typeface="Microsoft Sans Serif" pitchFamily="34" charset="0"/>
        </a:defRPr>
      </a:lvl6pPr>
      <a:lvl7pPr marL="914400" algn="l" rtl="0" eaLnBrk="1" fontAlgn="base" hangingPunct="1">
        <a:spcBef>
          <a:spcPct val="0"/>
        </a:spcBef>
        <a:spcAft>
          <a:spcPct val="0"/>
        </a:spcAft>
        <a:defRPr sz="4400">
          <a:solidFill>
            <a:schemeClr val="tx1"/>
          </a:solidFill>
          <a:latin typeface="Microsoft Sans Serif" pitchFamily="34" charset="0"/>
        </a:defRPr>
      </a:lvl7pPr>
      <a:lvl8pPr marL="1371600" algn="l" rtl="0" eaLnBrk="1" fontAlgn="base" hangingPunct="1">
        <a:spcBef>
          <a:spcPct val="0"/>
        </a:spcBef>
        <a:spcAft>
          <a:spcPct val="0"/>
        </a:spcAft>
        <a:defRPr sz="4400">
          <a:solidFill>
            <a:schemeClr val="tx1"/>
          </a:solidFill>
          <a:latin typeface="Microsoft Sans Serif" pitchFamily="34" charset="0"/>
        </a:defRPr>
      </a:lvl8pPr>
      <a:lvl9pPr marL="1828800" algn="l" rtl="0" eaLnBrk="1" fontAlgn="base" hangingPunct="1">
        <a:spcBef>
          <a:spcPct val="0"/>
        </a:spcBef>
        <a:spcAft>
          <a:spcPct val="0"/>
        </a:spcAft>
        <a:defRPr sz="4400">
          <a:solidFill>
            <a:schemeClr val="tx1"/>
          </a:solidFill>
          <a:latin typeface="Microsoft Sans Serif"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5638800"/>
            <a:ext cx="8458200" cy="1200329"/>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a:ln w="11430"/>
                <a:effectLst>
                  <a:glow rad="101600">
                    <a:schemeClr val="accent6">
                      <a:satMod val="175000"/>
                      <a:alpha val="40000"/>
                    </a:schemeClr>
                  </a:glow>
                  <a:outerShdw blurRad="50800" dist="39000" dir="5460000" algn="tl">
                    <a:srgbClr val="000000">
                      <a:alpha val="38000"/>
                    </a:srgbClr>
                  </a:outerShdw>
                </a:effectLst>
              </a:rPr>
              <a:t>LifeGate Sermon</a:t>
            </a:r>
          </a:p>
          <a:p>
            <a:r>
              <a:rPr lang="en-US" sz="3600" b="1" dirty="0">
                <a:ln w="11430"/>
                <a:effectLst>
                  <a:glow rad="101600">
                    <a:schemeClr val="accent6">
                      <a:satMod val="175000"/>
                      <a:alpha val="40000"/>
                    </a:schemeClr>
                  </a:glow>
                  <a:outerShdw blurRad="50800" dist="39000" dir="5460000" algn="tl">
                    <a:srgbClr val="000000">
                      <a:alpha val="38000"/>
                    </a:srgbClr>
                  </a:outerShdw>
                </a:effectLst>
              </a:rPr>
              <a:t>July 12, 2026</a:t>
            </a:r>
          </a:p>
        </p:txBody>
      </p:sp>
      <p:sp>
        <p:nvSpPr>
          <p:cNvPr id="2" name="TextBox 1"/>
          <p:cNvSpPr txBox="1"/>
          <p:nvPr/>
        </p:nvSpPr>
        <p:spPr>
          <a:xfrm>
            <a:off x="76200" y="2895600"/>
            <a:ext cx="9067800" cy="2916183"/>
          </a:xfrm>
          <a:prstGeom prst="rect">
            <a:avLst/>
          </a:prstGeom>
          <a:noFill/>
        </p:spPr>
        <p:txBody>
          <a:bodyPr wrap="square" rtlCol="0">
            <a:spAutoFit/>
          </a:bodyPr>
          <a:lstStyle/>
          <a:p>
            <a:r>
              <a:rPr lang="en-US" sz="4800" dirty="0">
                <a:effectLst>
                  <a:glow rad="101600">
                    <a:srgbClr val="FFC000">
                      <a:alpha val="60000"/>
                    </a:srgbClr>
                  </a:glow>
                </a:effectLst>
              </a:rPr>
              <a:t>Summer Series (Part 2)</a:t>
            </a:r>
          </a:p>
          <a:p>
            <a:r>
              <a:rPr lang="en-US" sz="3000" dirty="0">
                <a:solidFill>
                  <a:schemeClr val="bg2">
                    <a:lumMod val="50000"/>
                    <a:lumOff val="50000"/>
                  </a:schemeClr>
                </a:solidFill>
                <a:effectLst>
                  <a:glow rad="101600">
                    <a:srgbClr val="FFC000">
                      <a:alpha val="60000"/>
                    </a:srgbClr>
                  </a:glow>
                </a:effectLst>
              </a:rPr>
              <a:t>PUTTING JESUS CHRIST IN THE CENTER </a:t>
            </a:r>
          </a:p>
          <a:p>
            <a:r>
              <a:rPr lang="en-US" sz="3000" dirty="0">
                <a:solidFill>
                  <a:schemeClr val="bg2">
                    <a:lumMod val="50000"/>
                    <a:lumOff val="50000"/>
                  </a:schemeClr>
                </a:solidFill>
                <a:effectLst>
                  <a:glow rad="101600">
                    <a:srgbClr val="FFC000">
                      <a:alpha val="60000"/>
                    </a:srgbClr>
                  </a:glow>
                </a:effectLst>
              </a:rPr>
              <a:t>AS HE UNFOLDS HIS EXCELLENCY </a:t>
            </a:r>
          </a:p>
          <a:p>
            <a:r>
              <a:rPr lang="en-US" sz="3000" dirty="0">
                <a:solidFill>
                  <a:schemeClr val="bg2">
                    <a:lumMod val="50000"/>
                    <a:lumOff val="50000"/>
                  </a:schemeClr>
                </a:solidFill>
                <a:effectLst>
                  <a:glow rad="101600">
                    <a:srgbClr val="FFC000">
                      <a:alpha val="60000"/>
                    </a:srgbClr>
                  </a:glow>
                </a:effectLst>
              </a:rPr>
              <a:t>IN OUR MIDST</a:t>
            </a:r>
          </a:p>
          <a:p>
            <a:r>
              <a:rPr lang="en-US" sz="3500" dirty="0">
                <a:solidFill>
                  <a:srgbClr val="FFFF00"/>
                </a:solidFill>
                <a:effectLst>
                  <a:glow rad="101600">
                    <a:srgbClr val="FFC000">
                      <a:alpha val="60000"/>
                    </a:srgbClr>
                  </a:glow>
                </a:effectLst>
              </a:rPr>
              <a:t>“Breaking Soul Ties – Giving A Good Report”</a:t>
            </a:r>
          </a:p>
          <a:p>
            <a:endParaRPr lang="en-US" sz="1050" dirty="0">
              <a:effectLst>
                <a:glow rad="101600">
                  <a:srgbClr val="FFC000">
                    <a:alpha val="60000"/>
                  </a:srgbClr>
                </a:glow>
              </a:effectLst>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5722" y="76200"/>
            <a:ext cx="3915078"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304800"/>
            <a:ext cx="8229600" cy="954107"/>
          </a:xfrm>
          <a:prstGeom prst="rect">
            <a:avLst/>
          </a:prstGeom>
        </p:spPr>
        <p:txBody>
          <a:bodyPr wrap="square">
            <a:spAutoFit/>
          </a:bodyPr>
          <a:lstStyle/>
          <a:p>
            <a:r>
              <a:rPr lang="en-US" sz="2800" b="1" dirty="0">
                <a:solidFill>
                  <a:srgbClr val="FFFF00"/>
                </a:solidFill>
              </a:rPr>
              <a:t>Paul Had A “Soul Tie” To His</a:t>
            </a:r>
          </a:p>
          <a:p>
            <a:r>
              <a:rPr lang="en-US" sz="2800" b="1" dirty="0">
                <a:solidFill>
                  <a:srgbClr val="FFFF00"/>
                </a:solidFill>
              </a:rPr>
              <a:t>Religious Observance of the “LAW”</a:t>
            </a:r>
            <a:endParaRPr lang="en-US" sz="2800" dirty="0">
              <a:solidFill>
                <a:srgbClr val="FFFF00"/>
              </a:solidFill>
            </a:endParaRPr>
          </a:p>
        </p:txBody>
      </p:sp>
      <p:sp>
        <p:nvSpPr>
          <p:cNvPr id="2" name="Rectangle 1"/>
          <p:cNvSpPr/>
          <p:nvPr/>
        </p:nvSpPr>
        <p:spPr>
          <a:xfrm>
            <a:off x="228600" y="3597057"/>
            <a:ext cx="8534400" cy="3108543"/>
          </a:xfrm>
          <a:prstGeom prst="rect">
            <a:avLst/>
          </a:prstGeom>
        </p:spPr>
        <p:txBody>
          <a:bodyPr wrap="square">
            <a:spAutoFit/>
          </a:bodyPr>
          <a:lstStyle/>
          <a:p>
            <a:r>
              <a:rPr lang="en-US" sz="2800" dirty="0">
                <a:solidFill>
                  <a:srgbClr val="FFFF00"/>
                </a:solidFill>
              </a:rPr>
              <a:t>though I myself have reasons for such confidence. If anyone else thinks he has reasons to put confidence in the flesh, I have more: </a:t>
            </a:r>
            <a:r>
              <a:rPr lang="en-US" sz="2800" baseline="30000" dirty="0">
                <a:solidFill>
                  <a:srgbClr val="FFFF00"/>
                </a:solidFill>
              </a:rPr>
              <a:t>5 </a:t>
            </a:r>
            <a:r>
              <a:rPr lang="en-US" sz="2800" dirty="0">
                <a:solidFill>
                  <a:srgbClr val="FFFF00"/>
                </a:solidFill>
              </a:rPr>
              <a:t> circumcised on the eighth day, of the people of Israel, of the tribe of Benjamin, a Hebrew of Hebrews; in regard to the law, a Pharisee; </a:t>
            </a:r>
            <a:r>
              <a:rPr lang="en-US" sz="2800" baseline="30000" dirty="0">
                <a:solidFill>
                  <a:srgbClr val="FFFF00"/>
                </a:solidFill>
              </a:rPr>
              <a:t>6 </a:t>
            </a:r>
            <a:r>
              <a:rPr lang="en-US" sz="2800" dirty="0">
                <a:solidFill>
                  <a:srgbClr val="FFFF00"/>
                </a:solidFill>
              </a:rPr>
              <a:t> as for zeal, persecuting the church; as for legalistic righteousness, faultless. </a:t>
            </a:r>
            <a:r>
              <a:rPr lang="en-US" sz="1800" b="1" dirty="0">
                <a:solidFill>
                  <a:srgbClr val="FFFF00"/>
                </a:solidFill>
              </a:rPr>
              <a:t>Philippians 3:4-6 (NIV) </a:t>
            </a:r>
            <a:endParaRPr lang="en-US" sz="1800" dirty="0">
              <a:solidFill>
                <a:srgbClr val="FFFF00"/>
              </a:solidFill>
            </a:endParaRPr>
          </a:p>
        </p:txBody>
      </p:sp>
      <p:sp>
        <p:nvSpPr>
          <p:cNvPr id="3" name="TextBox 2"/>
          <p:cNvSpPr txBox="1"/>
          <p:nvPr/>
        </p:nvSpPr>
        <p:spPr>
          <a:xfrm rot="20659974">
            <a:off x="-745488" y="1485096"/>
            <a:ext cx="3733800" cy="1200329"/>
          </a:xfrm>
          <a:prstGeom prst="rect">
            <a:avLst/>
          </a:prstGeom>
          <a:noFill/>
        </p:spPr>
        <p:txBody>
          <a:bodyPr wrap="square" rtlCol="0">
            <a:spAutoFit/>
          </a:bodyPr>
          <a:lstStyle/>
          <a:p>
            <a:r>
              <a:rPr lang="en-US" sz="3600" dirty="0">
                <a:solidFill>
                  <a:schemeClr val="bg2">
                    <a:lumMod val="50000"/>
                    <a:lumOff val="50000"/>
                  </a:schemeClr>
                </a:solidFill>
              </a:rPr>
              <a:t>What is a </a:t>
            </a:r>
          </a:p>
          <a:p>
            <a:r>
              <a:rPr lang="en-US" sz="3600" dirty="0">
                <a:solidFill>
                  <a:schemeClr val="bg2">
                    <a:lumMod val="50000"/>
                    <a:lumOff val="50000"/>
                  </a:schemeClr>
                </a:solidFill>
              </a:rPr>
              <a:t>“soul tie”?</a:t>
            </a:r>
          </a:p>
        </p:txBody>
      </p:sp>
      <p:sp>
        <p:nvSpPr>
          <p:cNvPr id="7" name="TextBox 6"/>
          <p:cNvSpPr txBox="1"/>
          <p:nvPr/>
        </p:nvSpPr>
        <p:spPr>
          <a:xfrm>
            <a:off x="2209800" y="1258431"/>
            <a:ext cx="6934200" cy="2246769"/>
          </a:xfrm>
          <a:prstGeom prst="rect">
            <a:avLst/>
          </a:prstGeom>
          <a:noFill/>
        </p:spPr>
        <p:txBody>
          <a:bodyPr wrap="square" rtlCol="0">
            <a:spAutoFit/>
          </a:bodyPr>
          <a:lstStyle/>
          <a:p>
            <a:r>
              <a:rPr lang="en-US" sz="2800" dirty="0">
                <a:solidFill>
                  <a:schemeClr val="bg2">
                    <a:lumMod val="50000"/>
                    <a:lumOff val="50000"/>
                  </a:schemeClr>
                </a:solidFill>
              </a:rPr>
              <a:t>It is an overwhelming fixation </a:t>
            </a:r>
            <a:r>
              <a:rPr lang="en-US" sz="2800" dirty="0"/>
              <a:t>– on a person – addiction – movie star – lifestyle – world-view – trauma event- that controls and hinders God and others – it has a grip that is unhealthy and blinding.</a:t>
            </a:r>
          </a:p>
        </p:txBody>
      </p:sp>
    </p:spTree>
    <p:extLst>
      <p:ext uri="{BB962C8B-B14F-4D97-AF65-F5344CB8AC3E}">
        <p14:creationId xmlns:p14="http://schemas.microsoft.com/office/powerpoint/2010/main" val="1899634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76200"/>
            <a:ext cx="8382000" cy="1384995"/>
          </a:xfrm>
          <a:prstGeom prst="rect">
            <a:avLst/>
          </a:prstGeom>
          <a:noFill/>
        </p:spPr>
        <p:txBody>
          <a:bodyPr wrap="square" rtlCol="0">
            <a:spAutoFit/>
          </a:bodyPr>
          <a:lstStyle/>
          <a:p>
            <a:r>
              <a:rPr lang="en-US" sz="2800" b="1" dirty="0">
                <a:solidFill>
                  <a:srgbClr val="FFFF00"/>
                </a:solidFill>
              </a:rPr>
              <a:t>A DYNAMIC SHIFT TAKES PLACE </a:t>
            </a:r>
          </a:p>
          <a:p>
            <a:r>
              <a:rPr lang="en-US" sz="2800" b="1" dirty="0">
                <a:solidFill>
                  <a:srgbClr val="FFFF00"/>
                </a:solidFill>
              </a:rPr>
              <a:t>WHEN PAUL COMES UNDER THE EXCELLENCY</a:t>
            </a:r>
          </a:p>
          <a:p>
            <a:r>
              <a:rPr lang="en-US" sz="2800" b="1" dirty="0">
                <a:solidFill>
                  <a:srgbClr val="FFFF00"/>
                </a:solidFill>
              </a:rPr>
              <a:t>OF CHRIST AND HIS LEADERSHIP </a:t>
            </a:r>
          </a:p>
        </p:txBody>
      </p:sp>
      <p:sp>
        <p:nvSpPr>
          <p:cNvPr id="4" name="Rectangle 3"/>
          <p:cNvSpPr/>
          <p:nvPr/>
        </p:nvSpPr>
        <p:spPr>
          <a:xfrm>
            <a:off x="76200" y="2826127"/>
            <a:ext cx="9067800" cy="4031873"/>
          </a:xfrm>
          <a:prstGeom prst="rect">
            <a:avLst/>
          </a:prstGeom>
        </p:spPr>
        <p:txBody>
          <a:bodyPr wrap="square">
            <a:spAutoFit/>
          </a:bodyPr>
          <a:lstStyle/>
          <a:p>
            <a:r>
              <a:rPr lang="en-US" sz="3200" dirty="0"/>
              <a:t>This </a:t>
            </a:r>
            <a:r>
              <a:rPr lang="en-US" sz="3200" i="1" dirty="0"/>
              <a:t>is</a:t>
            </a:r>
            <a:r>
              <a:rPr lang="en-US" sz="3200" dirty="0"/>
              <a:t> a faithful saying, and worthy of all acceptance, that Christ Jesus came into the world to save sinners; of whom I am chief. </a:t>
            </a:r>
            <a:r>
              <a:rPr lang="en-US" sz="3200" baseline="30000" dirty="0"/>
              <a:t>16 </a:t>
            </a:r>
            <a:r>
              <a:rPr lang="en-US" sz="3200" dirty="0"/>
              <a:t> Howbeit for this cause I obtained mercy, that in me first Jesus Christ might show forth all longsuffering, for a pattern to them which should hereafter believe on Him to life everlasting. </a:t>
            </a:r>
          </a:p>
          <a:p>
            <a:r>
              <a:rPr lang="en-US" b="1" dirty="0"/>
              <a:t>1 Timothy 1:15-16 (KJV) </a:t>
            </a:r>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461195"/>
            <a:ext cx="12065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6400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228600"/>
            <a:ext cx="8229600" cy="1384995"/>
          </a:xfrm>
          <a:prstGeom prst="rect">
            <a:avLst/>
          </a:prstGeom>
        </p:spPr>
        <p:txBody>
          <a:bodyPr wrap="square">
            <a:spAutoFit/>
          </a:bodyPr>
          <a:lstStyle/>
          <a:p>
            <a:r>
              <a:rPr lang="en-US" sz="2800" b="1" dirty="0">
                <a:solidFill>
                  <a:srgbClr val="FFFF00"/>
                </a:solidFill>
              </a:rPr>
              <a:t>PAUL IS SET FREE FROM HIS SOUL TIE TO OBSERVING THE LAW TO MANIFEST HIS OWN RIGHTEOUSNESS </a:t>
            </a:r>
            <a:endParaRPr lang="en-US" sz="2800" dirty="0">
              <a:solidFill>
                <a:srgbClr val="FFFF00"/>
              </a:solidFill>
            </a:endParaRPr>
          </a:p>
        </p:txBody>
      </p:sp>
      <p:sp>
        <p:nvSpPr>
          <p:cNvPr id="6" name="Rectangle 5"/>
          <p:cNvSpPr/>
          <p:nvPr/>
        </p:nvSpPr>
        <p:spPr>
          <a:xfrm>
            <a:off x="76200" y="1676400"/>
            <a:ext cx="8915400" cy="4893647"/>
          </a:xfrm>
          <a:prstGeom prst="rect">
            <a:avLst/>
          </a:prstGeom>
        </p:spPr>
        <p:txBody>
          <a:bodyPr wrap="square">
            <a:spAutoFit/>
          </a:bodyPr>
          <a:lstStyle/>
          <a:p>
            <a:r>
              <a:rPr lang="en-US" dirty="0"/>
              <a:t>and be found in Him, not having a righteousness of my own that comes from the law, but that which is through faith in Christ--</a:t>
            </a:r>
            <a:r>
              <a:rPr lang="en-US" b="1" dirty="0">
                <a:solidFill>
                  <a:srgbClr val="FFFF00"/>
                </a:solidFill>
              </a:rPr>
              <a:t>the righteousness that comes from God and is by faith. </a:t>
            </a:r>
            <a:r>
              <a:rPr lang="en-US" baseline="30000" dirty="0"/>
              <a:t>10 </a:t>
            </a:r>
            <a:r>
              <a:rPr lang="en-US" dirty="0"/>
              <a:t> I want to know Christ and the power of His resurrection and the fellowship of sharing in His sufferings, becoming like Him in His death, </a:t>
            </a:r>
            <a:r>
              <a:rPr lang="en-US" baseline="30000" dirty="0"/>
              <a:t>11 </a:t>
            </a:r>
            <a:r>
              <a:rPr lang="en-US" dirty="0"/>
              <a:t> and so, somehow, to attain to the resurrection from the dead. </a:t>
            </a:r>
            <a:r>
              <a:rPr lang="en-US" baseline="30000" dirty="0"/>
              <a:t>12 </a:t>
            </a:r>
            <a:r>
              <a:rPr lang="en-US" dirty="0"/>
              <a:t> Not that I have already obtained all this, or have already been made perfect, but I press on to take hold of that for which Christ Jesus took hold of me. </a:t>
            </a:r>
            <a:r>
              <a:rPr lang="en-US" baseline="30000" dirty="0"/>
              <a:t>13 </a:t>
            </a:r>
            <a:r>
              <a:rPr lang="en-US" dirty="0"/>
              <a:t> Brothers, I do not consider myself yet to have taken hold of it. </a:t>
            </a:r>
            <a:r>
              <a:rPr lang="en-US" dirty="0">
                <a:solidFill>
                  <a:srgbClr val="FFFF00"/>
                </a:solidFill>
              </a:rPr>
              <a:t>But one thing I do: Forgetting what is behind and straining toward what is ahead, </a:t>
            </a:r>
            <a:r>
              <a:rPr lang="en-US" baseline="30000" dirty="0">
                <a:solidFill>
                  <a:srgbClr val="FFFF00"/>
                </a:solidFill>
              </a:rPr>
              <a:t>14 </a:t>
            </a:r>
            <a:r>
              <a:rPr lang="en-US" dirty="0">
                <a:solidFill>
                  <a:srgbClr val="FFFF00"/>
                </a:solidFill>
              </a:rPr>
              <a:t> I press on toward the goal to win the prize for which God has called me heavenward in Christ Jesus.</a:t>
            </a:r>
            <a:r>
              <a:rPr lang="en-US" dirty="0"/>
              <a:t> </a:t>
            </a:r>
            <a:r>
              <a:rPr lang="en-US" b="1" dirty="0"/>
              <a:t>Philippians 3:9-14 (NIV) </a:t>
            </a:r>
            <a:endParaRPr lang="en-US" dirty="0"/>
          </a:p>
        </p:txBody>
      </p:sp>
    </p:spTree>
    <p:extLst>
      <p:ext uri="{BB962C8B-B14F-4D97-AF65-F5344CB8AC3E}">
        <p14:creationId xmlns:p14="http://schemas.microsoft.com/office/powerpoint/2010/main" val="156468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242" y="1447800"/>
            <a:ext cx="7659986"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6200" y="48161"/>
            <a:ext cx="9144000" cy="1323439"/>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40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David’s  Dynamic Inspiring Leadership Style </a:t>
            </a:r>
          </a:p>
        </p:txBody>
      </p:sp>
    </p:spTree>
    <p:extLst>
      <p:ext uri="{BB962C8B-B14F-4D97-AF65-F5344CB8AC3E}">
        <p14:creationId xmlns:p14="http://schemas.microsoft.com/office/powerpoint/2010/main" val="262297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200" y="0"/>
            <a:ext cx="9144000" cy="1077218"/>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David – A Type of Christ – A Charismatic </a:t>
            </a:r>
          </a:p>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Inspiring – Motivating Leader</a:t>
            </a:r>
          </a:p>
        </p:txBody>
      </p:sp>
      <p:sp>
        <p:nvSpPr>
          <p:cNvPr id="3" name="Rectangle 2"/>
          <p:cNvSpPr/>
          <p:nvPr/>
        </p:nvSpPr>
        <p:spPr>
          <a:xfrm>
            <a:off x="152400" y="1102816"/>
            <a:ext cx="8915400" cy="5693866"/>
          </a:xfrm>
          <a:prstGeom prst="rect">
            <a:avLst/>
          </a:prstGeom>
        </p:spPr>
        <p:txBody>
          <a:bodyPr wrap="square">
            <a:spAutoFit/>
          </a:bodyPr>
          <a:lstStyle/>
          <a:p>
            <a:r>
              <a:rPr lang="en-US" sz="2800" dirty="0"/>
              <a:t>At that time David was in the stronghold, and the Philistine garrison was at Bethlehem. 15  David longed for water and said, "Oh, that someone would get me a drink of water from the well near the gate of Bethlehem!" 16  So the three mighty men broke through the Philistine lines, drew water from the well near the gate of Bethlehem and carried it back to David. But he refused to drink it; instead, he poured it out before the LORD. 17  "Far be it from me, O LORD, to do this!" he said. "Is it not the blood of men who went at the risk of their lives?" And David would not drink it. Such were the exploits of the three mighty men. 2 Samuel 23:8-17 (NIV)</a:t>
            </a:r>
          </a:p>
        </p:txBody>
      </p:sp>
    </p:spTree>
    <p:extLst>
      <p:ext uri="{BB962C8B-B14F-4D97-AF65-F5344CB8AC3E}">
        <p14:creationId xmlns:p14="http://schemas.microsoft.com/office/powerpoint/2010/main" val="3528118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73300" y="1738342"/>
            <a:ext cx="6781800" cy="4524315"/>
          </a:xfrm>
          <a:prstGeom prst="rect">
            <a:avLst/>
          </a:prstGeom>
        </p:spPr>
        <p:txBody>
          <a:bodyPr wrap="square">
            <a:spAutoFit/>
          </a:bodyPr>
          <a:lstStyle/>
          <a:p>
            <a:r>
              <a:rPr lang="en-US" sz="3200" b="1" dirty="0"/>
              <a:t>Who is this man Who is called the Son of God  - called Jesus Christ of Nazareth: Who is so utterly astonishing in magnetism, in beauty, in daring sacrificial rescuing love, and inspiring and evoking awe, loyalty, and full devotion at a level beyond measure?</a:t>
            </a:r>
            <a:endParaRPr lang="en-US" sz="3200" dirty="0"/>
          </a:p>
        </p:txBody>
      </p:sp>
      <p:sp>
        <p:nvSpPr>
          <p:cNvPr id="5" name="TextBox 4"/>
          <p:cNvSpPr txBox="1"/>
          <p:nvPr/>
        </p:nvSpPr>
        <p:spPr>
          <a:xfrm>
            <a:off x="76200" y="218182"/>
            <a:ext cx="9144000" cy="1077218"/>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David – A Type of Christ – A Charismatic </a:t>
            </a:r>
          </a:p>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Daring – Rescuing - Motivating Leader</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124200"/>
            <a:ext cx="2209800" cy="2822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383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08334">
            <a:off x="3626364" y="2961920"/>
            <a:ext cx="4978400" cy="334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6200" y="0"/>
            <a:ext cx="9144000" cy="156966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Giving a Cup Of Cold Water</a:t>
            </a:r>
          </a:p>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Because Jesus Longs To </a:t>
            </a:r>
          </a:p>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Show Himself Through His People </a:t>
            </a:r>
          </a:p>
        </p:txBody>
      </p:sp>
      <p:pic>
        <p:nvPicPr>
          <p:cNvPr id="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2159" t="25788" r="10952" b="27546"/>
          <a:stretch/>
        </p:blipFill>
        <p:spPr bwMode="auto">
          <a:xfrm rot="20824964">
            <a:off x="277027" y="2595264"/>
            <a:ext cx="2985832" cy="2124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rot="20853596">
            <a:off x="347782" y="4728275"/>
            <a:ext cx="3505200" cy="369332"/>
          </a:xfrm>
          <a:prstGeom prst="rect">
            <a:avLst/>
          </a:prstGeom>
          <a:noFill/>
        </p:spPr>
        <p:txBody>
          <a:bodyPr wrap="square" rtlCol="0">
            <a:spAutoFit/>
          </a:bodyPr>
          <a:lstStyle/>
          <a:p>
            <a:r>
              <a:rPr lang="en-US" sz="1800" dirty="0"/>
              <a:t>Clarence and Lisa Robbins</a:t>
            </a:r>
          </a:p>
        </p:txBody>
      </p:sp>
    </p:spTree>
    <p:extLst>
      <p:ext uri="{BB962C8B-B14F-4D97-AF65-F5344CB8AC3E}">
        <p14:creationId xmlns:p14="http://schemas.microsoft.com/office/powerpoint/2010/main" val="3556119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2647" y="4495800"/>
            <a:ext cx="8610600" cy="2246769"/>
          </a:xfrm>
          <a:prstGeom prst="rect">
            <a:avLst/>
          </a:prstGeom>
        </p:spPr>
        <p:txBody>
          <a:bodyPr wrap="square">
            <a:spAutoFit/>
          </a:bodyPr>
          <a:lstStyle/>
          <a:p>
            <a:r>
              <a:rPr lang="en-US" sz="2800" dirty="0"/>
              <a:t>And these all, having obtained a good report through faith, received not the promise: </a:t>
            </a:r>
            <a:r>
              <a:rPr lang="en-US" sz="2800" baseline="30000" dirty="0"/>
              <a:t>40 </a:t>
            </a:r>
            <a:r>
              <a:rPr lang="en-US" sz="2800" dirty="0"/>
              <a:t> God having provided some better thing for us, that they without us should not be made perfect. </a:t>
            </a:r>
          </a:p>
          <a:p>
            <a:r>
              <a:rPr lang="en-US" sz="2800" b="1" dirty="0"/>
              <a:t>Hebrews 11:39-40 (KJV) </a:t>
            </a:r>
            <a:endParaRPr lang="en-US" sz="2800" dirty="0"/>
          </a:p>
        </p:txBody>
      </p:sp>
      <p:sp>
        <p:nvSpPr>
          <p:cNvPr id="5" name="Rectangle 4"/>
          <p:cNvSpPr/>
          <p:nvPr/>
        </p:nvSpPr>
        <p:spPr>
          <a:xfrm>
            <a:off x="381000" y="0"/>
            <a:ext cx="8382000" cy="1569660"/>
          </a:xfrm>
          <a:prstGeom prst="rect">
            <a:avLst/>
          </a:prstGeom>
        </p:spPr>
        <p:txBody>
          <a:bodyPr wrap="square">
            <a:spAutoFit/>
          </a:bodyPr>
          <a:lstStyle/>
          <a:p>
            <a:pPr algn="ctr"/>
            <a:r>
              <a:rPr lang="en-US" sz="3200" b="1" dirty="0">
                <a:solidFill>
                  <a:srgbClr val="FFFF00"/>
                </a:solidFill>
              </a:rPr>
              <a:t>Jesus’ Excellency – Overcomes The Apathy and Unbelief of Our Generation</a:t>
            </a:r>
          </a:p>
          <a:p>
            <a:pPr algn="ctr"/>
            <a:r>
              <a:rPr lang="en-US" sz="3200" b="1" dirty="0">
                <a:solidFill>
                  <a:srgbClr val="FFFF00"/>
                </a:solidFill>
              </a:rPr>
              <a:t>And Teaches Us To Give A “Good Report” </a:t>
            </a:r>
            <a:endParaRPr lang="en-US" sz="3200" dirty="0">
              <a:solidFill>
                <a:srgbClr val="FFFF00"/>
              </a:solidFill>
            </a:endParaRPr>
          </a:p>
        </p:txBody>
      </p:sp>
      <p:sp>
        <p:nvSpPr>
          <p:cNvPr id="7" name="Rectangle 6"/>
          <p:cNvSpPr/>
          <p:nvPr/>
        </p:nvSpPr>
        <p:spPr>
          <a:xfrm>
            <a:off x="209550" y="1828800"/>
            <a:ext cx="8724900" cy="2492990"/>
          </a:xfrm>
          <a:prstGeom prst="rect">
            <a:avLst/>
          </a:prstGeom>
        </p:spPr>
        <p:txBody>
          <a:bodyPr wrap="square">
            <a:spAutoFit/>
          </a:bodyPr>
          <a:lstStyle/>
          <a:p>
            <a:r>
              <a:rPr lang="en-US" sz="2600" dirty="0"/>
              <a:t> And Caleb stilled the people before Moses, and said, Let us go up at once, and possess it</a:t>
            </a:r>
            <a:r>
              <a:rPr lang="en-US" sz="2600" b="1" dirty="0">
                <a:solidFill>
                  <a:srgbClr val="FFFF00"/>
                </a:solidFill>
              </a:rPr>
              <a:t>; for we are well able to overcome it. </a:t>
            </a:r>
            <a:r>
              <a:rPr lang="en-US" sz="2600" baseline="30000" dirty="0"/>
              <a:t>31 </a:t>
            </a:r>
            <a:r>
              <a:rPr lang="en-US" sz="2600" dirty="0"/>
              <a:t> But the men that went up with him said, We be not able to go up against the people; for they </a:t>
            </a:r>
            <a:r>
              <a:rPr lang="en-US" sz="2600" i="1" dirty="0"/>
              <a:t>are</a:t>
            </a:r>
            <a:r>
              <a:rPr lang="en-US" sz="2600" dirty="0"/>
              <a:t> stronger than we. </a:t>
            </a:r>
            <a:r>
              <a:rPr lang="en-US" sz="2600" baseline="30000" dirty="0"/>
              <a:t>32 </a:t>
            </a:r>
            <a:r>
              <a:rPr lang="en-US" sz="2600" dirty="0"/>
              <a:t> </a:t>
            </a:r>
            <a:r>
              <a:rPr lang="en-US" sz="2600" dirty="0">
                <a:solidFill>
                  <a:schemeClr val="bg2">
                    <a:lumMod val="50000"/>
                    <a:lumOff val="50000"/>
                  </a:schemeClr>
                </a:solidFill>
              </a:rPr>
              <a:t>And they brought up an evil report of the land </a:t>
            </a:r>
            <a:r>
              <a:rPr lang="en-US" sz="2600" dirty="0"/>
              <a:t>which they had searched. </a:t>
            </a:r>
            <a:r>
              <a:rPr lang="en-US" sz="1800" b="1" dirty="0"/>
              <a:t>Numbers 13:30-32 (KJV) </a:t>
            </a:r>
            <a:endParaRPr lang="en-US" sz="1800" dirty="0"/>
          </a:p>
        </p:txBody>
      </p:sp>
    </p:spTree>
    <p:extLst>
      <p:ext uri="{BB962C8B-B14F-4D97-AF65-F5344CB8AC3E}">
        <p14:creationId xmlns:p14="http://schemas.microsoft.com/office/powerpoint/2010/main" val="82382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371600"/>
            <a:ext cx="8763000" cy="5293757"/>
          </a:xfrm>
          <a:prstGeom prst="rect">
            <a:avLst/>
          </a:prstGeom>
        </p:spPr>
        <p:txBody>
          <a:bodyPr wrap="square">
            <a:spAutoFit/>
          </a:bodyPr>
          <a:lstStyle/>
          <a:p>
            <a:r>
              <a:rPr lang="en-US" sz="2600" dirty="0"/>
              <a:t>ALL OF THOSE WHO STOOD FOR A PRACTICAL “LINE IN THE STAND” CONCERNING BOYS IN GIRLS LOCKER ROOMS – AND OVER-THE TOP SEXUAL BOOKS IN A PUBLIC SCHOOL LIBRARY  - AND THE CULTURE LAUGHED AT YOU AND SAVAGED YOU IN THE NEWS PAPERS– YOU GAVE A GOOD REPORT</a:t>
            </a:r>
          </a:p>
          <a:p>
            <a:r>
              <a:rPr lang="en-US" sz="2600" dirty="0"/>
              <a:t> </a:t>
            </a:r>
          </a:p>
          <a:p>
            <a:r>
              <a:rPr lang="en-US" sz="2600" dirty="0"/>
              <a:t>ALL WHO PRAYED AND FASTED AND VOTED FOR THE EXPOSING OF CORRUPTION IN OUR NATION – AND AN OUTPOURING OF THE HOLY SPIRIT FOR REVIVAL AND REFORMATION – AND THE ANSWER WAS BEEN DELAYED AT TIMES – YOU GAVE A GOOD REPORT</a:t>
            </a:r>
          </a:p>
        </p:txBody>
      </p:sp>
      <p:sp>
        <p:nvSpPr>
          <p:cNvPr id="5" name="TextBox 4"/>
          <p:cNvSpPr txBox="1"/>
          <p:nvPr/>
        </p:nvSpPr>
        <p:spPr>
          <a:xfrm>
            <a:off x="76200" y="0"/>
            <a:ext cx="9144000" cy="1077218"/>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Giving a Good Report</a:t>
            </a:r>
          </a:p>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Because Jesus Leads You In Victory</a:t>
            </a:r>
          </a:p>
        </p:txBody>
      </p:sp>
    </p:spTree>
    <p:extLst>
      <p:ext uri="{BB962C8B-B14F-4D97-AF65-F5344CB8AC3E}">
        <p14:creationId xmlns:p14="http://schemas.microsoft.com/office/powerpoint/2010/main" val="2597157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457200"/>
            <a:ext cx="8839200" cy="6093976"/>
          </a:xfrm>
          <a:prstGeom prst="rect">
            <a:avLst/>
          </a:prstGeom>
        </p:spPr>
        <p:txBody>
          <a:bodyPr wrap="square">
            <a:spAutoFit/>
          </a:bodyPr>
          <a:lstStyle/>
          <a:p>
            <a:r>
              <a:rPr lang="en-US" sz="3000" dirty="0"/>
              <a:t>ALL OF YOU WHO PLAN EVENTS TO INCREASE THE GOSPEL EXPOSURE THROUGH WORSHIP AND EVANGELISM IN THE PUBLIC SPACES – NO MATTER HOW MANY PEOPLE SHOW UP OR RESPOND IN THIS HOUR – STAY FAITHFUL – YOU ARE GIVING A GOOD REPORT</a:t>
            </a:r>
          </a:p>
          <a:p>
            <a:r>
              <a:rPr lang="en-US" sz="3000" dirty="0"/>
              <a:t> </a:t>
            </a:r>
          </a:p>
          <a:p>
            <a:r>
              <a:rPr lang="en-US" sz="3000" dirty="0"/>
              <a:t>ALL OF YOU WHO ARE LABORING FOR RESTORED AND GRACE-FILLED RELATIONSHIPS AROUND YOU AND THERE IS STILL A LOT OF PRAYING AND HARD WORK AHEAD – YOU ARE GIVING A GOOD REPORT</a:t>
            </a:r>
          </a:p>
        </p:txBody>
      </p:sp>
    </p:spTree>
    <p:extLst>
      <p:ext uri="{BB962C8B-B14F-4D97-AF65-F5344CB8AC3E}">
        <p14:creationId xmlns:p14="http://schemas.microsoft.com/office/powerpoint/2010/main" val="4169710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7315200" cy="715962"/>
          </a:xfrm>
        </p:spPr>
        <p:txBody>
          <a:bodyPr/>
          <a:lstStyle/>
          <a:p>
            <a:r>
              <a:rPr lang="en-US" sz="4000" dirty="0">
                <a:solidFill>
                  <a:srgbClr val="FFFF00"/>
                </a:solidFill>
              </a:rPr>
              <a:t>The Start and The finish </a:t>
            </a:r>
            <a:br>
              <a:rPr lang="en-US" sz="4000" dirty="0">
                <a:solidFill>
                  <a:srgbClr val="FFFF00"/>
                </a:solidFill>
              </a:rPr>
            </a:br>
            <a:r>
              <a:rPr lang="en-US" sz="4000" dirty="0">
                <a:solidFill>
                  <a:srgbClr val="FFFF00"/>
                </a:solidFill>
              </a:rPr>
              <a:t>182 days – 6 Months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71947"/>
            <a:ext cx="4538986" cy="4725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295400"/>
            <a:ext cx="8458200" cy="4946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295400"/>
            <a:ext cx="8711967"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0091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152400"/>
            <a:ext cx="8382000" cy="1077218"/>
          </a:xfrm>
          <a:prstGeom prst="rect">
            <a:avLst/>
          </a:prstGeom>
        </p:spPr>
        <p:txBody>
          <a:bodyPr wrap="square">
            <a:spAutoFit/>
          </a:bodyPr>
          <a:lstStyle/>
          <a:p>
            <a:pPr algn="ctr"/>
            <a:r>
              <a:rPr lang="en-US" sz="3200" b="1" dirty="0">
                <a:solidFill>
                  <a:srgbClr val="FFFF00"/>
                </a:solidFill>
              </a:rPr>
              <a:t>Spiritual Faith Declarations</a:t>
            </a:r>
          </a:p>
          <a:p>
            <a:pPr algn="ctr"/>
            <a:r>
              <a:rPr lang="en-US" sz="3200" b="1" dirty="0">
                <a:solidFill>
                  <a:srgbClr val="FFFF00"/>
                </a:solidFill>
              </a:rPr>
              <a:t>Because of the Excellency Of Christ </a:t>
            </a:r>
            <a:endParaRPr lang="en-US" sz="3200" dirty="0">
              <a:solidFill>
                <a:srgbClr val="FFFF00"/>
              </a:solidFill>
            </a:endParaRPr>
          </a:p>
        </p:txBody>
      </p:sp>
      <p:sp>
        <p:nvSpPr>
          <p:cNvPr id="2" name="Rectangle 1"/>
          <p:cNvSpPr/>
          <p:nvPr/>
        </p:nvSpPr>
        <p:spPr>
          <a:xfrm>
            <a:off x="228600" y="1143000"/>
            <a:ext cx="8763000" cy="5693866"/>
          </a:xfrm>
          <a:prstGeom prst="rect">
            <a:avLst/>
          </a:prstGeom>
        </p:spPr>
        <p:txBody>
          <a:bodyPr wrap="square">
            <a:spAutoFit/>
          </a:bodyPr>
          <a:lstStyle/>
          <a:p>
            <a:pPr algn="l"/>
            <a:r>
              <a:rPr lang="en-US" sz="2800" dirty="0"/>
              <a:t>“Heavenly Father,</a:t>
            </a:r>
          </a:p>
          <a:p>
            <a:pPr algn="l"/>
            <a:r>
              <a:rPr lang="en-US" sz="2800" dirty="0"/>
              <a:t>I declare that I have repented of my sins and received true pardon from the grace lavished on me at the Cross of Your Son Jesus Christ. In His finished work, I have Your favor today.  I declare that I am, by Your Holy Spirit, strong and well able to fulfill my God-given callings through grace.”</a:t>
            </a:r>
          </a:p>
          <a:p>
            <a:pPr algn="l"/>
            <a:endParaRPr lang="en-US" sz="2800" dirty="0"/>
          </a:p>
          <a:p>
            <a:pPr algn="l"/>
            <a:r>
              <a:rPr lang="en-US" sz="2800" dirty="0"/>
              <a:t>“I declare that all my days were ordained for me before I was born. That my mission is to do the works You have prepared for me to accomplish. Your success is upon my family and my labors and I expect to succeed in my mission and not fail.”  </a:t>
            </a:r>
          </a:p>
        </p:txBody>
      </p:sp>
    </p:spTree>
    <p:extLst>
      <p:ext uri="{BB962C8B-B14F-4D97-AF65-F5344CB8AC3E}">
        <p14:creationId xmlns:p14="http://schemas.microsoft.com/office/powerpoint/2010/main" val="3378320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04800"/>
            <a:ext cx="8763000" cy="2862322"/>
          </a:xfrm>
          <a:prstGeom prst="rect">
            <a:avLst/>
          </a:prstGeom>
        </p:spPr>
        <p:txBody>
          <a:bodyPr wrap="square">
            <a:spAutoFit/>
          </a:bodyPr>
          <a:lstStyle/>
          <a:p>
            <a:pPr algn="l"/>
            <a:r>
              <a:rPr lang="en-US" sz="3000" dirty="0"/>
              <a:t>“Father, I thank You for causing me to make good decisions with a clear mind. I declare that You are the greatest Leader of the universe and that You work in me “what is well pleasing in Your sight” so that I can do all things through Christ Who strengthens me.” </a:t>
            </a:r>
          </a:p>
        </p:txBody>
      </p:sp>
      <p:sp>
        <p:nvSpPr>
          <p:cNvPr id="5" name="Rectangle 4"/>
          <p:cNvSpPr/>
          <p:nvPr/>
        </p:nvSpPr>
        <p:spPr>
          <a:xfrm>
            <a:off x="228600" y="3505200"/>
            <a:ext cx="8763000" cy="2400657"/>
          </a:xfrm>
          <a:prstGeom prst="rect">
            <a:avLst/>
          </a:prstGeom>
        </p:spPr>
        <p:txBody>
          <a:bodyPr wrap="square">
            <a:spAutoFit/>
          </a:bodyPr>
          <a:lstStyle/>
          <a:p>
            <a:pPr algn="l"/>
            <a:r>
              <a:rPr lang="en-US" sz="3000" dirty="0"/>
              <a:t>“Forgive me, when I become obsessed with my needs and problems and the high-drama in America and I stop seeking FIRST Your Kingdom and righteousness by  prayer and by sharing the spiritual wealth You already given me.”</a:t>
            </a:r>
          </a:p>
        </p:txBody>
      </p:sp>
    </p:spTree>
    <p:extLst>
      <p:ext uri="{BB962C8B-B14F-4D97-AF65-F5344CB8AC3E}">
        <p14:creationId xmlns:p14="http://schemas.microsoft.com/office/powerpoint/2010/main" val="772696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304800"/>
            <a:ext cx="8839200" cy="5632311"/>
          </a:xfrm>
          <a:prstGeom prst="rect">
            <a:avLst/>
          </a:prstGeom>
        </p:spPr>
        <p:txBody>
          <a:bodyPr wrap="square">
            <a:spAutoFit/>
          </a:bodyPr>
          <a:lstStyle/>
          <a:p>
            <a:pPr algn="l"/>
            <a:r>
              <a:rPr lang="en-US" sz="3000" dirty="0"/>
              <a:t> “I thank You for Your favor today not JUST because of who I am, but because of </a:t>
            </a:r>
            <a:r>
              <a:rPr lang="en-US" sz="3000" b="1" dirty="0">
                <a:solidFill>
                  <a:srgbClr val="FFFF00"/>
                </a:solidFill>
              </a:rPr>
              <a:t>Whose I am</a:t>
            </a:r>
            <a:r>
              <a:rPr lang="en-US" sz="3000" dirty="0"/>
              <a:t>. I am a child of the Most High God, the Creator of the whole universe. I commit this day to You. I have been saved, adopted, transformed, filled with the Spirit, and given the opportunity to shine Your love and truth into the world.” </a:t>
            </a:r>
          </a:p>
          <a:p>
            <a:pPr algn="l"/>
            <a:r>
              <a:rPr lang="en-US" sz="3000" dirty="0"/>
              <a:t> </a:t>
            </a:r>
          </a:p>
          <a:p>
            <a:pPr algn="l"/>
            <a:r>
              <a:rPr lang="en-US" sz="3000" dirty="0"/>
              <a:t>“</a:t>
            </a:r>
            <a:r>
              <a:rPr lang="en-US" sz="3000" b="1" dirty="0">
                <a:solidFill>
                  <a:srgbClr val="FFFF00"/>
                </a:solidFill>
              </a:rPr>
              <a:t>Lord do all Your will in me</a:t>
            </a:r>
            <a:r>
              <a:rPr lang="en-US" sz="3000" dirty="0"/>
              <a:t>; and put me in any position which will most fully illustrate and lift up Your grace, only let it greatly glorify Your name. Amen!”</a:t>
            </a:r>
          </a:p>
        </p:txBody>
      </p:sp>
    </p:spTree>
    <p:extLst>
      <p:ext uri="{BB962C8B-B14F-4D97-AF65-F5344CB8AC3E}">
        <p14:creationId xmlns:p14="http://schemas.microsoft.com/office/powerpoint/2010/main" val="119364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752600"/>
            <a:ext cx="790674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0" y="95071"/>
            <a:ext cx="9144000" cy="1200329"/>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Praying for the end of </a:t>
            </a:r>
          </a:p>
          <a:p>
            <a:r>
              <a:rPr lang="en-US" sz="36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Yesterday with Love Life </a:t>
            </a:r>
          </a:p>
        </p:txBody>
      </p:sp>
    </p:spTree>
    <p:extLst>
      <p:ext uri="{BB962C8B-B14F-4D97-AF65-F5344CB8AC3E}">
        <p14:creationId xmlns:p14="http://schemas.microsoft.com/office/powerpoint/2010/main" val="4292537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457200" y="95071"/>
            <a:ext cx="8001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en-US" dirty="0">
                <a:solidFill>
                  <a:srgbClr val="FFFF00"/>
                </a:solidFill>
              </a:rPr>
              <a:t>(EACH LIFE COUNTS) For God's gifts and His call are irrevocable. </a:t>
            </a:r>
            <a:r>
              <a:rPr lang="en-US" altLang="en-US" b="1" dirty="0">
                <a:solidFill>
                  <a:srgbClr val="FFFF00"/>
                </a:solidFill>
              </a:rPr>
              <a:t>Romans 11:29 (NIV)</a:t>
            </a:r>
            <a:endParaRPr lang="en-US" altLang="en-US" dirty="0">
              <a:solidFill>
                <a:srgbClr val="FFFF00"/>
              </a:solidFill>
            </a:endParaRPr>
          </a:p>
        </p:txBody>
      </p:sp>
      <p:pic>
        <p:nvPicPr>
          <p:cNvPr id="5" name="Picture 2" descr="Conceptual diagram illustrating life history trajectories and their... |  Download Scientific Diagram"/>
          <p:cNvPicPr>
            <a:picLocks noChangeAspect="1" noChangeArrowheads="1"/>
          </p:cNvPicPr>
          <p:nvPr/>
        </p:nvPicPr>
        <p:blipFill>
          <a:blip r:embed="rId2">
            <a:extLst>
              <a:ext uri="{28A0092B-C50C-407E-A947-70E740481C1C}">
                <a14:useLocalDpi xmlns:a14="http://schemas.microsoft.com/office/drawing/2010/main" val="0"/>
              </a:ext>
            </a:extLst>
          </a:blip>
          <a:srcRect r="17839"/>
          <a:stretch>
            <a:fillRect/>
          </a:stretch>
        </p:blipFill>
        <p:spPr bwMode="auto">
          <a:xfrm>
            <a:off x="1600200" y="2057400"/>
            <a:ext cx="5118100" cy="454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2"/>
          <p:cNvSpPr txBox="1">
            <a:spLocks noChangeArrowheads="1"/>
          </p:cNvSpPr>
          <p:nvPr/>
        </p:nvSpPr>
        <p:spPr bwMode="auto">
          <a:xfrm>
            <a:off x="1600200" y="3276600"/>
            <a:ext cx="1752600" cy="1569660"/>
          </a:xfrm>
          <a:prstGeom prst="rect">
            <a:avLst/>
          </a:prstGeom>
          <a:solidFill>
            <a:srgbClr val="000000"/>
          </a:solidFill>
          <a:ln>
            <a:noFill/>
          </a:ln>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en-US" sz="2400" dirty="0">
                <a:solidFill>
                  <a:srgbClr val="16E247"/>
                </a:solidFill>
              </a:rPr>
              <a:t>Green dotted Line is God’s Best</a:t>
            </a:r>
            <a:endParaRPr lang="en-US" altLang="en-US" sz="2400" dirty="0"/>
          </a:p>
        </p:txBody>
      </p:sp>
      <p:sp>
        <p:nvSpPr>
          <p:cNvPr id="7" name="Rectangle 3"/>
          <p:cNvSpPr>
            <a:spLocks noChangeArrowheads="1"/>
          </p:cNvSpPr>
          <p:nvPr/>
        </p:nvSpPr>
        <p:spPr bwMode="auto">
          <a:xfrm>
            <a:off x="2133600" y="2057400"/>
            <a:ext cx="3124200" cy="1143000"/>
          </a:xfrm>
          <a:prstGeom prst="rect">
            <a:avLst/>
          </a:prstGeom>
          <a:gradFill flip="none" rotWithShape="1">
            <a:gsLst>
              <a:gs pos="0">
                <a:srgbClr val="000000"/>
              </a:gs>
              <a:gs pos="39999">
                <a:srgbClr val="0A128C"/>
              </a:gs>
              <a:gs pos="70000">
                <a:srgbClr val="181CC7"/>
              </a:gs>
              <a:gs pos="88000">
                <a:srgbClr val="7005D4"/>
              </a:gs>
              <a:gs pos="100000">
                <a:srgbClr val="8C3D91"/>
              </a:gs>
            </a:gsLst>
            <a:lin ang="10800000" scaled="1"/>
            <a:tileRect/>
          </a:gradFill>
          <a:ln w="25400" algn="ctr">
            <a:solidFill>
              <a:schemeClr val="tx1"/>
            </a:solidFill>
            <a:round/>
            <a:headEnd type="none" w="sm" len="sm"/>
            <a:tailEnd type="none" w="sm" len="sm"/>
          </a:ln>
          <a:effectLst/>
        </p:spPr>
        <p:txBody>
          <a:bodyPr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n-US" altLang="en-US" sz="2400"/>
          </a:p>
        </p:txBody>
      </p:sp>
      <p:sp>
        <p:nvSpPr>
          <p:cNvPr id="8" name="TextBox 4"/>
          <p:cNvSpPr txBox="1">
            <a:spLocks noChangeArrowheads="1"/>
          </p:cNvSpPr>
          <p:nvPr/>
        </p:nvSpPr>
        <p:spPr bwMode="auto">
          <a:xfrm>
            <a:off x="2514600" y="2209800"/>
            <a:ext cx="2514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en-US" sz="2400"/>
              <a:t>Life Growth </a:t>
            </a:r>
          </a:p>
        </p:txBody>
      </p:sp>
      <p:sp>
        <p:nvSpPr>
          <p:cNvPr id="9" name="TextBox 8"/>
          <p:cNvSpPr txBox="1"/>
          <p:nvPr/>
        </p:nvSpPr>
        <p:spPr>
          <a:xfrm>
            <a:off x="4419600" y="4986338"/>
            <a:ext cx="2298700" cy="1200329"/>
          </a:xfrm>
          <a:prstGeom prst="rect">
            <a:avLst/>
          </a:prstGeom>
          <a:solidFill>
            <a:srgbClr val="000000"/>
          </a:solidFill>
        </p:spPr>
        <p:txBody>
          <a:bodyPr>
            <a:spAutoFit/>
          </a:bodyPr>
          <a:lstStyle/>
          <a:p>
            <a:pPr>
              <a:defRPr/>
            </a:pPr>
            <a:r>
              <a:rPr lang="en-US" sz="1800" b="1" dirty="0">
                <a:solidFill>
                  <a:srgbClr val="00B0F0"/>
                </a:solidFill>
              </a:rPr>
              <a:t>Blue Line Is The Enemy’s corrupted plan for your life </a:t>
            </a:r>
          </a:p>
          <a:p>
            <a:pPr>
              <a:defRPr/>
            </a:pPr>
            <a:endParaRPr lang="en-US" sz="1800" b="1" dirty="0"/>
          </a:p>
        </p:txBody>
      </p:sp>
      <p:sp>
        <p:nvSpPr>
          <p:cNvPr id="10" name="TextBox 7"/>
          <p:cNvSpPr txBox="1">
            <a:spLocks noChangeArrowheads="1"/>
          </p:cNvSpPr>
          <p:nvPr/>
        </p:nvSpPr>
        <p:spPr bwMode="auto">
          <a:xfrm>
            <a:off x="6172200" y="3829050"/>
            <a:ext cx="2298700" cy="1200150"/>
          </a:xfrm>
          <a:prstGeom prst="rect">
            <a:avLst/>
          </a:prstGeom>
          <a:solidFill>
            <a:srgbClr val="000000"/>
          </a:solidFill>
          <a:ln>
            <a:noFill/>
          </a:ln>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en-US" sz="2400" dirty="0">
                <a:solidFill>
                  <a:srgbClr val="FF0000"/>
                </a:solidFill>
              </a:rPr>
              <a:t>Red Dotted Line is you going back and forth</a:t>
            </a:r>
          </a:p>
        </p:txBody>
      </p:sp>
      <p:sp>
        <p:nvSpPr>
          <p:cNvPr id="2" name="Rectangle 1"/>
          <p:cNvSpPr/>
          <p:nvPr/>
        </p:nvSpPr>
        <p:spPr>
          <a:xfrm>
            <a:off x="76200" y="2209800"/>
            <a:ext cx="1409700" cy="2831544"/>
          </a:xfrm>
          <a:prstGeom prst="rect">
            <a:avLst/>
          </a:prstGeom>
        </p:spPr>
        <p:txBody>
          <a:bodyPr wrap="square">
            <a:spAutoFit/>
          </a:bodyPr>
          <a:lstStyle/>
          <a:p>
            <a:r>
              <a:rPr lang="en-US" sz="2000" dirty="0"/>
              <a:t>All the days ordained for me were written in your book before one of them came to be. </a:t>
            </a:r>
          </a:p>
          <a:p>
            <a:r>
              <a:rPr lang="en-US" b="1" dirty="0"/>
              <a:t>Psalm 139:16 </a:t>
            </a:r>
            <a:endParaRPr lang="en-US" dirty="0"/>
          </a:p>
        </p:txBody>
      </p:sp>
      <p:sp>
        <p:nvSpPr>
          <p:cNvPr id="11" name="Rectangle 10"/>
          <p:cNvSpPr/>
          <p:nvPr/>
        </p:nvSpPr>
        <p:spPr>
          <a:xfrm>
            <a:off x="6858000" y="1176278"/>
            <a:ext cx="2057400" cy="2862322"/>
          </a:xfrm>
          <a:prstGeom prst="rect">
            <a:avLst/>
          </a:prstGeom>
        </p:spPr>
        <p:txBody>
          <a:bodyPr wrap="square">
            <a:spAutoFit/>
          </a:bodyPr>
          <a:lstStyle/>
          <a:p>
            <a:r>
              <a:rPr lang="en-US" sz="1800" dirty="0"/>
              <a:t>For we are God's workmanship, created in Christ Jesus to do good works, which God prepared in advance for us to do. </a:t>
            </a:r>
            <a:r>
              <a:rPr lang="en-US" sz="1800" b="1" dirty="0"/>
              <a:t>Ephesians 2:10</a:t>
            </a:r>
            <a:br>
              <a:rPr lang="en-US" sz="1800" dirty="0"/>
            </a:br>
            <a:endParaRPr lang="en-US" sz="1800" dirty="0"/>
          </a:p>
        </p:txBody>
      </p:sp>
      <p:sp>
        <p:nvSpPr>
          <p:cNvPr id="3" name="TextBox 2"/>
          <p:cNvSpPr txBox="1"/>
          <p:nvPr/>
        </p:nvSpPr>
        <p:spPr>
          <a:xfrm>
            <a:off x="1600200" y="1219200"/>
            <a:ext cx="4419600" cy="461665"/>
          </a:xfrm>
          <a:prstGeom prst="rect">
            <a:avLst/>
          </a:prstGeom>
          <a:noFill/>
        </p:spPr>
        <p:txBody>
          <a:bodyPr wrap="square" rtlCol="0">
            <a:spAutoFit/>
          </a:bodyPr>
          <a:lstStyle/>
          <a:p>
            <a:r>
              <a:rPr lang="en-US" sz="2400" dirty="0"/>
              <a:t>Providentially manipulated details</a:t>
            </a:r>
          </a:p>
        </p:txBody>
      </p:sp>
    </p:spTree>
    <p:extLst>
      <p:ext uri="{BB962C8B-B14F-4D97-AF65-F5344CB8AC3E}">
        <p14:creationId xmlns:p14="http://schemas.microsoft.com/office/powerpoint/2010/main" val="2048499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animBg="1"/>
      <p:bldP spid="10" grpId="0" animBg="1"/>
      <p:bldP spid="2" grpId="0"/>
      <p:bldP spid="11"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1828800"/>
            <a:ext cx="8229600" cy="5016758"/>
          </a:xfrm>
          <a:prstGeom prst="rect">
            <a:avLst/>
          </a:prstGeom>
        </p:spPr>
        <p:txBody>
          <a:bodyPr wrap="square">
            <a:spAutoFit/>
          </a:bodyPr>
          <a:lstStyle/>
          <a:p>
            <a:r>
              <a:rPr lang="en-US" sz="3200" b="1" dirty="0"/>
              <a:t>Then you will know that I am the LORD; those who hope in me will not be disappointed."</a:t>
            </a:r>
            <a:r>
              <a:rPr lang="en-US" sz="3200" dirty="0"/>
              <a:t> </a:t>
            </a:r>
          </a:p>
          <a:p>
            <a:endParaRPr lang="en-US" sz="2800" dirty="0"/>
          </a:p>
          <a:p>
            <a:r>
              <a:rPr lang="en-US" sz="2800" dirty="0"/>
              <a:t>Can plunder be taken from warriors, or captives rescued from the fierce? 25  But this is what the LORD says: "Yes, captives will be taken from warriors, and plunder retrieved from the fierce; I will contend with those who contend with you, and your children I will save. </a:t>
            </a:r>
          </a:p>
          <a:p>
            <a:r>
              <a:rPr lang="en-US" sz="2800" dirty="0"/>
              <a:t>Isaiah 49:23-25 (NIV)</a:t>
            </a:r>
          </a:p>
        </p:txBody>
      </p:sp>
      <p:sp>
        <p:nvSpPr>
          <p:cNvPr id="5" name="TextBox 4"/>
          <p:cNvSpPr txBox="1"/>
          <p:nvPr/>
        </p:nvSpPr>
        <p:spPr>
          <a:xfrm>
            <a:off x="0" y="344269"/>
            <a:ext cx="9144000" cy="1200329"/>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God Contends for Us, Therefore </a:t>
            </a:r>
          </a:p>
          <a:p>
            <a:r>
              <a:rPr lang="en-US" sz="36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We will Contend For Others </a:t>
            </a:r>
          </a:p>
        </p:txBody>
      </p:sp>
    </p:spTree>
    <p:extLst>
      <p:ext uri="{BB962C8B-B14F-4D97-AF65-F5344CB8AC3E}">
        <p14:creationId xmlns:p14="http://schemas.microsoft.com/office/powerpoint/2010/main" val="932016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956608"/>
            <a:ext cx="8229600" cy="1938992"/>
          </a:xfrm>
          <a:prstGeom prst="rect">
            <a:avLst/>
          </a:prstGeom>
        </p:spPr>
        <p:txBody>
          <a:bodyPr wrap="square">
            <a:spAutoFit/>
          </a:bodyPr>
          <a:lstStyle/>
          <a:p>
            <a:r>
              <a:rPr lang="en-US" b="1" dirty="0"/>
              <a:t>JESUS OPERATED IN BOTH -  Exhorting the Church to PAY THE PRICE – of leveraging their Gospel Privileges – And the UNDERSTANDING that all the Weight of the work does not rest on our shoulders – </a:t>
            </a:r>
            <a:r>
              <a:rPr lang="en-US" b="1" dirty="0">
                <a:solidFill>
                  <a:schemeClr val="bg2">
                    <a:lumMod val="50000"/>
                    <a:lumOff val="50000"/>
                  </a:schemeClr>
                </a:solidFill>
              </a:rPr>
              <a:t>The LORD DOES THE HEAVY LIFTING </a:t>
            </a:r>
            <a:endParaRPr lang="en-US" dirty="0">
              <a:solidFill>
                <a:schemeClr val="bg2">
                  <a:lumMod val="50000"/>
                  <a:lumOff val="50000"/>
                </a:schemeClr>
              </a:solidFill>
            </a:endParaRPr>
          </a:p>
        </p:txBody>
      </p:sp>
      <p:sp>
        <p:nvSpPr>
          <p:cNvPr id="5" name="TextBox 4"/>
          <p:cNvSpPr txBox="1"/>
          <p:nvPr/>
        </p:nvSpPr>
        <p:spPr>
          <a:xfrm>
            <a:off x="838200" y="83403"/>
            <a:ext cx="7620000" cy="830997"/>
          </a:xfrm>
          <a:prstGeom prst="rect">
            <a:avLst/>
          </a:prstGeom>
          <a:noFill/>
        </p:spPr>
        <p:txBody>
          <a:bodyPr wrap="square" rtlCol="0">
            <a:spAutoFit/>
          </a:bodyPr>
          <a:lstStyle/>
          <a:p>
            <a:pPr algn="r"/>
            <a:r>
              <a:rPr lang="en-US" b="1" dirty="0">
                <a:solidFill>
                  <a:srgbClr val="FFFF00"/>
                </a:solidFill>
              </a:rPr>
              <a:t>WHAT DOES THE PASTORAL </a:t>
            </a:r>
          </a:p>
          <a:p>
            <a:pPr algn="r"/>
            <a:r>
              <a:rPr lang="en-US" b="1" dirty="0">
                <a:solidFill>
                  <a:srgbClr val="FFFF00"/>
                </a:solidFill>
              </a:rPr>
              <a:t>AND THE PROPHETIC DO TOGETHER?</a:t>
            </a:r>
          </a:p>
        </p:txBody>
      </p:sp>
      <p:sp>
        <p:nvSpPr>
          <p:cNvPr id="6" name="Rectangle 5"/>
          <p:cNvSpPr/>
          <p:nvPr/>
        </p:nvSpPr>
        <p:spPr>
          <a:xfrm>
            <a:off x="0" y="3392031"/>
            <a:ext cx="4572000" cy="2246769"/>
          </a:xfrm>
          <a:prstGeom prst="rect">
            <a:avLst/>
          </a:prstGeom>
        </p:spPr>
        <p:txBody>
          <a:bodyPr>
            <a:spAutoFit/>
          </a:bodyPr>
          <a:lstStyle/>
          <a:p>
            <a:r>
              <a:rPr lang="en-US" sz="2000" dirty="0"/>
              <a:t> I will give you the keys (UNLOCKING BOLT) of the kingdom of heaven; whatever you bind on earth will be bound in heaven, and whatever you loose on earth will be loosed in heaven." Matthew 16:19 (NIV) (REPEATED in Matthew 18_18-20</a:t>
            </a:r>
          </a:p>
        </p:txBody>
      </p:sp>
      <p:sp>
        <p:nvSpPr>
          <p:cNvPr id="7" name="TextBox 6"/>
          <p:cNvSpPr txBox="1"/>
          <p:nvPr/>
        </p:nvSpPr>
        <p:spPr>
          <a:xfrm>
            <a:off x="354419" y="2891135"/>
            <a:ext cx="3531781" cy="523220"/>
          </a:xfrm>
          <a:prstGeom prst="rect">
            <a:avLst/>
          </a:prstGeom>
          <a:noFill/>
        </p:spPr>
        <p:txBody>
          <a:bodyPr wrap="square" rtlCol="0">
            <a:spAutoFit/>
          </a:bodyPr>
          <a:lstStyle/>
          <a:p>
            <a:r>
              <a:rPr lang="en-US" sz="2800" dirty="0">
                <a:solidFill>
                  <a:srgbClr val="FFFF00"/>
                </a:solidFill>
              </a:rPr>
              <a:t>Gospel Privileges</a:t>
            </a:r>
          </a:p>
        </p:txBody>
      </p:sp>
      <p:sp>
        <p:nvSpPr>
          <p:cNvPr id="8" name="Rectangle 7"/>
          <p:cNvSpPr/>
          <p:nvPr/>
        </p:nvSpPr>
        <p:spPr>
          <a:xfrm>
            <a:off x="4495800" y="3390275"/>
            <a:ext cx="4572000" cy="2246769"/>
          </a:xfrm>
          <a:prstGeom prst="rect">
            <a:avLst/>
          </a:prstGeom>
        </p:spPr>
        <p:txBody>
          <a:bodyPr>
            <a:spAutoFit/>
          </a:bodyPr>
          <a:lstStyle/>
          <a:p>
            <a:r>
              <a:rPr lang="en-US" sz="2000" baseline="30000" dirty="0"/>
              <a:t>27 </a:t>
            </a:r>
            <a:r>
              <a:rPr lang="en-US" sz="2000" dirty="0"/>
              <a:t> And anyone who does not carry his cross and follow me cannot be my disciple. </a:t>
            </a:r>
            <a:r>
              <a:rPr lang="en-US" sz="2000" baseline="30000" dirty="0"/>
              <a:t>28 </a:t>
            </a:r>
            <a:r>
              <a:rPr lang="en-US" sz="2000" dirty="0"/>
              <a:t> "Suppose one of you wants to build a tower. Will he not first sit down and COUNT the cost to see if he has enough money to complete it? </a:t>
            </a:r>
            <a:r>
              <a:rPr lang="en-US" sz="2000" b="1" dirty="0"/>
              <a:t>Luke 14:27-28 (NIV) </a:t>
            </a:r>
            <a:endParaRPr lang="en-US" sz="2000" dirty="0"/>
          </a:p>
        </p:txBody>
      </p:sp>
      <p:sp>
        <p:nvSpPr>
          <p:cNvPr id="9" name="TextBox 8"/>
          <p:cNvSpPr txBox="1"/>
          <p:nvPr/>
        </p:nvSpPr>
        <p:spPr>
          <a:xfrm>
            <a:off x="685800" y="5637044"/>
            <a:ext cx="7010400" cy="461665"/>
          </a:xfrm>
          <a:prstGeom prst="rect">
            <a:avLst/>
          </a:prstGeom>
          <a:noFill/>
        </p:spPr>
        <p:txBody>
          <a:bodyPr wrap="square" rtlCol="0">
            <a:spAutoFit/>
          </a:bodyPr>
          <a:lstStyle/>
          <a:p>
            <a:r>
              <a:rPr lang="en-US" dirty="0">
                <a:solidFill>
                  <a:srgbClr val="FFFF00"/>
                </a:solidFill>
              </a:rPr>
              <a:t>God Does The Enabling And the Heavy Lifting</a:t>
            </a:r>
          </a:p>
        </p:txBody>
      </p:sp>
      <p:sp>
        <p:nvSpPr>
          <p:cNvPr id="10" name="Rectangle 9"/>
          <p:cNvSpPr/>
          <p:nvPr/>
        </p:nvSpPr>
        <p:spPr>
          <a:xfrm>
            <a:off x="354419" y="6027003"/>
            <a:ext cx="8229600" cy="830997"/>
          </a:xfrm>
          <a:prstGeom prst="rect">
            <a:avLst/>
          </a:prstGeom>
        </p:spPr>
        <p:txBody>
          <a:bodyPr wrap="square">
            <a:spAutoFit/>
          </a:bodyPr>
          <a:lstStyle/>
          <a:p>
            <a:r>
              <a:rPr lang="en-US" dirty="0"/>
              <a:t>I can do all things through Christ which </a:t>
            </a:r>
          </a:p>
          <a:p>
            <a:r>
              <a:rPr lang="en-US" dirty="0"/>
              <a:t>strengthens me. </a:t>
            </a:r>
            <a:r>
              <a:rPr lang="en-US" b="1" dirty="0"/>
              <a:t>Philippians 4:13 (KJV)</a:t>
            </a:r>
            <a:endParaRPr lang="en-US" dirty="0"/>
          </a:p>
        </p:txBody>
      </p:sp>
      <p:sp>
        <p:nvSpPr>
          <p:cNvPr id="11" name="TextBox 10"/>
          <p:cNvSpPr txBox="1"/>
          <p:nvPr/>
        </p:nvSpPr>
        <p:spPr>
          <a:xfrm>
            <a:off x="4953000" y="2895600"/>
            <a:ext cx="3429000" cy="523220"/>
          </a:xfrm>
          <a:prstGeom prst="rect">
            <a:avLst/>
          </a:prstGeom>
          <a:noFill/>
        </p:spPr>
        <p:txBody>
          <a:bodyPr wrap="square" rtlCol="0">
            <a:spAutoFit/>
          </a:bodyPr>
          <a:lstStyle/>
          <a:p>
            <a:r>
              <a:rPr lang="en-US" sz="2800" dirty="0">
                <a:solidFill>
                  <a:srgbClr val="FFFF00"/>
                </a:solidFill>
              </a:rPr>
              <a:t>Counting The Cost</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060691">
            <a:off x="5347" y="56822"/>
            <a:ext cx="1360904" cy="1059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207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609600" y="76200"/>
            <a:ext cx="80010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en-US" sz="3600" dirty="0">
                <a:solidFill>
                  <a:srgbClr val="FFFF00"/>
                </a:solidFill>
              </a:rPr>
              <a:t>There’s Something About Seven Years</a:t>
            </a:r>
          </a:p>
          <a:p>
            <a:pPr>
              <a:spcBef>
                <a:spcPct val="0"/>
              </a:spcBef>
              <a:buFontTx/>
              <a:buNone/>
            </a:pPr>
            <a:r>
              <a:rPr lang="en-US" altLang="en-US" sz="3600" dirty="0">
                <a:solidFill>
                  <a:srgbClr val="FFFF00"/>
                </a:solidFill>
              </a:rPr>
              <a:t>In Scripture </a:t>
            </a:r>
          </a:p>
          <a:p>
            <a:pPr>
              <a:spcBef>
                <a:spcPct val="0"/>
              </a:spcBef>
              <a:buFontTx/>
              <a:buNone/>
            </a:pPr>
            <a:r>
              <a:rPr lang="en-US" altLang="en-US" sz="3600" dirty="0">
                <a:solidFill>
                  <a:srgbClr val="FFFF00"/>
                </a:solidFill>
              </a:rPr>
              <a:t>We’ve been Through a Crazy Seven</a:t>
            </a:r>
          </a:p>
          <a:p>
            <a:pPr>
              <a:spcBef>
                <a:spcPct val="0"/>
              </a:spcBef>
              <a:buFontTx/>
              <a:buNone/>
            </a:pPr>
            <a:r>
              <a:rPr lang="en-US" altLang="en-US" sz="3600" dirty="0">
                <a:solidFill>
                  <a:srgbClr val="FFFF00"/>
                </a:solidFill>
              </a:rPr>
              <a:t>2019- 2026</a:t>
            </a:r>
          </a:p>
        </p:txBody>
      </p:sp>
      <p:sp>
        <p:nvSpPr>
          <p:cNvPr id="5" name="TextBox 4"/>
          <p:cNvSpPr txBox="1"/>
          <p:nvPr/>
        </p:nvSpPr>
        <p:spPr>
          <a:xfrm>
            <a:off x="-50357" y="2384524"/>
            <a:ext cx="9156700" cy="1077218"/>
          </a:xfrm>
          <a:prstGeom prst="rect">
            <a:avLst/>
          </a:prstGeom>
          <a:noFill/>
        </p:spPr>
        <p:txBody>
          <a:bodyPr wrap="square" rtlCol="0">
            <a:spAutoFit/>
          </a:bodyPr>
          <a:lstStyle/>
          <a:p>
            <a:r>
              <a:rPr lang="en-US" sz="3200" dirty="0"/>
              <a:t>Jacob – labored seven years – </a:t>
            </a:r>
          </a:p>
          <a:p>
            <a:r>
              <a:rPr lang="en-US" sz="3200" dirty="0"/>
              <a:t>Got snookered - Leah</a:t>
            </a:r>
          </a:p>
        </p:txBody>
      </p:sp>
      <p:sp>
        <p:nvSpPr>
          <p:cNvPr id="6" name="TextBox 5"/>
          <p:cNvSpPr txBox="1"/>
          <p:nvPr/>
        </p:nvSpPr>
        <p:spPr>
          <a:xfrm>
            <a:off x="0" y="3429000"/>
            <a:ext cx="9144000" cy="584775"/>
          </a:xfrm>
          <a:prstGeom prst="rect">
            <a:avLst/>
          </a:prstGeom>
          <a:noFill/>
        </p:spPr>
        <p:txBody>
          <a:bodyPr wrap="square" rtlCol="0">
            <a:spAutoFit/>
          </a:bodyPr>
          <a:lstStyle/>
          <a:p>
            <a:r>
              <a:rPr lang="en-US" sz="3200" dirty="0"/>
              <a:t>Jacob – labored seven more years – For Rachel </a:t>
            </a:r>
          </a:p>
        </p:txBody>
      </p:sp>
      <p:sp>
        <p:nvSpPr>
          <p:cNvPr id="7" name="TextBox 6"/>
          <p:cNvSpPr txBox="1"/>
          <p:nvPr/>
        </p:nvSpPr>
        <p:spPr>
          <a:xfrm>
            <a:off x="76200" y="4114800"/>
            <a:ext cx="8534400" cy="1569660"/>
          </a:xfrm>
          <a:prstGeom prst="rect">
            <a:avLst/>
          </a:prstGeom>
          <a:noFill/>
        </p:spPr>
        <p:txBody>
          <a:bodyPr wrap="square" rtlCol="0">
            <a:spAutoFit/>
          </a:bodyPr>
          <a:lstStyle/>
          <a:p>
            <a:r>
              <a:rPr lang="en-US" sz="3200" dirty="0"/>
              <a:t>Joseph  – interpreted Pharaoh's dream there was going to be seven years of plenty and seven years of famine </a:t>
            </a:r>
          </a:p>
        </p:txBody>
      </p:sp>
      <p:sp>
        <p:nvSpPr>
          <p:cNvPr id="8" name="TextBox 7"/>
          <p:cNvSpPr txBox="1"/>
          <p:nvPr/>
        </p:nvSpPr>
        <p:spPr>
          <a:xfrm>
            <a:off x="152400" y="5638800"/>
            <a:ext cx="8534400" cy="1077218"/>
          </a:xfrm>
          <a:prstGeom prst="rect">
            <a:avLst/>
          </a:prstGeom>
          <a:noFill/>
        </p:spPr>
        <p:txBody>
          <a:bodyPr wrap="square" rtlCol="0">
            <a:spAutoFit/>
          </a:bodyPr>
          <a:lstStyle/>
          <a:p>
            <a:r>
              <a:rPr lang="en-US" sz="3200" dirty="0"/>
              <a:t>Deuteronomy chapter 15 every seven years  you must set your indentured servants free</a:t>
            </a:r>
          </a:p>
        </p:txBody>
      </p:sp>
    </p:spTree>
    <p:extLst>
      <p:ext uri="{BB962C8B-B14F-4D97-AF65-F5344CB8AC3E}">
        <p14:creationId xmlns:p14="http://schemas.microsoft.com/office/powerpoint/2010/main" val="4071732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503238"/>
            <a:ext cx="7315200" cy="715962"/>
          </a:xfrm>
        </p:spPr>
        <p:txBody>
          <a:bodyPr/>
          <a:lstStyle/>
          <a:p>
            <a:pPr algn="ctr"/>
            <a:r>
              <a:rPr lang="en-US" dirty="0">
                <a:solidFill>
                  <a:srgbClr val="FFFF00"/>
                </a:solidFill>
              </a:rPr>
              <a:t>I Sense A “Word From The Lord” For LifeGate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949237">
            <a:off x="662419" y="2217541"/>
            <a:ext cx="2895474" cy="2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321531">
            <a:off x="5518206" y="1979386"/>
            <a:ext cx="2733486" cy="2733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084349" y="4876800"/>
            <a:ext cx="4800600" cy="830997"/>
          </a:xfrm>
          <a:prstGeom prst="rect">
            <a:avLst/>
          </a:prstGeom>
          <a:noFill/>
        </p:spPr>
        <p:txBody>
          <a:bodyPr wrap="square" rtlCol="0">
            <a:spAutoFit/>
          </a:bodyPr>
          <a:lstStyle/>
          <a:p>
            <a:r>
              <a:rPr lang="en-US" dirty="0"/>
              <a:t>Any “Word from the Lord”</a:t>
            </a:r>
          </a:p>
          <a:p>
            <a:r>
              <a:rPr lang="en-US" dirty="0"/>
              <a:t>Must align with the Written Word</a:t>
            </a:r>
          </a:p>
        </p:txBody>
      </p:sp>
    </p:spTree>
    <p:extLst>
      <p:ext uri="{BB962C8B-B14F-4D97-AF65-F5344CB8AC3E}">
        <p14:creationId xmlns:p14="http://schemas.microsoft.com/office/powerpoint/2010/main" val="2336086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95071"/>
            <a:ext cx="9144000" cy="646331"/>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Primary  Text For Today </a:t>
            </a:r>
          </a:p>
        </p:txBody>
      </p:sp>
      <p:sp>
        <p:nvSpPr>
          <p:cNvPr id="5" name="Rectangle 4"/>
          <p:cNvSpPr/>
          <p:nvPr/>
        </p:nvSpPr>
        <p:spPr>
          <a:xfrm>
            <a:off x="304799" y="990600"/>
            <a:ext cx="8340399" cy="2246769"/>
          </a:xfrm>
          <a:prstGeom prst="rect">
            <a:avLst/>
          </a:prstGeom>
        </p:spPr>
        <p:txBody>
          <a:bodyPr wrap="square">
            <a:spAutoFit/>
          </a:bodyPr>
          <a:lstStyle/>
          <a:p>
            <a:r>
              <a:rPr lang="en-US" sz="2800" dirty="0"/>
              <a:t>"</a:t>
            </a:r>
            <a:r>
              <a:rPr lang="en-US" sz="2800" b="1" dirty="0"/>
              <a:t>Yea doubtless, and I count all things but loss for the excellency of the knowledge of Christ Jesus my Lord: for whom I have suffered the loss of all things, and do count them but dung, that I may win Christ, Philippians 3:8 (KJV)</a:t>
            </a:r>
            <a:endParaRPr lang="en-US" sz="2800" dirty="0"/>
          </a:p>
        </p:txBody>
      </p:sp>
      <p:sp>
        <p:nvSpPr>
          <p:cNvPr id="6" name="Rectangle 5"/>
          <p:cNvSpPr/>
          <p:nvPr/>
        </p:nvSpPr>
        <p:spPr>
          <a:xfrm>
            <a:off x="207797" y="3657600"/>
            <a:ext cx="8534401" cy="2677656"/>
          </a:xfrm>
          <a:prstGeom prst="rect">
            <a:avLst/>
          </a:prstGeom>
        </p:spPr>
        <p:txBody>
          <a:bodyPr wrap="square">
            <a:spAutoFit/>
          </a:bodyPr>
          <a:lstStyle/>
          <a:p>
            <a:r>
              <a:rPr lang="en-US" sz="2800" dirty="0"/>
              <a:t>Nay, I even reckon all things as pure loss because of the priceless privilege of knowing Christ Jesus my Lord. And for His sake I have suffered the loss of everything, and reckon it all as mere refuse, in order that I may win Christ and be found in union with Him, </a:t>
            </a:r>
            <a:r>
              <a:rPr lang="en-US" sz="2800" b="1" dirty="0"/>
              <a:t>Philippians 3:8 (WEY) </a:t>
            </a:r>
            <a:endParaRPr lang="en-US" sz="2800" dirty="0"/>
          </a:p>
        </p:txBody>
      </p:sp>
    </p:spTree>
    <p:extLst>
      <p:ext uri="{BB962C8B-B14F-4D97-AF65-F5344CB8AC3E}">
        <p14:creationId xmlns:p14="http://schemas.microsoft.com/office/powerpoint/2010/main" val="3809567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powerpoint-template">
  <a:themeElements>
    <a:clrScheme name="">
      <a:dk1>
        <a:srgbClr val="FFFFFF"/>
      </a:dk1>
      <a:lt1>
        <a:srgbClr val="FFFFFF"/>
      </a:lt1>
      <a:dk2>
        <a:srgbClr val="FFFFFF"/>
      </a:dk2>
      <a:lt2>
        <a:srgbClr val="005117"/>
      </a:lt2>
      <a:accent1>
        <a:srgbClr val="36860B"/>
      </a:accent1>
      <a:accent2>
        <a:srgbClr val="4EC10A"/>
      </a:accent2>
      <a:accent3>
        <a:srgbClr val="FFFFFF"/>
      </a:accent3>
      <a:accent4>
        <a:srgbClr val="DADADA"/>
      </a:accent4>
      <a:accent5>
        <a:srgbClr val="AEC3AA"/>
      </a:accent5>
      <a:accent6>
        <a:srgbClr val="46AF08"/>
      </a:accent6>
      <a:hlink>
        <a:srgbClr val="CFE500"/>
      </a:hlink>
      <a:folHlink>
        <a:srgbClr val="FFFFFF"/>
      </a:folHlink>
    </a:clrScheme>
    <a:fontScheme name="powerpoint-template-24">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owerpoint-template-24 1">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FBB240"/>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FE564C"/>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BB2A32"/>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E84A25"/>
        </a:lt2>
        <a:accent1>
          <a:srgbClr val="ED6A24"/>
        </a:accent1>
        <a:accent2>
          <a:srgbClr val="F99E1C"/>
        </a:accent2>
        <a:accent3>
          <a:srgbClr val="FFFFFF"/>
        </a:accent3>
        <a:accent4>
          <a:srgbClr val="404040"/>
        </a:accent4>
        <a:accent5>
          <a:srgbClr val="F4B9AC"/>
        </a:accent5>
        <a:accent6>
          <a:srgbClr val="E28F18"/>
        </a:accent6>
        <a:hlink>
          <a:srgbClr val="F1B545"/>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B92D14"/>
        </a:lt2>
        <a:accent1>
          <a:srgbClr val="D34E13"/>
        </a:accent1>
        <a:accent2>
          <a:srgbClr val="DC9009"/>
        </a:accent2>
        <a:accent3>
          <a:srgbClr val="FFFFFF"/>
        </a:accent3>
        <a:accent4>
          <a:srgbClr val="404040"/>
        </a:accent4>
        <a:accent5>
          <a:srgbClr val="E6B2AA"/>
        </a:accent5>
        <a:accent6>
          <a:srgbClr val="C78207"/>
        </a:accent6>
        <a:hlink>
          <a:srgbClr val="EEC63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AE6310"/>
        </a:lt2>
        <a:accent1>
          <a:srgbClr val="E79613"/>
        </a:accent1>
        <a:accent2>
          <a:srgbClr val="E1720D"/>
        </a:accent2>
        <a:accent3>
          <a:srgbClr val="FFFFFF"/>
        </a:accent3>
        <a:accent4>
          <a:srgbClr val="404040"/>
        </a:accent4>
        <a:accent5>
          <a:srgbClr val="F1C9AA"/>
        </a:accent5>
        <a:accent6>
          <a:srgbClr val="CC670B"/>
        </a:accent6>
        <a:hlink>
          <a:srgbClr val="C6470A"/>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AF5612"/>
        </a:lt2>
        <a:accent1>
          <a:srgbClr val="CB882F"/>
        </a:accent1>
        <a:accent2>
          <a:srgbClr val="E7C432"/>
        </a:accent2>
        <a:accent3>
          <a:srgbClr val="FFFFFF"/>
        </a:accent3>
        <a:accent4>
          <a:srgbClr val="404040"/>
        </a:accent4>
        <a:accent5>
          <a:srgbClr val="E2C3AD"/>
        </a:accent5>
        <a:accent6>
          <a:srgbClr val="D1B12C"/>
        </a:accent6>
        <a:hlink>
          <a:srgbClr val="EECA34"/>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9A5E40"/>
        </a:lt2>
        <a:accent1>
          <a:srgbClr val="AE7750"/>
        </a:accent1>
        <a:accent2>
          <a:srgbClr val="C08D60"/>
        </a:accent2>
        <a:accent3>
          <a:srgbClr val="FFFFFF"/>
        </a:accent3>
        <a:accent4>
          <a:srgbClr val="404040"/>
        </a:accent4>
        <a:accent5>
          <a:srgbClr val="D3BDB3"/>
        </a:accent5>
        <a:accent6>
          <a:srgbClr val="AE7F56"/>
        </a:accent6>
        <a:hlink>
          <a:srgbClr val="CCA47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D1BB77"/>
        </a:lt2>
        <a:accent1>
          <a:srgbClr val="DBBA87"/>
        </a:accent1>
        <a:accent2>
          <a:srgbClr val="E0B265"/>
        </a:accent2>
        <a:accent3>
          <a:srgbClr val="FFFFFF"/>
        </a:accent3>
        <a:accent4>
          <a:srgbClr val="404040"/>
        </a:accent4>
        <a:accent5>
          <a:srgbClr val="EAD9C3"/>
        </a:accent5>
        <a:accent6>
          <a:srgbClr val="CBA15B"/>
        </a:accent6>
        <a:hlink>
          <a:srgbClr val="E9C27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1">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3D3D3"/>
        </a:folHlink>
      </a:clrScheme>
      <a:clrMap bg1="lt1" tx1="dk1" bg2="lt2" tx2="dk2" accent1="accent1" accent2="accent2" accent3="accent3" accent4="accent4" accent5="accent5" accent6="accent6" hlink="hlink" folHlink="folHlink"/>
    </a:extraClrScheme>
    <a:extraClrScheme>
      <a:clrScheme name="powerpoint-template-24 14">
        <a:dk1>
          <a:srgbClr val="FFFFFF"/>
        </a:dk1>
        <a:lt1>
          <a:srgbClr val="FFFFFF"/>
        </a:lt1>
        <a:dk2>
          <a:srgbClr val="FFFFFF"/>
        </a:dk2>
        <a:lt2>
          <a:srgbClr val="45762A"/>
        </a:lt2>
        <a:accent1>
          <a:srgbClr val="42934C"/>
        </a:accent1>
        <a:accent2>
          <a:srgbClr val="34B66A"/>
        </a:accent2>
        <a:accent3>
          <a:srgbClr val="FFFFFF"/>
        </a:accent3>
        <a:accent4>
          <a:srgbClr val="DADADA"/>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5">
        <a:dk1>
          <a:srgbClr val="FFFFFF"/>
        </a:dk1>
        <a:lt1>
          <a:srgbClr val="FFFFFF"/>
        </a:lt1>
        <a:dk2>
          <a:srgbClr val="FFFFFF"/>
        </a:dk2>
        <a:lt2>
          <a:srgbClr val="55A6FE"/>
        </a:lt2>
        <a:accent1>
          <a:srgbClr val="71BBFF"/>
        </a:accent1>
        <a:accent2>
          <a:srgbClr val="74CCFF"/>
        </a:accent2>
        <a:accent3>
          <a:srgbClr val="FFFFFF"/>
        </a:accent3>
        <a:accent4>
          <a:srgbClr val="DADADA"/>
        </a:accent4>
        <a:accent5>
          <a:srgbClr val="BBDAFF"/>
        </a:accent5>
        <a:accent6>
          <a:srgbClr val="68B9E7"/>
        </a:accent6>
        <a:hlink>
          <a:srgbClr val="94D8FF"/>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6">
        <a:dk1>
          <a:srgbClr val="FFFFFF"/>
        </a:dk1>
        <a:lt1>
          <a:srgbClr val="FFFFFF"/>
        </a:lt1>
        <a:dk2>
          <a:srgbClr val="FFFFFF"/>
        </a:dk2>
        <a:lt2>
          <a:srgbClr val="4BA1FF"/>
        </a:lt2>
        <a:accent1>
          <a:srgbClr val="5DB2FF"/>
        </a:accent1>
        <a:accent2>
          <a:srgbClr val="65C8FF"/>
        </a:accent2>
        <a:accent3>
          <a:srgbClr val="FFFFFF"/>
        </a:accent3>
        <a:accent4>
          <a:srgbClr val="DADADA"/>
        </a:accent4>
        <a:accent5>
          <a:srgbClr val="B6D5FF"/>
        </a:accent5>
        <a:accent6>
          <a:srgbClr val="5BB5E7"/>
        </a:accent6>
        <a:hlink>
          <a:srgbClr val="87E1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powerpoint-template</Template>
  <TotalTime>58315</TotalTime>
  <Words>1983</Words>
  <Application>Microsoft Office PowerPoint</Application>
  <PresentationFormat>On-screen Show (4:3)</PresentationFormat>
  <Paragraphs>99</Paragraphs>
  <Slides>22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Microsoft Sans Serif</vt:lpstr>
      <vt:lpstr>powerpoint-template</vt:lpstr>
      <vt:lpstr>PowerPoint Presentation</vt:lpstr>
      <vt:lpstr>The Start and The finish  182 days – 6 Months</vt:lpstr>
      <vt:lpstr>PowerPoint Presentation</vt:lpstr>
      <vt:lpstr>PowerPoint Presentation</vt:lpstr>
      <vt:lpstr>PowerPoint Presentation</vt:lpstr>
      <vt:lpstr>PowerPoint Presentation</vt:lpstr>
      <vt:lpstr>PowerPoint Presentation</vt:lpstr>
      <vt:lpstr>I Sense A “Word From The Lord” For LifeGate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Don Lamb</dc:creator>
  <cp:lastModifiedBy>Timothy Ponessa</cp:lastModifiedBy>
  <cp:revision>672</cp:revision>
  <cp:lastPrinted>2021-03-31T16:23:49Z</cp:lastPrinted>
  <dcterms:created xsi:type="dcterms:W3CDTF">2019-07-16T01:09:40Z</dcterms:created>
  <dcterms:modified xsi:type="dcterms:W3CDTF">2026-07-13T14:27:10Z</dcterms:modified>
</cp:coreProperties>
</file>