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712" r:id="rId3"/>
    <p:sldId id="702" r:id="rId4"/>
    <p:sldId id="701" r:id="rId5"/>
    <p:sldId id="691" r:id="rId6"/>
    <p:sldId id="710" r:id="rId7"/>
    <p:sldId id="700" r:id="rId8"/>
    <p:sldId id="697" r:id="rId9"/>
    <p:sldId id="715" r:id="rId10"/>
    <p:sldId id="708" r:id="rId11"/>
    <p:sldId id="686" r:id="rId12"/>
    <p:sldId id="705" r:id="rId13"/>
    <p:sldId id="706" r:id="rId14"/>
    <p:sldId id="709" r:id="rId15"/>
    <p:sldId id="707" r:id="rId16"/>
    <p:sldId id="713" r:id="rId17"/>
    <p:sldId id="714" r:id="rId18"/>
    <p:sldId id="685" r:id="rId19"/>
    <p:sldId id="627" r:id="rId20"/>
    <p:sldId id="703" r:id="rId21"/>
    <p:sldId id="671" r:id="rId22"/>
    <p:sldId id="704" r:id="rId23"/>
    <p:sldId id="695" r:id="rId24"/>
    <p:sldId id="711" r:id="rId25"/>
    <p:sldId id="667" r:id="rId26"/>
    <p:sldId id="643" r:id="rId27"/>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4A8"/>
    <a:srgbClr val="E8E8E8"/>
    <a:srgbClr val="333333"/>
    <a:srgbClr val="35759D"/>
    <a:srgbClr val="4D4D4D"/>
    <a:srgbClr val="B92D14"/>
    <a:srgbClr val="35B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962" autoAdjust="0"/>
    <p:restoredTop sz="95596" autoAdjust="0"/>
  </p:normalViewPr>
  <p:slideViewPr>
    <p:cSldViewPr>
      <p:cViewPr>
        <p:scale>
          <a:sx n="70" d="100"/>
          <a:sy n="70" d="100"/>
        </p:scale>
        <p:origin x="-2730" y="-81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62FE-F8D6-418F-A017-284762CA26E0}" type="slidenum">
              <a:rPr lang="en-US" altLang="en-US"/>
              <a:pPr/>
              <a:t>26</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029200"/>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LifeGate Message</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March 1st, 2026</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0" y="3738027"/>
            <a:ext cx="9144000" cy="1138773"/>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“Be A Cheerful Giver”</a:t>
            </a:r>
          </a:p>
          <a:p>
            <a:r>
              <a:rPr lang="en-US" sz="2800" b="1" dirty="0" smtClean="0">
                <a:solidFill>
                  <a:schemeClr val="bg2">
                    <a:lumMod val="25000"/>
                    <a:lumOff val="75000"/>
                  </a:schemeClr>
                </a:solidFill>
                <a:effectLst>
                  <a:outerShdw blurRad="38100" dist="38100" dir="2700000" algn="tl">
                    <a:srgbClr val="000000">
                      <a:alpha val="43137"/>
                    </a:srgbClr>
                  </a:outerShdw>
                </a:effectLst>
              </a:rPr>
              <a:t>“Is Jesus Lord of Your WALLET”</a:t>
            </a:r>
            <a:endParaRPr lang="en-US" sz="2800" b="1" dirty="0">
              <a:solidFill>
                <a:schemeClr val="bg2">
                  <a:lumMod val="25000"/>
                  <a:lumOff val="75000"/>
                </a:schemeClr>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463" y="533400"/>
            <a:ext cx="7567073" cy="303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193" y="0"/>
            <a:ext cx="8395007" cy="2092881"/>
          </a:xfrm>
          <a:prstGeom prst="rect">
            <a:avLst/>
          </a:prstGeom>
          <a:noFill/>
        </p:spPr>
        <p:txBody>
          <a:bodyPr wrap="square" rtlCol="0">
            <a:spAutoFit/>
          </a:bodyPr>
          <a:lstStyle/>
          <a:p>
            <a:r>
              <a:rPr lang="en-US" sz="2600" b="1" dirty="0" smtClean="0">
                <a:solidFill>
                  <a:srgbClr val="FFFF00"/>
                </a:solidFill>
              </a:rPr>
              <a:t>FIRST AND FOREMOST GOD</a:t>
            </a:r>
          </a:p>
          <a:p>
            <a:r>
              <a:rPr lang="en-US" sz="2600" b="1" dirty="0" smtClean="0">
                <a:solidFill>
                  <a:srgbClr val="FFFF00"/>
                </a:solidFill>
              </a:rPr>
              <a:t>DEVELOPS HIS CHILDREN TO BE GIVERS – TO BE GENEROUS – TO BE THANKFUL – AND TO BE EXPECTING HIS FAITHFUL DIRECTING AND PROVIDING. </a:t>
            </a:r>
            <a:endParaRPr lang="en-US" sz="2600" b="1" dirty="0">
              <a:solidFill>
                <a:srgbClr val="FFFF00"/>
              </a:solidFill>
            </a:endParaRPr>
          </a:p>
        </p:txBody>
      </p:sp>
      <p:sp>
        <p:nvSpPr>
          <p:cNvPr id="2" name="Rectangle 1"/>
          <p:cNvSpPr/>
          <p:nvPr/>
        </p:nvSpPr>
        <p:spPr>
          <a:xfrm>
            <a:off x="304800" y="5458361"/>
            <a:ext cx="8458200" cy="1015663"/>
          </a:xfrm>
          <a:prstGeom prst="rect">
            <a:avLst/>
          </a:prstGeom>
        </p:spPr>
        <p:txBody>
          <a:bodyPr wrap="square">
            <a:spAutoFit/>
          </a:bodyPr>
          <a:lstStyle/>
          <a:p>
            <a:r>
              <a:rPr lang="en-US" sz="2000" dirty="0" smtClean="0"/>
              <a:t>The </a:t>
            </a:r>
            <a:r>
              <a:rPr lang="en-US" sz="2000" dirty="0"/>
              <a:t>scoundrel's methods are wicked, he makes up evil schemes to destroy the poor with lies, </a:t>
            </a:r>
            <a:r>
              <a:rPr lang="en-US" sz="2000" dirty="0" smtClean="0"/>
              <a:t>----- </a:t>
            </a:r>
            <a:r>
              <a:rPr lang="en-US" sz="2000" baseline="30000" dirty="0"/>
              <a:t>8 </a:t>
            </a:r>
            <a:r>
              <a:rPr lang="en-US" sz="2000" dirty="0"/>
              <a:t> </a:t>
            </a:r>
            <a:r>
              <a:rPr lang="en-US" sz="2000" b="1" dirty="0">
                <a:solidFill>
                  <a:schemeClr val="bg2">
                    <a:lumMod val="50000"/>
                    <a:lumOff val="50000"/>
                  </a:schemeClr>
                </a:solidFill>
              </a:rPr>
              <a:t>But the noble man makes noble plans, and by noble deeds he stands</a:t>
            </a:r>
            <a:r>
              <a:rPr lang="en-US" sz="2000" dirty="0"/>
              <a:t>. </a:t>
            </a:r>
            <a:r>
              <a:rPr lang="en-US" sz="2000" b="1" dirty="0"/>
              <a:t>Isaiah 32:7-8 (NIV) </a:t>
            </a:r>
            <a:endParaRPr lang="en-US" sz="2000" dirty="0"/>
          </a:p>
        </p:txBody>
      </p:sp>
      <p:sp>
        <p:nvSpPr>
          <p:cNvPr id="3" name="Rectangle 2"/>
          <p:cNvSpPr/>
          <p:nvPr/>
        </p:nvSpPr>
        <p:spPr>
          <a:xfrm>
            <a:off x="444193" y="2057400"/>
            <a:ext cx="8242607" cy="1446550"/>
          </a:xfrm>
          <a:prstGeom prst="rect">
            <a:avLst/>
          </a:prstGeom>
        </p:spPr>
        <p:txBody>
          <a:bodyPr wrap="square">
            <a:spAutoFit/>
          </a:bodyPr>
          <a:lstStyle/>
          <a:p>
            <a:r>
              <a:rPr lang="en-US" sz="2200" baseline="30000" dirty="0" smtClean="0"/>
              <a:t> </a:t>
            </a:r>
            <a:r>
              <a:rPr lang="en-US" sz="2200" dirty="0"/>
              <a:t> I was young and now I am old, yet I have never seen the righteous forsaken or their children begging bread. </a:t>
            </a:r>
            <a:r>
              <a:rPr lang="en-US" sz="2200" baseline="30000" dirty="0"/>
              <a:t>26 </a:t>
            </a:r>
            <a:r>
              <a:rPr lang="en-US" sz="2200" dirty="0"/>
              <a:t> </a:t>
            </a:r>
            <a:r>
              <a:rPr lang="en-US" sz="2200" b="1" dirty="0">
                <a:solidFill>
                  <a:schemeClr val="bg2">
                    <a:lumMod val="50000"/>
                    <a:lumOff val="50000"/>
                  </a:schemeClr>
                </a:solidFill>
              </a:rPr>
              <a:t>They are always generous and lend freely; their children will be blessed</a:t>
            </a:r>
            <a:r>
              <a:rPr lang="en-US" sz="2200" dirty="0"/>
              <a:t>. </a:t>
            </a:r>
            <a:r>
              <a:rPr lang="en-US" sz="2200" b="1" dirty="0"/>
              <a:t>Psalm 37:25-26 (NIV) </a:t>
            </a:r>
            <a:endParaRPr lang="en-US" sz="2200" dirty="0"/>
          </a:p>
        </p:txBody>
      </p:sp>
      <p:sp>
        <p:nvSpPr>
          <p:cNvPr id="5" name="Rectangle 4"/>
          <p:cNvSpPr/>
          <p:nvPr/>
        </p:nvSpPr>
        <p:spPr>
          <a:xfrm>
            <a:off x="450696" y="3688140"/>
            <a:ext cx="8229600" cy="1569660"/>
          </a:xfrm>
          <a:prstGeom prst="rect">
            <a:avLst/>
          </a:prstGeom>
        </p:spPr>
        <p:txBody>
          <a:bodyPr wrap="square">
            <a:spAutoFit/>
          </a:bodyPr>
          <a:lstStyle/>
          <a:p>
            <a:r>
              <a:rPr lang="en-US" dirty="0" smtClean="0"/>
              <a:t>Even </a:t>
            </a:r>
            <a:r>
              <a:rPr lang="en-US" dirty="0"/>
              <a:t>in darkness light dawns for the upright, for the gracious and compassionate and righteous man. </a:t>
            </a:r>
            <a:r>
              <a:rPr lang="en-US" baseline="30000" dirty="0"/>
              <a:t>5 </a:t>
            </a:r>
            <a:r>
              <a:rPr lang="en-US" dirty="0">
                <a:solidFill>
                  <a:schemeClr val="bg2">
                    <a:lumMod val="50000"/>
                    <a:lumOff val="50000"/>
                  </a:schemeClr>
                </a:solidFill>
              </a:rPr>
              <a:t> Good will come to him who is generous and lends freely</a:t>
            </a:r>
            <a:r>
              <a:rPr lang="en-US" dirty="0"/>
              <a:t>, who conducts his affairs with justice. </a:t>
            </a:r>
            <a:r>
              <a:rPr lang="en-US" b="1" dirty="0"/>
              <a:t>Psalm 112:4-5 (NIV) </a:t>
            </a:r>
            <a:endParaRPr lang="en-US" dirty="0"/>
          </a:p>
        </p:txBody>
      </p:sp>
    </p:spTree>
    <p:extLst>
      <p:ext uri="{BB962C8B-B14F-4D97-AF65-F5344CB8AC3E}">
        <p14:creationId xmlns:p14="http://schemas.microsoft.com/office/powerpoint/2010/main" val="2688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193" y="152400"/>
            <a:ext cx="8395007" cy="584775"/>
          </a:xfrm>
          <a:prstGeom prst="rect">
            <a:avLst/>
          </a:prstGeom>
          <a:noFill/>
        </p:spPr>
        <p:txBody>
          <a:bodyPr wrap="square" rtlCol="0">
            <a:spAutoFit/>
          </a:bodyPr>
          <a:lstStyle/>
          <a:p>
            <a:r>
              <a:rPr lang="en-US" sz="3200" b="1" dirty="0" smtClean="0">
                <a:solidFill>
                  <a:srgbClr val="FFFF00"/>
                </a:solidFill>
              </a:rPr>
              <a:t>1 - STEWARDSHIP IS AN ACT OF FAITH</a:t>
            </a:r>
            <a:endParaRPr lang="en-US" sz="3200" b="1" dirty="0">
              <a:solidFill>
                <a:srgbClr val="FFFF00"/>
              </a:solidFill>
            </a:endParaRPr>
          </a:p>
        </p:txBody>
      </p:sp>
      <p:sp>
        <p:nvSpPr>
          <p:cNvPr id="2" name="Rectangle 1"/>
          <p:cNvSpPr/>
          <p:nvPr/>
        </p:nvSpPr>
        <p:spPr>
          <a:xfrm>
            <a:off x="533400" y="1741944"/>
            <a:ext cx="8229600" cy="3270126"/>
          </a:xfrm>
          <a:prstGeom prst="rect">
            <a:avLst/>
          </a:prstGeom>
        </p:spPr>
        <p:txBody>
          <a:bodyPr wrap="square">
            <a:spAutoFit/>
          </a:bodyPr>
          <a:lstStyle/>
          <a:p>
            <a:r>
              <a:rPr lang="en-US" sz="2800" dirty="0" smtClean="0">
                <a:solidFill>
                  <a:srgbClr val="FFFF00"/>
                </a:solidFill>
              </a:rPr>
              <a:t>“Everyone’s actions of tithing/ or not tithing  declare this reality” </a:t>
            </a:r>
          </a:p>
          <a:p>
            <a:endParaRPr lang="en-US" sz="1050" dirty="0"/>
          </a:p>
          <a:p>
            <a:r>
              <a:rPr lang="en-US" sz="2800" dirty="0"/>
              <a:t>To not tithe at all means </a:t>
            </a:r>
            <a:r>
              <a:rPr lang="en-US" sz="2800" dirty="0" smtClean="0"/>
              <a:t>in essence </a:t>
            </a:r>
            <a:r>
              <a:rPr lang="en-US" sz="2000" dirty="0" smtClean="0">
                <a:solidFill>
                  <a:srgbClr val="FFFF00"/>
                </a:solidFill>
              </a:rPr>
              <a:t>(AND THIS MAY NOT BE YOUR INTENTION) </a:t>
            </a:r>
            <a:r>
              <a:rPr lang="en-US" sz="2800" dirty="0" smtClean="0"/>
              <a:t>- you </a:t>
            </a:r>
            <a:r>
              <a:rPr lang="en-US" sz="2800" dirty="0"/>
              <a:t>feel God is not </a:t>
            </a:r>
            <a:r>
              <a:rPr lang="en-US" sz="2800" dirty="0" smtClean="0"/>
              <a:t>faithful – “He’s not going to come through in supplying your needs so He will not get a tithe from me– of any percentage.”</a:t>
            </a:r>
            <a:endParaRPr lang="en-US" sz="2800" dirty="0"/>
          </a:p>
        </p:txBody>
      </p:sp>
      <p:sp>
        <p:nvSpPr>
          <p:cNvPr id="3" name="Rectangle 2"/>
          <p:cNvSpPr/>
          <p:nvPr/>
        </p:nvSpPr>
        <p:spPr>
          <a:xfrm>
            <a:off x="444193" y="762000"/>
            <a:ext cx="8166407" cy="954107"/>
          </a:xfrm>
          <a:prstGeom prst="rect">
            <a:avLst/>
          </a:prstGeom>
        </p:spPr>
        <p:txBody>
          <a:bodyPr wrap="square">
            <a:spAutoFit/>
          </a:bodyPr>
          <a:lstStyle/>
          <a:p>
            <a:r>
              <a:rPr lang="en-US" sz="2800" dirty="0" smtClean="0"/>
              <a:t>But don’t you know</a:t>
            </a:r>
            <a:r>
              <a:rPr lang="en-US" sz="2800" dirty="0"/>
              <a:t>, O </a:t>
            </a:r>
            <a:r>
              <a:rPr lang="en-US" sz="2800" dirty="0" smtClean="0"/>
              <a:t>foolish man</a:t>
            </a:r>
            <a:r>
              <a:rPr lang="en-US" sz="2800" dirty="0"/>
              <a:t>, that faith without works is dead? </a:t>
            </a:r>
            <a:r>
              <a:rPr lang="en-US" sz="2800" b="1" dirty="0"/>
              <a:t>James 2:20 (KJV) </a:t>
            </a:r>
            <a:r>
              <a:rPr lang="en-US" sz="2800" b="1" dirty="0" smtClean="0"/>
              <a:t>/DL</a:t>
            </a:r>
            <a:endParaRPr lang="en-US" sz="2800" dirty="0"/>
          </a:p>
        </p:txBody>
      </p:sp>
      <p:sp>
        <p:nvSpPr>
          <p:cNvPr id="4" name="TextBox 3"/>
          <p:cNvSpPr txBox="1"/>
          <p:nvPr/>
        </p:nvSpPr>
        <p:spPr>
          <a:xfrm>
            <a:off x="685800" y="5150584"/>
            <a:ext cx="7924800" cy="1631216"/>
          </a:xfrm>
          <a:prstGeom prst="rect">
            <a:avLst/>
          </a:prstGeom>
          <a:noFill/>
        </p:spPr>
        <p:txBody>
          <a:bodyPr wrap="square" rtlCol="0">
            <a:spAutoFit/>
          </a:bodyPr>
          <a:lstStyle/>
          <a:p>
            <a:r>
              <a:rPr lang="en-US" sz="2500" dirty="0" smtClean="0"/>
              <a:t>To not give a tithe to God as a regular part of your financial planning is to basically model a life of </a:t>
            </a:r>
            <a:r>
              <a:rPr lang="en-US" sz="2500" b="1" dirty="0" smtClean="0">
                <a:solidFill>
                  <a:srgbClr val="FFFF00"/>
                </a:solidFill>
              </a:rPr>
              <a:t>UNBELIEF</a:t>
            </a:r>
            <a:r>
              <a:rPr lang="en-US" sz="2500" dirty="0" smtClean="0">
                <a:solidFill>
                  <a:srgbClr val="FFFF00"/>
                </a:solidFill>
              </a:rPr>
              <a:t> </a:t>
            </a:r>
            <a:r>
              <a:rPr lang="en-US" sz="2500" dirty="0" smtClean="0"/>
              <a:t>– I can’t trust God will meet our needs so we will just spend all our money. </a:t>
            </a:r>
            <a:endParaRPr lang="en-US" sz="2500" dirty="0"/>
          </a:p>
        </p:txBody>
      </p:sp>
    </p:spTree>
    <p:extLst>
      <p:ext uri="{BB962C8B-B14F-4D97-AF65-F5344CB8AC3E}">
        <p14:creationId xmlns:p14="http://schemas.microsoft.com/office/powerpoint/2010/main" val="2218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57320"/>
            <a:ext cx="8763000" cy="5124480"/>
          </a:xfrm>
          <a:prstGeom prst="rect">
            <a:avLst/>
          </a:prstGeom>
        </p:spPr>
        <p:txBody>
          <a:bodyPr wrap="square">
            <a:spAutoFit/>
          </a:bodyPr>
          <a:lstStyle/>
          <a:p>
            <a:r>
              <a:rPr lang="en-US" sz="2300" dirty="0" smtClean="0"/>
              <a:t>So </a:t>
            </a:r>
            <a:r>
              <a:rPr lang="en-US" sz="2300" dirty="0"/>
              <a:t>we urged Titus, since he had earlier made a beginning, </a:t>
            </a:r>
            <a:r>
              <a:rPr lang="en-US" sz="2300" b="1" dirty="0">
                <a:solidFill>
                  <a:schemeClr val="bg2">
                    <a:lumMod val="50000"/>
                    <a:lumOff val="50000"/>
                  </a:schemeClr>
                </a:solidFill>
              </a:rPr>
              <a:t>to bring also to completion this act of grace on your part</a:t>
            </a:r>
            <a:r>
              <a:rPr lang="en-US" sz="2300" dirty="0"/>
              <a:t>. 7  But just as you excel in everything--in </a:t>
            </a:r>
            <a:r>
              <a:rPr lang="en-US" sz="2300" b="1" dirty="0">
                <a:solidFill>
                  <a:schemeClr val="bg2">
                    <a:lumMod val="50000"/>
                    <a:lumOff val="50000"/>
                  </a:schemeClr>
                </a:solidFill>
              </a:rPr>
              <a:t>faith</a:t>
            </a:r>
            <a:r>
              <a:rPr lang="en-US" sz="2300" dirty="0"/>
              <a:t>, in </a:t>
            </a:r>
            <a:r>
              <a:rPr lang="en-US" sz="2300" b="1" dirty="0">
                <a:solidFill>
                  <a:schemeClr val="bg2">
                    <a:lumMod val="50000"/>
                    <a:lumOff val="50000"/>
                  </a:schemeClr>
                </a:solidFill>
              </a:rPr>
              <a:t>speech</a:t>
            </a:r>
            <a:r>
              <a:rPr lang="en-US" sz="2300" dirty="0"/>
              <a:t>, in </a:t>
            </a:r>
            <a:r>
              <a:rPr lang="en-US" sz="2300" b="1" dirty="0">
                <a:solidFill>
                  <a:schemeClr val="bg2">
                    <a:lumMod val="50000"/>
                    <a:lumOff val="50000"/>
                  </a:schemeClr>
                </a:solidFill>
              </a:rPr>
              <a:t>knowledge</a:t>
            </a:r>
            <a:r>
              <a:rPr lang="en-US" sz="2300" dirty="0"/>
              <a:t>, in complete earnestness and in your </a:t>
            </a:r>
            <a:r>
              <a:rPr lang="en-US" sz="2300" b="1" dirty="0">
                <a:solidFill>
                  <a:schemeClr val="bg2">
                    <a:lumMod val="50000"/>
                    <a:lumOff val="50000"/>
                  </a:schemeClr>
                </a:solidFill>
              </a:rPr>
              <a:t>love</a:t>
            </a:r>
            <a:r>
              <a:rPr lang="en-US" sz="2300" dirty="0">
                <a:solidFill>
                  <a:schemeClr val="bg2">
                    <a:lumMod val="50000"/>
                    <a:lumOff val="50000"/>
                  </a:schemeClr>
                </a:solidFill>
              </a:rPr>
              <a:t> </a:t>
            </a:r>
            <a:r>
              <a:rPr lang="en-US" sz="2300" dirty="0"/>
              <a:t>for us--see that you also excel in this grace of giving. 8  I am not commanding you, but I want to test the sincerity of your love by comparing it with the earnestness of others. 9  For you know the grace of our Lord Jesus Christ, that though he was rich, yet for your sakes he became poor, so that you through his poverty might become rich. 10  And here is my advice about what is best for you in this matter: Last year you were the first not only to give but also to have the desire to do so. 11  </a:t>
            </a:r>
            <a:r>
              <a:rPr lang="en-US" sz="2300" b="1" dirty="0">
                <a:solidFill>
                  <a:schemeClr val="bg2">
                    <a:lumMod val="50000"/>
                    <a:lumOff val="50000"/>
                  </a:schemeClr>
                </a:solidFill>
              </a:rPr>
              <a:t>Now finish the work, so that your eager willingness to do it may be matched by your completion of it, </a:t>
            </a:r>
            <a:r>
              <a:rPr lang="en-US" sz="2800" b="1" u="sng" dirty="0">
                <a:solidFill>
                  <a:schemeClr val="bg2">
                    <a:lumMod val="50000"/>
                    <a:lumOff val="50000"/>
                  </a:schemeClr>
                </a:solidFill>
              </a:rPr>
              <a:t>according to your </a:t>
            </a:r>
            <a:r>
              <a:rPr lang="en-US" sz="2800" b="1" u="sng" dirty="0" smtClean="0">
                <a:solidFill>
                  <a:schemeClr val="bg2">
                    <a:lumMod val="50000"/>
                    <a:lumOff val="50000"/>
                  </a:schemeClr>
                </a:solidFill>
              </a:rPr>
              <a:t>means </a:t>
            </a:r>
            <a:r>
              <a:rPr lang="en-US" b="1" dirty="0" smtClean="0">
                <a:solidFill>
                  <a:schemeClr val="bg2">
                    <a:lumMod val="50000"/>
                    <a:lumOff val="50000"/>
                  </a:schemeClr>
                </a:solidFill>
              </a:rPr>
              <a:t>(out of that which you have.) </a:t>
            </a:r>
            <a:endParaRPr lang="en-US" b="1" dirty="0">
              <a:solidFill>
                <a:schemeClr val="bg2">
                  <a:lumMod val="50000"/>
                  <a:lumOff val="50000"/>
                </a:schemeClr>
              </a:solidFill>
            </a:endParaRPr>
          </a:p>
        </p:txBody>
      </p:sp>
      <p:sp>
        <p:nvSpPr>
          <p:cNvPr id="5" name="TextBox 4"/>
          <p:cNvSpPr txBox="1"/>
          <p:nvPr/>
        </p:nvSpPr>
        <p:spPr>
          <a:xfrm>
            <a:off x="444193" y="76200"/>
            <a:ext cx="8395007" cy="1292662"/>
          </a:xfrm>
          <a:prstGeom prst="rect">
            <a:avLst/>
          </a:prstGeom>
          <a:noFill/>
        </p:spPr>
        <p:txBody>
          <a:bodyPr wrap="square" rtlCol="0">
            <a:spAutoFit/>
          </a:bodyPr>
          <a:lstStyle/>
          <a:p>
            <a:r>
              <a:rPr lang="en-US" sz="2600" b="1" dirty="0" smtClean="0">
                <a:solidFill>
                  <a:srgbClr val="FFFF00"/>
                </a:solidFill>
              </a:rPr>
              <a:t>2- STEWARDSHIP IS REGULAR – AND PROPORTIONAL - ACCORDING TO YOUR MEANS – AND IT IS A FRUIT OF THE GRACE OF GIVING </a:t>
            </a:r>
            <a:endParaRPr lang="en-US" sz="2600" b="1" dirty="0">
              <a:solidFill>
                <a:srgbClr val="FFFF00"/>
              </a:solidFill>
            </a:endParaRPr>
          </a:p>
        </p:txBody>
      </p:sp>
    </p:spTree>
    <p:extLst>
      <p:ext uri="{BB962C8B-B14F-4D97-AF65-F5344CB8AC3E}">
        <p14:creationId xmlns:p14="http://schemas.microsoft.com/office/powerpoint/2010/main" val="123337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57400"/>
            <a:ext cx="8458200" cy="3970318"/>
          </a:xfrm>
          <a:prstGeom prst="rect">
            <a:avLst/>
          </a:prstGeom>
        </p:spPr>
        <p:txBody>
          <a:bodyPr wrap="square">
            <a:spAutoFit/>
          </a:bodyPr>
          <a:lstStyle/>
          <a:p>
            <a:pPr lvl="0" algn="l" eaLnBrk="0" hangingPunct="0"/>
            <a:r>
              <a:rPr lang="en-US" altLang="en-US" sz="2800" dirty="0">
                <a:solidFill>
                  <a:schemeClr val="bg2">
                    <a:lumMod val="50000"/>
                    <a:lumOff val="50000"/>
                  </a:schemeClr>
                </a:solidFill>
                <a:cs typeface="Arial" charset="0"/>
              </a:rPr>
              <a:t>“Each man should give </a:t>
            </a:r>
            <a:r>
              <a:rPr lang="en-US" altLang="en-US" sz="2800" u="sng" dirty="0">
                <a:solidFill>
                  <a:schemeClr val="bg2">
                    <a:lumMod val="50000"/>
                    <a:lumOff val="50000"/>
                  </a:schemeClr>
                </a:solidFill>
                <a:cs typeface="Arial" charset="0"/>
              </a:rPr>
              <a:t>what he has decided in his heart to give</a:t>
            </a:r>
            <a:r>
              <a:rPr lang="en-US" altLang="en-US" sz="2800" dirty="0">
                <a:cs typeface="Arial" charset="0"/>
              </a:rPr>
              <a:t>, (WITH THE HELP OF THE HOLY SPIRIT AND PRAYER) not reluctantly </a:t>
            </a:r>
            <a:r>
              <a:rPr lang="en-US" altLang="en-US" sz="2000" dirty="0">
                <a:solidFill>
                  <a:schemeClr val="bg2">
                    <a:lumMod val="50000"/>
                    <a:lumOff val="50000"/>
                  </a:schemeClr>
                </a:solidFill>
                <a:cs typeface="Arial" charset="0"/>
              </a:rPr>
              <a:t>(Begrudgingly – from sadness) </a:t>
            </a:r>
            <a:r>
              <a:rPr lang="en-US" altLang="en-US" sz="2800" dirty="0">
                <a:cs typeface="Arial" charset="0"/>
              </a:rPr>
              <a:t>or under compulsion, for God loves a cheerful  </a:t>
            </a:r>
            <a:r>
              <a:rPr lang="en-US" altLang="en-US" sz="2000" dirty="0">
                <a:solidFill>
                  <a:schemeClr val="bg2">
                    <a:lumMod val="50000"/>
                    <a:lumOff val="50000"/>
                  </a:schemeClr>
                </a:solidFill>
                <a:cs typeface="Arial" charset="0"/>
              </a:rPr>
              <a:t>(TO BE MERRY AND WILLING – where we get the word </a:t>
            </a:r>
            <a:r>
              <a:rPr lang="en-US" altLang="en-US" sz="2000" b="1" dirty="0">
                <a:solidFill>
                  <a:srgbClr val="FFFF00"/>
                </a:solidFill>
                <a:cs typeface="Arial" charset="0"/>
              </a:rPr>
              <a:t>hilarious</a:t>
            </a:r>
            <a:r>
              <a:rPr lang="en-US" altLang="en-US" sz="2000" dirty="0">
                <a:solidFill>
                  <a:schemeClr val="bg2">
                    <a:lumMod val="50000"/>
                    <a:lumOff val="50000"/>
                  </a:schemeClr>
                </a:solidFill>
                <a:cs typeface="Arial" charset="0"/>
              </a:rPr>
              <a:t>) </a:t>
            </a:r>
            <a:r>
              <a:rPr lang="en-US" altLang="en-US" sz="2800" dirty="0">
                <a:cs typeface="Arial" charset="0"/>
              </a:rPr>
              <a:t>giver. 8  And God is able to make all grace abound to you, so that in all things at all times, having all that you need, you will abound in every good work. 2 Corinthians 9:7-8 (NIV) </a:t>
            </a:r>
          </a:p>
        </p:txBody>
      </p:sp>
      <p:sp>
        <p:nvSpPr>
          <p:cNvPr id="5" name="TextBox 4"/>
          <p:cNvSpPr txBox="1"/>
          <p:nvPr/>
        </p:nvSpPr>
        <p:spPr>
          <a:xfrm>
            <a:off x="444193" y="182940"/>
            <a:ext cx="8395007" cy="1569660"/>
          </a:xfrm>
          <a:prstGeom prst="rect">
            <a:avLst/>
          </a:prstGeom>
          <a:noFill/>
        </p:spPr>
        <p:txBody>
          <a:bodyPr wrap="square" rtlCol="0">
            <a:spAutoFit/>
          </a:bodyPr>
          <a:lstStyle/>
          <a:p>
            <a:r>
              <a:rPr lang="en-US" sz="3200" b="1" dirty="0">
                <a:solidFill>
                  <a:srgbClr val="FFFF00"/>
                </a:solidFill>
              </a:rPr>
              <a:t>3</a:t>
            </a:r>
            <a:r>
              <a:rPr lang="en-US" sz="3200" b="1" dirty="0" smtClean="0">
                <a:solidFill>
                  <a:srgbClr val="FFFF00"/>
                </a:solidFill>
              </a:rPr>
              <a:t>- STEWARDSHIP IS AN ACT OF WORSHIP AND GOD PROMISES TO RESUPPLY THE SOWER</a:t>
            </a:r>
            <a:endParaRPr lang="en-US" sz="3200" b="1" dirty="0">
              <a:solidFill>
                <a:srgbClr val="FFFF00"/>
              </a:solidFill>
            </a:endParaRPr>
          </a:p>
        </p:txBody>
      </p:sp>
    </p:spTree>
    <p:extLst>
      <p:ext uri="{BB962C8B-B14F-4D97-AF65-F5344CB8AC3E}">
        <p14:creationId xmlns:p14="http://schemas.microsoft.com/office/powerpoint/2010/main" val="2594682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193" y="182940"/>
            <a:ext cx="8395007" cy="1938992"/>
          </a:xfrm>
          <a:prstGeom prst="rect">
            <a:avLst/>
          </a:prstGeom>
          <a:noFill/>
        </p:spPr>
        <p:txBody>
          <a:bodyPr wrap="square" rtlCol="0">
            <a:spAutoFit/>
          </a:bodyPr>
          <a:lstStyle/>
          <a:p>
            <a:r>
              <a:rPr lang="en-US" sz="3200" b="1" dirty="0" smtClean="0">
                <a:solidFill>
                  <a:srgbClr val="FFFF00"/>
                </a:solidFill>
              </a:rPr>
              <a:t>God is Willing For Us</a:t>
            </a:r>
          </a:p>
          <a:p>
            <a:r>
              <a:rPr lang="en-US" sz="3200" b="1" dirty="0" smtClean="0">
                <a:solidFill>
                  <a:srgbClr val="FFFF00"/>
                </a:solidFill>
              </a:rPr>
              <a:t>To Meet The Conditions</a:t>
            </a:r>
          </a:p>
          <a:p>
            <a:r>
              <a:rPr lang="en-US" sz="3200" b="1" dirty="0" smtClean="0">
                <a:solidFill>
                  <a:srgbClr val="FFFF00"/>
                </a:solidFill>
              </a:rPr>
              <a:t>Of His Promises And See If They Work </a:t>
            </a:r>
            <a:r>
              <a:rPr lang="en-US" b="1" dirty="0" smtClean="0">
                <a:solidFill>
                  <a:srgbClr val="FFFF00"/>
                </a:solidFill>
              </a:rPr>
              <a:t>(ESPECIALLY THE SOWING AND REAPING PRINCIPLE) </a:t>
            </a:r>
            <a:endParaRPr lang="en-US" sz="3200" b="1" dirty="0" smtClean="0">
              <a:solidFill>
                <a:srgbClr val="FFFF00"/>
              </a:solidFill>
            </a:endParaRPr>
          </a:p>
        </p:txBody>
      </p:sp>
      <p:sp>
        <p:nvSpPr>
          <p:cNvPr id="5" name="Rectangle 4"/>
          <p:cNvSpPr/>
          <p:nvPr/>
        </p:nvSpPr>
        <p:spPr>
          <a:xfrm>
            <a:off x="457200" y="4191000"/>
            <a:ext cx="8458200" cy="1200329"/>
          </a:xfrm>
          <a:prstGeom prst="rect">
            <a:avLst/>
          </a:prstGeom>
        </p:spPr>
        <p:txBody>
          <a:bodyPr wrap="square">
            <a:spAutoFit/>
          </a:bodyPr>
          <a:lstStyle/>
          <a:p>
            <a:pPr algn="l"/>
            <a:r>
              <a:rPr lang="en-US" dirty="0" smtClean="0"/>
              <a:t>Remember </a:t>
            </a:r>
            <a:r>
              <a:rPr lang="en-US" dirty="0"/>
              <a:t>this: Whoever sows sparingly will also reap sparingly, and whoever sows generously will also reap generously. </a:t>
            </a:r>
            <a:r>
              <a:rPr lang="en-US" b="1" dirty="0"/>
              <a:t>2 Corinthians 9:6 (NIV) </a:t>
            </a:r>
            <a:endParaRPr lang="en-US" dirty="0"/>
          </a:p>
        </p:txBody>
      </p:sp>
      <p:sp>
        <p:nvSpPr>
          <p:cNvPr id="6" name="Rectangle 5"/>
          <p:cNvSpPr/>
          <p:nvPr/>
        </p:nvSpPr>
        <p:spPr>
          <a:xfrm>
            <a:off x="331381" y="2438400"/>
            <a:ext cx="8584019" cy="1569660"/>
          </a:xfrm>
          <a:prstGeom prst="rect">
            <a:avLst/>
          </a:prstGeom>
        </p:spPr>
        <p:txBody>
          <a:bodyPr wrap="square">
            <a:spAutoFit/>
          </a:bodyPr>
          <a:lstStyle/>
          <a:p>
            <a:pPr algn="l"/>
            <a:r>
              <a:rPr lang="en-US" dirty="0"/>
              <a:t>Give, and it will be given to you. A good measure, pressed down, shaken together and running over, will be poured into your lap. </a:t>
            </a:r>
            <a:r>
              <a:rPr lang="en-US" dirty="0">
                <a:solidFill>
                  <a:schemeClr val="bg2">
                    <a:lumMod val="50000"/>
                    <a:lumOff val="50000"/>
                  </a:schemeClr>
                </a:solidFill>
              </a:rPr>
              <a:t>For with the measure you use, it will be measured to you</a:t>
            </a:r>
            <a:r>
              <a:rPr lang="en-US" dirty="0"/>
              <a:t>." </a:t>
            </a:r>
            <a:r>
              <a:rPr lang="en-US" b="1" dirty="0"/>
              <a:t>Luke 6:38 (NIV) </a:t>
            </a:r>
            <a:endParaRPr lang="en-US" dirty="0"/>
          </a:p>
        </p:txBody>
      </p:sp>
      <p:sp>
        <p:nvSpPr>
          <p:cNvPr id="7" name="TextBox 6"/>
          <p:cNvSpPr txBox="1"/>
          <p:nvPr/>
        </p:nvSpPr>
        <p:spPr>
          <a:xfrm>
            <a:off x="381000" y="5562600"/>
            <a:ext cx="8368425" cy="954107"/>
          </a:xfrm>
          <a:prstGeom prst="rect">
            <a:avLst/>
          </a:prstGeom>
          <a:noFill/>
        </p:spPr>
        <p:txBody>
          <a:bodyPr wrap="square" rtlCol="0">
            <a:spAutoFit/>
          </a:bodyPr>
          <a:lstStyle/>
          <a:p>
            <a:r>
              <a:rPr lang="en-US" sz="2800" dirty="0" smtClean="0">
                <a:solidFill>
                  <a:schemeClr val="bg2">
                    <a:lumMod val="50000"/>
                    <a:lumOff val="50000"/>
                  </a:schemeClr>
                </a:solidFill>
              </a:rPr>
              <a:t>I have challenged many a struggling household – to start consistently tithing and see that happens. </a:t>
            </a:r>
            <a:endParaRPr lang="en-US" sz="2800" dirty="0">
              <a:solidFill>
                <a:schemeClr val="bg2">
                  <a:lumMod val="50000"/>
                  <a:lumOff val="50000"/>
                </a:schemeClr>
              </a:solidFill>
            </a:endParaRPr>
          </a:p>
        </p:txBody>
      </p:sp>
    </p:spTree>
    <p:extLst>
      <p:ext uri="{BB962C8B-B14F-4D97-AF65-F5344CB8AC3E}">
        <p14:creationId xmlns:p14="http://schemas.microsoft.com/office/powerpoint/2010/main" val="45084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0158" y="1447800"/>
            <a:ext cx="6283842" cy="1569660"/>
          </a:xfrm>
          <a:prstGeom prst="rect">
            <a:avLst/>
          </a:prstGeom>
          <a:noFill/>
        </p:spPr>
        <p:txBody>
          <a:bodyPr wrap="square" rtlCol="0">
            <a:spAutoFit/>
          </a:bodyPr>
          <a:lstStyle/>
          <a:p>
            <a:pPr algn="l"/>
            <a:r>
              <a:rPr lang="en-US" dirty="0" smtClean="0"/>
              <a:t>No functioning strategy to tithe the </a:t>
            </a:r>
          </a:p>
          <a:p>
            <a:pPr algn="l"/>
            <a:r>
              <a:rPr lang="en-US" dirty="0" smtClean="0"/>
              <a:t>Finances God has provided. </a:t>
            </a:r>
          </a:p>
          <a:p>
            <a:pPr algn="l"/>
            <a:r>
              <a:rPr lang="en-US" dirty="0" smtClean="0"/>
              <a:t>It just doesn’t happen – let the others that have more than us support the church  </a:t>
            </a:r>
            <a:endParaRPr lang="en-US" dirty="0"/>
          </a:p>
        </p:txBody>
      </p:sp>
      <p:sp>
        <p:nvSpPr>
          <p:cNvPr id="5" name="TextBox 4"/>
          <p:cNvSpPr txBox="1"/>
          <p:nvPr/>
        </p:nvSpPr>
        <p:spPr>
          <a:xfrm>
            <a:off x="0" y="15240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Three Main Types</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Household Tithing Approaches </a:t>
            </a:r>
            <a:endParaRPr lang="en-US" sz="32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6" name="TextBox 5"/>
          <p:cNvSpPr txBox="1"/>
          <p:nvPr/>
        </p:nvSpPr>
        <p:spPr>
          <a:xfrm>
            <a:off x="0" y="1607403"/>
            <a:ext cx="2819400" cy="830997"/>
          </a:xfrm>
          <a:prstGeom prst="rect">
            <a:avLst/>
          </a:prstGeom>
          <a:noFill/>
        </p:spPr>
        <p:txBody>
          <a:bodyPr wrap="square" rtlCol="0">
            <a:spAutoFit/>
          </a:bodyPr>
          <a:lstStyle/>
          <a:p>
            <a:r>
              <a:rPr lang="en-US" b="1" dirty="0" smtClean="0">
                <a:solidFill>
                  <a:srgbClr val="FFFF00"/>
                </a:solidFill>
              </a:rPr>
              <a:t>WILLY </a:t>
            </a:r>
            <a:r>
              <a:rPr lang="en-US" b="1" dirty="0" err="1" smtClean="0">
                <a:solidFill>
                  <a:srgbClr val="FFFF00"/>
                </a:solidFill>
              </a:rPr>
              <a:t>NILLY</a:t>
            </a:r>
            <a:endParaRPr lang="en-US" b="1" dirty="0" smtClean="0">
              <a:solidFill>
                <a:srgbClr val="FFFF00"/>
              </a:solidFill>
            </a:endParaRPr>
          </a:p>
          <a:p>
            <a:r>
              <a:rPr lang="en-US" b="1" dirty="0" smtClean="0">
                <a:solidFill>
                  <a:srgbClr val="FFFF00"/>
                </a:solidFill>
              </a:rPr>
              <a:t>NO STRATEGY </a:t>
            </a:r>
            <a:endParaRPr lang="en-US" b="1" dirty="0">
              <a:solidFill>
                <a:srgbClr val="FFFF00"/>
              </a:solidFill>
            </a:endParaRPr>
          </a:p>
        </p:txBody>
      </p:sp>
      <p:sp>
        <p:nvSpPr>
          <p:cNvPr id="7" name="TextBox 6"/>
          <p:cNvSpPr txBox="1"/>
          <p:nvPr/>
        </p:nvSpPr>
        <p:spPr>
          <a:xfrm>
            <a:off x="3088758" y="3230940"/>
            <a:ext cx="6055242" cy="1938992"/>
          </a:xfrm>
          <a:prstGeom prst="rect">
            <a:avLst/>
          </a:prstGeom>
          <a:noFill/>
        </p:spPr>
        <p:txBody>
          <a:bodyPr wrap="square" rtlCol="0">
            <a:spAutoFit/>
          </a:bodyPr>
          <a:lstStyle/>
          <a:p>
            <a:pPr algn="l"/>
            <a:r>
              <a:rPr lang="en-US" dirty="0" smtClean="0"/>
              <a:t>This household makes a good living but never strategizes on a Spirit-led tithing strategy – so every so often they throw a $50 bill in the offering to appease their conscience. No Consistent faith strategy </a:t>
            </a:r>
            <a:endParaRPr lang="en-US" dirty="0"/>
          </a:p>
        </p:txBody>
      </p:sp>
      <p:sp>
        <p:nvSpPr>
          <p:cNvPr id="8" name="TextBox 7"/>
          <p:cNvSpPr txBox="1"/>
          <p:nvPr/>
        </p:nvSpPr>
        <p:spPr>
          <a:xfrm>
            <a:off x="-304800" y="3276600"/>
            <a:ext cx="3581400" cy="1200329"/>
          </a:xfrm>
          <a:prstGeom prst="rect">
            <a:avLst/>
          </a:prstGeom>
          <a:noFill/>
        </p:spPr>
        <p:txBody>
          <a:bodyPr wrap="square" rtlCol="0">
            <a:spAutoFit/>
          </a:bodyPr>
          <a:lstStyle/>
          <a:p>
            <a:r>
              <a:rPr lang="en-US" b="1" dirty="0" smtClean="0">
                <a:solidFill>
                  <a:srgbClr val="FFFF00"/>
                </a:solidFill>
              </a:rPr>
              <a:t>THROW</a:t>
            </a:r>
          </a:p>
          <a:p>
            <a:r>
              <a:rPr lang="en-US" b="1" dirty="0" smtClean="0">
                <a:solidFill>
                  <a:srgbClr val="FFFF00"/>
                </a:solidFill>
              </a:rPr>
              <a:t>GOD A BONE</a:t>
            </a:r>
          </a:p>
          <a:p>
            <a:r>
              <a:rPr lang="en-US" b="1" dirty="0" smtClean="0">
                <a:solidFill>
                  <a:srgbClr val="FFFF00"/>
                </a:solidFill>
              </a:rPr>
              <a:t>NOW AND THEN </a:t>
            </a:r>
            <a:endParaRPr lang="en-US" b="1" dirty="0">
              <a:solidFill>
                <a:srgbClr val="FFFF00"/>
              </a:solidFill>
            </a:endParaRPr>
          </a:p>
        </p:txBody>
      </p:sp>
      <p:sp>
        <p:nvSpPr>
          <p:cNvPr id="9" name="TextBox 8"/>
          <p:cNvSpPr txBox="1"/>
          <p:nvPr/>
        </p:nvSpPr>
        <p:spPr>
          <a:xfrm>
            <a:off x="3505200" y="5212140"/>
            <a:ext cx="5750442" cy="1569660"/>
          </a:xfrm>
          <a:prstGeom prst="rect">
            <a:avLst/>
          </a:prstGeom>
          <a:noFill/>
        </p:spPr>
        <p:txBody>
          <a:bodyPr wrap="square" rtlCol="0">
            <a:spAutoFit/>
          </a:bodyPr>
          <a:lstStyle/>
          <a:p>
            <a:pPr algn="l"/>
            <a:r>
              <a:rPr lang="en-US" dirty="0" smtClean="0"/>
              <a:t>These “givers” discern the amount The Lord has established within their means - $50 a week or $500 a month and they joyfully give knowing God will supply.</a:t>
            </a:r>
            <a:endParaRPr lang="en-US" dirty="0"/>
          </a:p>
        </p:txBody>
      </p:sp>
      <p:sp>
        <p:nvSpPr>
          <p:cNvPr id="10" name="TextBox 9"/>
          <p:cNvSpPr txBox="1"/>
          <p:nvPr/>
        </p:nvSpPr>
        <p:spPr>
          <a:xfrm>
            <a:off x="-304800" y="5212140"/>
            <a:ext cx="4038600" cy="1569660"/>
          </a:xfrm>
          <a:prstGeom prst="rect">
            <a:avLst/>
          </a:prstGeom>
          <a:noFill/>
        </p:spPr>
        <p:txBody>
          <a:bodyPr wrap="square" rtlCol="0">
            <a:spAutoFit/>
          </a:bodyPr>
          <a:lstStyle/>
          <a:p>
            <a:r>
              <a:rPr lang="en-US" b="1" dirty="0" smtClean="0">
                <a:solidFill>
                  <a:srgbClr val="FFFF00"/>
                </a:solidFill>
              </a:rPr>
              <a:t>SPIRIT DIRECTED</a:t>
            </a:r>
          </a:p>
          <a:p>
            <a:r>
              <a:rPr lang="en-US" b="1" dirty="0" smtClean="0">
                <a:solidFill>
                  <a:srgbClr val="FFFF00"/>
                </a:solidFill>
              </a:rPr>
              <a:t>TITHING THAT</a:t>
            </a:r>
          </a:p>
          <a:p>
            <a:r>
              <a:rPr lang="en-US" b="1" dirty="0" smtClean="0">
                <a:solidFill>
                  <a:srgbClr val="FFFF00"/>
                </a:solidFill>
              </a:rPr>
              <a:t>IS CONSISTENT</a:t>
            </a:r>
          </a:p>
          <a:p>
            <a:r>
              <a:rPr lang="en-US" b="1" dirty="0" smtClean="0">
                <a:solidFill>
                  <a:srgbClr val="FFFF00"/>
                </a:solidFill>
              </a:rPr>
              <a:t>EVEN IN HARD TIMES</a:t>
            </a:r>
            <a:endParaRPr lang="en-US" b="1" dirty="0">
              <a:solidFill>
                <a:srgbClr val="FFFF00"/>
              </a:solidFill>
            </a:endParaRPr>
          </a:p>
        </p:txBody>
      </p:sp>
    </p:spTree>
    <p:extLst>
      <p:ext uri="{BB962C8B-B14F-4D97-AF65-F5344CB8AC3E}">
        <p14:creationId xmlns:p14="http://schemas.microsoft.com/office/powerpoint/2010/main" val="18441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
            <a:ext cx="8763000" cy="830997"/>
          </a:xfrm>
          <a:prstGeom prst="rect">
            <a:avLst/>
          </a:prstGeom>
        </p:spPr>
        <p:txBody>
          <a:bodyPr wrap="square">
            <a:spAutoFit/>
          </a:bodyPr>
          <a:lstStyle/>
          <a:p>
            <a:r>
              <a:rPr lang="en-US" b="1" dirty="0" smtClean="0">
                <a:solidFill>
                  <a:srgbClr val="FFFF00"/>
                </a:solidFill>
              </a:rPr>
              <a:t>SO AS WE MATURE AND COME INTO SPIRIT-DIRECTED TITHING THAT IS CONSISTENT – WE WILL BE EXCITED</a:t>
            </a:r>
            <a:endParaRPr lang="en-US" b="1" dirty="0">
              <a:solidFill>
                <a:srgbClr val="FFFF00"/>
              </a:solidFill>
            </a:endParaRPr>
          </a:p>
        </p:txBody>
      </p:sp>
      <p:sp>
        <p:nvSpPr>
          <p:cNvPr id="5" name="Rectangle 4"/>
          <p:cNvSpPr/>
          <p:nvPr/>
        </p:nvSpPr>
        <p:spPr>
          <a:xfrm>
            <a:off x="239162" y="914400"/>
            <a:ext cx="8610600" cy="1323439"/>
          </a:xfrm>
          <a:prstGeom prst="rect">
            <a:avLst/>
          </a:prstGeom>
        </p:spPr>
        <p:txBody>
          <a:bodyPr wrap="square">
            <a:spAutoFit/>
          </a:bodyPr>
          <a:lstStyle/>
          <a:p>
            <a:r>
              <a:rPr lang="en-US" altLang="en-US" sz="2000" dirty="0" smtClean="0">
                <a:cs typeface="Arial" charset="0"/>
              </a:rPr>
              <a:t>For </a:t>
            </a:r>
            <a:r>
              <a:rPr lang="en-US" altLang="en-US" sz="2000" dirty="0">
                <a:cs typeface="Arial" charset="0"/>
              </a:rPr>
              <a:t>God loves a cheerful  </a:t>
            </a:r>
            <a:r>
              <a:rPr lang="en-US" altLang="en-US" sz="1600" dirty="0">
                <a:solidFill>
                  <a:schemeClr val="bg2">
                    <a:lumMod val="50000"/>
                    <a:lumOff val="50000"/>
                  </a:schemeClr>
                </a:solidFill>
                <a:cs typeface="Arial" charset="0"/>
              </a:rPr>
              <a:t>(TO BE MERRY AND WILLING – where we get the word </a:t>
            </a:r>
            <a:r>
              <a:rPr lang="en-US" altLang="en-US" sz="1600" b="1" dirty="0">
                <a:solidFill>
                  <a:srgbClr val="FFFF00"/>
                </a:solidFill>
                <a:cs typeface="Arial" charset="0"/>
              </a:rPr>
              <a:t>hilarious</a:t>
            </a:r>
            <a:r>
              <a:rPr lang="en-US" altLang="en-US" sz="1600" dirty="0">
                <a:solidFill>
                  <a:schemeClr val="bg2">
                    <a:lumMod val="50000"/>
                    <a:lumOff val="50000"/>
                  </a:schemeClr>
                </a:solidFill>
                <a:cs typeface="Arial" charset="0"/>
              </a:rPr>
              <a:t>) </a:t>
            </a:r>
            <a:r>
              <a:rPr lang="en-US" altLang="en-US" sz="2000" dirty="0">
                <a:cs typeface="Arial" charset="0"/>
              </a:rPr>
              <a:t>giver. 8  And God is able to make all grace abound to you, so that in all things at all times, having all that you need, you will abound in every good work. </a:t>
            </a:r>
            <a:r>
              <a:rPr lang="en-US" altLang="en-US" sz="2000" dirty="0" smtClean="0">
                <a:cs typeface="Arial" charset="0"/>
              </a:rPr>
              <a:t> 2 </a:t>
            </a:r>
            <a:r>
              <a:rPr lang="en-US" altLang="en-US" sz="2000" dirty="0">
                <a:cs typeface="Arial" charset="0"/>
              </a:rPr>
              <a:t>Corinthians 9:7-8 </a:t>
            </a:r>
            <a:endParaRPr lang="en-US" sz="2000" dirty="0"/>
          </a:p>
        </p:txBody>
      </p:sp>
      <p:sp>
        <p:nvSpPr>
          <p:cNvPr id="6" name="TextBox 5"/>
          <p:cNvSpPr txBox="1"/>
          <p:nvPr/>
        </p:nvSpPr>
        <p:spPr>
          <a:xfrm>
            <a:off x="152400" y="3734812"/>
            <a:ext cx="8610600" cy="3046988"/>
          </a:xfrm>
          <a:prstGeom prst="rect">
            <a:avLst/>
          </a:prstGeom>
          <a:noFill/>
        </p:spPr>
        <p:txBody>
          <a:bodyPr wrap="square" rtlCol="0">
            <a:spAutoFit/>
          </a:bodyPr>
          <a:lstStyle/>
          <a:p>
            <a:r>
              <a:rPr lang="en-US" dirty="0" smtClean="0">
                <a:solidFill>
                  <a:schemeClr val="bg2">
                    <a:lumMod val="50000"/>
                    <a:lumOff val="50000"/>
                  </a:schemeClr>
                </a:solidFill>
              </a:rPr>
              <a:t>Our Outlook Should Grow Into An Excitement to Give:</a:t>
            </a:r>
          </a:p>
          <a:p>
            <a:pPr marL="457200" indent="-457200">
              <a:buAutoNum type="arabicPeriod"/>
            </a:pPr>
            <a:r>
              <a:rPr lang="en-US" dirty="0" smtClean="0"/>
              <a:t>That as we commit our ways and finances to the Lord – He will be FAITHFUL</a:t>
            </a:r>
          </a:p>
          <a:p>
            <a:pPr marL="457200" indent="-457200">
              <a:buAutoNum type="arabicPeriod"/>
            </a:pPr>
            <a:r>
              <a:rPr lang="en-US" dirty="0" smtClean="0"/>
              <a:t>As we discern how much to give – God will give us JOY in that giving it will not be a CHORE but a PRIVILEGE</a:t>
            </a:r>
          </a:p>
          <a:p>
            <a:pPr marL="457200" indent="-457200">
              <a:buAutoNum type="arabicPeriod"/>
            </a:pPr>
            <a:r>
              <a:rPr lang="en-US" dirty="0" smtClean="0"/>
              <a:t>We will actually anticipate Holy Spirit “Windfalls” to show up – a promotion – a surprise gift – a good deal on a car – ultimately the economy of the Kingdom over our finances.</a:t>
            </a:r>
            <a:endParaRPr lang="en-US" dirty="0"/>
          </a:p>
        </p:txBody>
      </p:sp>
      <p:sp>
        <p:nvSpPr>
          <p:cNvPr id="7" name="Rectangle 6"/>
          <p:cNvSpPr/>
          <p:nvPr/>
        </p:nvSpPr>
        <p:spPr>
          <a:xfrm>
            <a:off x="239162" y="2274838"/>
            <a:ext cx="8610600" cy="1200329"/>
          </a:xfrm>
          <a:prstGeom prst="rect">
            <a:avLst/>
          </a:prstGeom>
        </p:spPr>
        <p:txBody>
          <a:bodyPr wrap="square">
            <a:spAutoFit/>
          </a:bodyPr>
          <a:lstStyle/>
          <a:p>
            <a:r>
              <a:rPr lang="en-US" dirty="0" smtClean="0">
                <a:solidFill>
                  <a:srgbClr val="FFFF00"/>
                </a:solidFill>
              </a:rPr>
              <a:t>Delight </a:t>
            </a:r>
            <a:r>
              <a:rPr lang="en-US" dirty="0">
                <a:solidFill>
                  <a:srgbClr val="FFFF00"/>
                </a:solidFill>
              </a:rPr>
              <a:t>yourself in the </a:t>
            </a:r>
            <a:r>
              <a:rPr lang="en-US" cap="small" dirty="0">
                <a:solidFill>
                  <a:srgbClr val="FFFF00"/>
                </a:solidFill>
              </a:rPr>
              <a:t>LORD</a:t>
            </a:r>
            <a:r>
              <a:rPr lang="en-US" dirty="0">
                <a:solidFill>
                  <a:srgbClr val="FFFF00"/>
                </a:solidFill>
              </a:rPr>
              <a:t> and </a:t>
            </a:r>
            <a:r>
              <a:rPr lang="en-US" dirty="0" smtClean="0">
                <a:solidFill>
                  <a:srgbClr val="FFFF00"/>
                </a:solidFill>
              </a:rPr>
              <a:t>He </a:t>
            </a:r>
            <a:r>
              <a:rPr lang="en-US" dirty="0">
                <a:solidFill>
                  <a:srgbClr val="FFFF00"/>
                </a:solidFill>
              </a:rPr>
              <a:t>will give you the desires of your heart. </a:t>
            </a:r>
            <a:r>
              <a:rPr lang="en-US" baseline="30000" dirty="0">
                <a:solidFill>
                  <a:srgbClr val="FFFF00"/>
                </a:solidFill>
              </a:rPr>
              <a:t>5 </a:t>
            </a:r>
            <a:r>
              <a:rPr lang="en-US" dirty="0">
                <a:solidFill>
                  <a:srgbClr val="FFFF00"/>
                </a:solidFill>
              </a:rPr>
              <a:t> Commit your way to the </a:t>
            </a:r>
            <a:r>
              <a:rPr lang="en-US" cap="small" dirty="0">
                <a:solidFill>
                  <a:srgbClr val="FFFF00"/>
                </a:solidFill>
              </a:rPr>
              <a:t>LORD</a:t>
            </a:r>
            <a:r>
              <a:rPr lang="en-US" dirty="0">
                <a:solidFill>
                  <a:srgbClr val="FFFF00"/>
                </a:solidFill>
              </a:rPr>
              <a:t>; trust in </a:t>
            </a:r>
            <a:r>
              <a:rPr lang="en-US" dirty="0" smtClean="0">
                <a:solidFill>
                  <a:srgbClr val="FFFF00"/>
                </a:solidFill>
              </a:rPr>
              <a:t>Him </a:t>
            </a:r>
            <a:r>
              <a:rPr lang="en-US" dirty="0">
                <a:solidFill>
                  <a:srgbClr val="FFFF00"/>
                </a:solidFill>
              </a:rPr>
              <a:t>and </a:t>
            </a:r>
            <a:r>
              <a:rPr lang="en-US" dirty="0" smtClean="0">
                <a:solidFill>
                  <a:srgbClr val="FFFF00"/>
                </a:solidFill>
              </a:rPr>
              <a:t>He </a:t>
            </a:r>
            <a:r>
              <a:rPr lang="en-US" dirty="0">
                <a:solidFill>
                  <a:srgbClr val="FFFF00"/>
                </a:solidFill>
              </a:rPr>
              <a:t>will do this: </a:t>
            </a:r>
            <a:r>
              <a:rPr lang="en-US" b="1" dirty="0">
                <a:solidFill>
                  <a:srgbClr val="FFFF00"/>
                </a:solidFill>
              </a:rPr>
              <a:t>Psalm 37:4-5 (NIV) </a:t>
            </a:r>
            <a:endParaRPr lang="en-US" dirty="0">
              <a:solidFill>
                <a:srgbClr val="FFFF00"/>
              </a:solidFill>
            </a:endParaRPr>
          </a:p>
        </p:txBody>
      </p:sp>
    </p:spTree>
    <p:extLst>
      <p:ext uri="{BB962C8B-B14F-4D97-AF65-F5344CB8AC3E}">
        <p14:creationId xmlns:p14="http://schemas.microsoft.com/office/powerpoint/2010/main" val="5004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319" y="381000"/>
            <a:ext cx="7848600" cy="954107"/>
          </a:xfrm>
          <a:prstGeom prst="rect">
            <a:avLst/>
          </a:prstGeom>
          <a:noFill/>
        </p:spPr>
        <p:txBody>
          <a:bodyPr wrap="square" rtlCol="0">
            <a:spAutoFit/>
          </a:bodyPr>
          <a:lstStyle/>
          <a:p>
            <a:r>
              <a:rPr lang="en-US" sz="2800" b="1" dirty="0" smtClean="0">
                <a:solidFill>
                  <a:srgbClr val="FFFF00"/>
                </a:solidFill>
              </a:rPr>
              <a:t>TWO PRINCIPLES THAT WILL NEVER BE BROKEN THROUGHOUT YOUR LIFETIME </a:t>
            </a:r>
            <a:endParaRPr lang="en-US" sz="2800" b="1" dirty="0">
              <a:solidFill>
                <a:srgbClr val="FFFF00"/>
              </a:solidFill>
            </a:endParaRPr>
          </a:p>
        </p:txBody>
      </p:sp>
      <p:sp>
        <p:nvSpPr>
          <p:cNvPr id="5" name="TextBox 4"/>
          <p:cNvSpPr txBox="1"/>
          <p:nvPr/>
        </p:nvSpPr>
        <p:spPr>
          <a:xfrm>
            <a:off x="604319" y="1524000"/>
            <a:ext cx="8001000" cy="2246769"/>
          </a:xfrm>
          <a:prstGeom prst="rect">
            <a:avLst/>
          </a:prstGeom>
          <a:noFill/>
        </p:spPr>
        <p:txBody>
          <a:bodyPr wrap="square" rtlCol="0">
            <a:spAutoFit/>
          </a:bodyPr>
          <a:lstStyle/>
          <a:p>
            <a:r>
              <a:rPr lang="en-US" sz="2800" dirty="0" smtClean="0">
                <a:solidFill>
                  <a:schemeClr val="bg2">
                    <a:lumMod val="50000"/>
                    <a:lumOff val="50000"/>
                  </a:schemeClr>
                </a:solidFill>
              </a:rPr>
              <a:t>1 - YOU WILL NEVER OUT GIVE GOD </a:t>
            </a:r>
            <a:r>
              <a:rPr lang="en-US" sz="2800" dirty="0" smtClean="0"/>
              <a:t>– WHERE HE WILL NOT ALSO RETURN A BLESSING TO YOU – NOT ALWAYS FINANCIALLY – BUT MANY TIMES HE WILL INCREASE YOUR ABILITY TO GIVE </a:t>
            </a:r>
            <a:endParaRPr lang="en-US" sz="2800" dirty="0"/>
          </a:p>
        </p:txBody>
      </p:sp>
      <p:sp>
        <p:nvSpPr>
          <p:cNvPr id="6" name="TextBox 5"/>
          <p:cNvSpPr txBox="1"/>
          <p:nvPr/>
        </p:nvSpPr>
        <p:spPr>
          <a:xfrm>
            <a:off x="152400" y="3962400"/>
            <a:ext cx="8839200" cy="2677656"/>
          </a:xfrm>
          <a:prstGeom prst="rect">
            <a:avLst/>
          </a:prstGeom>
          <a:noFill/>
        </p:spPr>
        <p:txBody>
          <a:bodyPr wrap="square" rtlCol="0">
            <a:spAutoFit/>
          </a:bodyPr>
          <a:lstStyle/>
          <a:p>
            <a:r>
              <a:rPr lang="en-US" sz="2800" dirty="0" smtClean="0">
                <a:solidFill>
                  <a:srgbClr val="FFFF00"/>
                </a:solidFill>
              </a:rPr>
              <a:t>2 - GOD WILL GIVE YOU – THROUGH DIRECT GUIDANCE - A CERTAIN AMOUNT TO SOW– THAT IS WITHIN YOUR MEANS - </a:t>
            </a:r>
            <a:r>
              <a:rPr lang="en-US" sz="2800" dirty="0" smtClean="0">
                <a:solidFill>
                  <a:schemeClr val="bg2">
                    <a:lumMod val="50000"/>
                    <a:lumOff val="50000"/>
                  </a:schemeClr>
                </a:solidFill>
              </a:rPr>
              <a:t>AND HE WILL NOT TAKE ADVANTAGE OF YOU </a:t>
            </a:r>
            <a:r>
              <a:rPr lang="en-US" sz="2800" dirty="0" smtClean="0">
                <a:solidFill>
                  <a:srgbClr val="FFFF00"/>
                </a:solidFill>
              </a:rPr>
              <a:t>– HE WILL GIVE YOU THE MEANS TO FULFILL BEING THE CHANNEL OF SUPPLY HE HAS CALLED YOU TO BE. </a:t>
            </a:r>
            <a:endParaRPr lang="en-US" sz="2800" dirty="0">
              <a:solidFill>
                <a:srgbClr val="FFFF00"/>
              </a:solidFill>
            </a:endParaRPr>
          </a:p>
        </p:txBody>
      </p:sp>
    </p:spTree>
    <p:extLst>
      <p:ext uri="{BB962C8B-B14F-4D97-AF65-F5344CB8AC3E}">
        <p14:creationId xmlns:p14="http://schemas.microsoft.com/office/powerpoint/2010/main" val="41532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3.googleusercontent.com/gg-dl/AJfQ9KTGviQMGc-chnl--aAeQJ6dUSfpI1n3UyfFsIQaZrlGc1e9hcwUUrRvtheqZLehD7LG3_rUfu_TiZ2y3pDaSm3ncUzbJne4lJDfIp7sjtlPivUR-jkjXmZ2DqxdWQJKE0c9_8iaAidfETDNd0rytb08vIVoUZ0RHxmpUpfTco-4nMJyJA=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141982"/>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A Perfect World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 Would STILL Have A “Job”</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54624">
            <a:off x="7362169" y="768705"/>
            <a:ext cx="1405950" cy="214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570" y="279878"/>
            <a:ext cx="1210815" cy="170114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1066800"/>
            <a:ext cx="5638800" cy="2308324"/>
          </a:xfrm>
          <a:prstGeom prst="rect">
            <a:avLst/>
          </a:prstGeom>
        </p:spPr>
        <p:txBody>
          <a:bodyPr wrap="square">
            <a:spAutoFit/>
          </a:bodyPr>
          <a:lstStyle/>
          <a:p>
            <a:r>
              <a:rPr lang="en-US" dirty="0"/>
              <a:t> </a:t>
            </a:r>
            <a:r>
              <a:rPr lang="en-US" b="1" dirty="0">
                <a:solidFill>
                  <a:schemeClr val="bg2">
                    <a:lumMod val="50000"/>
                    <a:lumOff val="50000"/>
                  </a:schemeClr>
                </a:solidFill>
              </a:rPr>
              <a:t>The </a:t>
            </a:r>
            <a:r>
              <a:rPr lang="en-US" b="1" cap="small" dirty="0">
                <a:solidFill>
                  <a:schemeClr val="bg2">
                    <a:lumMod val="50000"/>
                    <a:lumOff val="50000"/>
                  </a:schemeClr>
                </a:solidFill>
              </a:rPr>
              <a:t>LORD</a:t>
            </a:r>
            <a:r>
              <a:rPr lang="en-US" b="1" dirty="0">
                <a:solidFill>
                  <a:schemeClr val="bg2">
                    <a:lumMod val="50000"/>
                    <a:lumOff val="50000"/>
                  </a:schemeClr>
                </a:solidFill>
              </a:rPr>
              <a:t> God took the man and put him in the Garden of Eden </a:t>
            </a:r>
            <a:r>
              <a:rPr lang="en-US" dirty="0"/>
              <a:t>to work </a:t>
            </a:r>
            <a:r>
              <a:rPr lang="en-US" dirty="0" smtClean="0"/>
              <a:t>(DRESS - CULTIVATE) it </a:t>
            </a:r>
            <a:r>
              <a:rPr lang="en-US" dirty="0"/>
              <a:t>and take care of </a:t>
            </a:r>
            <a:r>
              <a:rPr lang="en-US" dirty="0" smtClean="0"/>
              <a:t>(KEEP) it (ATTEND –TO BE A HEDGE TO PROTECT) . </a:t>
            </a:r>
          </a:p>
          <a:p>
            <a:r>
              <a:rPr lang="en-US" b="1" dirty="0" smtClean="0"/>
              <a:t>Genesis </a:t>
            </a:r>
            <a:r>
              <a:rPr lang="en-US" b="1" dirty="0"/>
              <a:t>2:15 (NIV</a:t>
            </a:r>
            <a:r>
              <a:rPr lang="en-US" b="1" dirty="0" smtClean="0"/>
              <a:t>)</a:t>
            </a:r>
            <a:endParaRPr lang="en-US" dirty="0"/>
          </a:p>
        </p:txBody>
      </p:sp>
      <p:sp>
        <p:nvSpPr>
          <p:cNvPr id="5" name="TextBox 4"/>
          <p:cNvSpPr txBox="1"/>
          <p:nvPr/>
        </p:nvSpPr>
        <p:spPr>
          <a:xfrm>
            <a:off x="0" y="3429000"/>
            <a:ext cx="9143999" cy="3277820"/>
          </a:xfrm>
          <a:prstGeom prst="rect">
            <a:avLst/>
          </a:prstGeom>
          <a:noFill/>
        </p:spPr>
        <p:txBody>
          <a:bodyPr wrap="square" rtlCol="0">
            <a:spAutoFit/>
          </a:bodyPr>
          <a:lstStyle/>
          <a:p>
            <a:r>
              <a:rPr lang="en-US" sz="2300" dirty="0" smtClean="0">
                <a:solidFill>
                  <a:srgbClr val="FFFF00"/>
                </a:solidFill>
              </a:rPr>
              <a:t>Page 148 – </a:t>
            </a:r>
          </a:p>
          <a:p>
            <a:r>
              <a:rPr lang="en-US" sz="2300" dirty="0" smtClean="0">
                <a:solidFill>
                  <a:srgbClr val="FFFF00"/>
                </a:solidFill>
              </a:rPr>
              <a:t>“THE ARE ALL KINDS OF FORMS OF WORK – “It is clear through the Genesis account that </a:t>
            </a:r>
            <a:r>
              <a:rPr lang="en-US" sz="2300" dirty="0" smtClean="0">
                <a:solidFill>
                  <a:schemeClr val="bg2">
                    <a:lumMod val="50000"/>
                    <a:lumOff val="50000"/>
                  </a:schemeClr>
                </a:solidFill>
              </a:rPr>
              <a:t>WE ARE INVITED INTO THE WORK OF GOD WHO LOVES US.</a:t>
            </a:r>
            <a:r>
              <a:rPr lang="en-US" sz="2300" dirty="0" smtClean="0">
                <a:solidFill>
                  <a:srgbClr val="FFFF00"/>
                </a:solidFill>
              </a:rPr>
              <a:t> Which is why our calling to WORK inevitably becomes one of our greatest BLESSINGS and BURDENS. That is how spiritually important work is… If work is that spiritually important than raising our children with an understanding that God created us to WORK along side of Him and to take pleasure in that WORK  is paramount to raising our children.”   </a:t>
            </a:r>
            <a:endParaRPr lang="en-US" sz="2300" dirty="0">
              <a:solidFill>
                <a:srgbClr val="FFFF00"/>
              </a:solidFill>
            </a:endParaRPr>
          </a:p>
        </p:txBody>
      </p:sp>
    </p:spTree>
    <p:extLst>
      <p:ext uri="{BB962C8B-B14F-4D97-AF65-F5344CB8AC3E}">
        <p14:creationId xmlns:p14="http://schemas.microsoft.com/office/powerpoint/2010/main" val="5716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Training Your Children To Be Excited About Serving  Working – Helping  </a:t>
            </a:r>
            <a:endParaRPr lang="en-US" sz="32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AutoShape 2" descr="https://lh3.googleusercontent.com/gg-dl/ABS2GSkRp2y0la2vmiJ2eIxDXG16rdjvx_1vKqlg1RXJJBQE3OPZi5_aTUMtnRPjJcORU4SuiTuQ7254nA2c0h4pzUT-w_b5IIHfp6ElopC4-vmpWYa2PAe7NlF50afa-lNxsz-tCNNT1YJ4e8oZBCyf-Vl3Z3v-Gs6qfo4KcK5Iq6X7MRcZDw=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460375" y="1219200"/>
            <a:ext cx="7997825" cy="1569660"/>
          </a:xfrm>
          <a:prstGeom prst="rect">
            <a:avLst/>
          </a:prstGeom>
          <a:noFill/>
        </p:spPr>
        <p:txBody>
          <a:bodyPr wrap="square" rtlCol="0">
            <a:spAutoFit/>
          </a:bodyPr>
          <a:lstStyle/>
          <a:p>
            <a:pPr algn="l"/>
            <a:r>
              <a:rPr lang="en-US" b="1" dirty="0" smtClean="0">
                <a:solidFill>
                  <a:schemeClr val="bg2">
                    <a:lumMod val="50000"/>
                    <a:lumOff val="50000"/>
                  </a:schemeClr>
                </a:solidFill>
              </a:rPr>
              <a:t>Main idea </a:t>
            </a:r>
            <a:r>
              <a:rPr lang="en-US" dirty="0" smtClean="0"/>
              <a:t>– We are Created by God for Good Works – Parents </a:t>
            </a:r>
            <a:r>
              <a:rPr lang="en-US" dirty="0"/>
              <a:t>s</a:t>
            </a:r>
            <a:r>
              <a:rPr lang="en-US" dirty="0" smtClean="0"/>
              <a:t>hould teach children the spiritual DIGNITY of hard work – and showcase to them the work INSIDE the household and the work OUTSIDE.  </a:t>
            </a:r>
            <a:endParaRPr lang="en-US" dirty="0"/>
          </a:p>
        </p:txBody>
      </p:sp>
      <p:sp>
        <p:nvSpPr>
          <p:cNvPr id="6" name="TextBox 5"/>
          <p:cNvSpPr txBox="1"/>
          <p:nvPr/>
        </p:nvSpPr>
        <p:spPr>
          <a:xfrm>
            <a:off x="460375" y="2819400"/>
            <a:ext cx="7997825" cy="2677656"/>
          </a:xfrm>
          <a:prstGeom prst="rect">
            <a:avLst/>
          </a:prstGeom>
          <a:noFill/>
        </p:spPr>
        <p:txBody>
          <a:bodyPr wrap="square" rtlCol="0">
            <a:spAutoFit/>
          </a:bodyPr>
          <a:lstStyle/>
          <a:p>
            <a:pPr algn="l"/>
            <a:r>
              <a:rPr lang="en-US" b="1" dirty="0" smtClean="0">
                <a:solidFill>
                  <a:schemeClr val="bg2">
                    <a:lumMod val="50000"/>
                    <a:lumOff val="50000"/>
                  </a:schemeClr>
                </a:solidFill>
              </a:rPr>
              <a:t>Habits of Working Your Children into the Work of the Household </a:t>
            </a:r>
            <a:r>
              <a:rPr lang="en-US" dirty="0" smtClean="0"/>
              <a:t>– 1/ Talk about the importance of house work 2/ Have children do the things they can do themselves – try not to do it for them. 3/ Teach them tasks as early as possible. 4/ Let them HOST by greeting visitors – serving drinks – cleaning up. 5/ Work toward an age-appropriate chore system – they check things off and get rewards. </a:t>
            </a:r>
            <a:endParaRPr lang="en-US" dirty="0"/>
          </a:p>
        </p:txBody>
      </p:sp>
      <p:sp>
        <p:nvSpPr>
          <p:cNvPr id="7" name="TextBox 6"/>
          <p:cNvSpPr txBox="1"/>
          <p:nvPr/>
        </p:nvSpPr>
        <p:spPr>
          <a:xfrm>
            <a:off x="494045" y="5528977"/>
            <a:ext cx="8573755" cy="1200329"/>
          </a:xfrm>
          <a:prstGeom prst="rect">
            <a:avLst/>
          </a:prstGeom>
          <a:noFill/>
        </p:spPr>
        <p:txBody>
          <a:bodyPr wrap="square" rtlCol="0">
            <a:spAutoFit/>
          </a:bodyPr>
          <a:lstStyle/>
          <a:p>
            <a:pPr algn="l"/>
            <a:r>
              <a:rPr lang="en-US" b="1" dirty="0" smtClean="0">
                <a:solidFill>
                  <a:schemeClr val="bg2">
                    <a:lumMod val="50000"/>
                    <a:lumOff val="50000"/>
                  </a:schemeClr>
                </a:solidFill>
              </a:rPr>
              <a:t>Key Take Away</a:t>
            </a:r>
            <a:r>
              <a:rPr lang="en-US" dirty="0" smtClean="0"/>
              <a:t>– We were made to work along side of God. This means we love working with people we love. Therefore, create ways your children can work alongside of you. </a:t>
            </a:r>
            <a:endParaRPr lang="en-US" dirty="0"/>
          </a:p>
        </p:txBody>
      </p:sp>
    </p:spTree>
    <p:extLst>
      <p:ext uri="{BB962C8B-B14F-4D97-AF65-F5344CB8AC3E}">
        <p14:creationId xmlns:p14="http://schemas.microsoft.com/office/powerpoint/2010/main" val="2960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63"/>
          <a:stretch/>
        </p:blipFill>
        <p:spPr bwMode="auto">
          <a:xfrm>
            <a:off x="320644" y="1404475"/>
            <a:ext cx="1964602" cy="278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4191000"/>
            <a:ext cx="3200400" cy="1015663"/>
          </a:xfrm>
          <a:prstGeom prst="rect">
            <a:avLst/>
          </a:prstGeom>
          <a:noFill/>
        </p:spPr>
        <p:txBody>
          <a:bodyPr wrap="square" rtlCol="0">
            <a:spAutoFit/>
          </a:bodyPr>
          <a:lstStyle/>
          <a:p>
            <a:r>
              <a:rPr lang="en-US" sz="2000" dirty="0" smtClean="0"/>
              <a:t>June 7, 1967</a:t>
            </a:r>
          </a:p>
          <a:p>
            <a:r>
              <a:rPr lang="en-US" sz="2000" dirty="0" smtClean="0"/>
              <a:t>Israel takes back</a:t>
            </a:r>
          </a:p>
          <a:p>
            <a:r>
              <a:rPr lang="en-US" sz="2000" dirty="0" smtClean="0"/>
              <a:t>All of Jerusalem </a:t>
            </a:r>
            <a:endParaRPr lang="en-US" sz="2000" dirty="0"/>
          </a:p>
        </p:txBody>
      </p:sp>
      <p:sp>
        <p:nvSpPr>
          <p:cNvPr id="6" name="TextBox 5"/>
          <p:cNvSpPr txBox="1"/>
          <p:nvPr/>
        </p:nvSpPr>
        <p:spPr>
          <a:xfrm>
            <a:off x="304800" y="0"/>
            <a:ext cx="84582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Do not underestimate what Just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Took Place in the last 24 hours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Rectangle 4"/>
          <p:cNvSpPr/>
          <p:nvPr/>
        </p:nvSpPr>
        <p:spPr>
          <a:xfrm>
            <a:off x="76200" y="5303728"/>
            <a:ext cx="3962400" cy="954107"/>
          </a:xfrm>
          <a:prstGeom prst="rect">
            <a:avLst/>
          </a:prstGeom>
        </p:spPr>
        <p:txBody>
          <a:bodyPr wrap="square">
            <a:spAutoFit/>
          </a:bodyPr>
          <a:lstStyle/>
          <a:p>
            <a:r>
              <a:rPr lang="en-US" sz="1400" dirty="0" smtClean="0">
                <a:solidFill>
                  <a:srgbClr val="FFFF00"/>
                </a:solidFill>
              </a:rPr>
              <a:t>They </a:t>
            </a:r>
            <a:r>
              <a:rPr lang="en-US" sz="1400" dirty="0">
                <a:solidFill>
                  <a:srgbClr val="FFFF00"/>
                </a:solidFill>
              </a:rPr>
              <a:t>will fall by the sword and will be taken as prisoners to all the nations. Jerusalem will be trampled on by the Gentiles until the times of the Gentiles are fulfilled. </a:t>
            </a:r>
            <a:r>
              <a:rPr lang="en-US" sz="1400" b="1" dirty="0">
                <a:solidFill>
                  <a:srgbClr val="FFFF00"/>
                </a:solidFill>
              </a:rPr>
              <a:t>Luke 21:24 (NIV</a:t>
            </a:r>
            <a:r>
              <a:rPr lang="en-US" sz="1400" b="1" dirty="0" smtClean="0">
                <a:solidFill>
                  <a:srgbClr val="FFFF00"/>
                </a:solidFill>
              </a:rPr>
              <a:t>)</a:t>
            </a:r>
            <a:endParaRPr lang="en-US" sz="1400" dirty="0">
              <a:solidFill>
                <a:srgbClr val="FFFF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533" y="1371600"/>
            <a:ext cx="151879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4600" y="3124200"/>
            <a:ext cx="1518790" cy="1815882"/>
          </a:xfrm>
          <a:prstGeom prst="rect">
            <a:avLst/>
          </a:prstGeom>
          <a:noFill/>
        </p:spPr>
        <p:txBody>
          <a:bodyPr wrap="square" rtlCol="0">
            <a:spAutoFit/>
          </a:bodyPr>
          <a:lstStyle/>
          <a:p>
            <a:r>
              <a:rPr lang="en-US" sz="1600" dirty="0" smtClean="0"/>
              <a:t>12 years later under weak</a:t>
            </a:r>
          </a:p>
          <a:p>
            <a:r>
              <a:rPr lang="en-US" sz="1600" dirty="0" smtClean="0"/>
              <a:t>US leadership in 1979</a:t>
            </a:r>
          </a:p>
          <a:p>
            <a:r>
              <a:rPr lang="en-US" sz="1600" dirty="0" smtClean="0"/>
              <a:t>Ayatollah Khomeini came to power</a:t>
            </a:r>
            <a:endParaRPr lang="en-US" sz="1600" dirty="0"/>
          </a:p>
        </p:txBody>
      </p:sp>
      <p:sp>
        <p:nvSpPr>
          <p:cNvPr id="8" name="TextBox 7"/>
          <p:cNvSpPr txBox="1"/>
          <p:nvPr/>
        </p:nvSpPr>
        <p:spPr>
          <a:xfrm>
            <a:off x="304800" y="6257835"/>
            <a:ext cx="3657600" cy="369332"/>
          </a:xfrm>
          <a:prstGeom prst="rect">
            <a:avLst/>
          </a:prstGeom>
          <a:noFill/>
        </p:spPr>
        <p:txBody>
          <a:bodyPr wrap="square" rtlCol="0">
            <a:spAutoFit/>
          </a:bodyPr>
          <a:lstStyle/>
          <a:p>
            <a:r>
              <a:rPr lang="en-US" sz="1800" dirty="0" smtClean="0"/>
              <a:t>THE CLOCK IS TICKING</a:t>
            </a:r>
            <a:endParaRPr lang="en-US" sz="18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345194"/>
            <a:ext cx="171433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343400" y="3048000"/>
            <a:ext cx="1518790" cy="1815882"/>
          </a:xfrm>
          <a:prstGeom prst="rect">
            <a:avLst/>
          </a:prstGeom>
          <a:noFill/>
        </p:spPr>
        <p:txBody>
          <a:bodyPr wrap="square" rtlCol="0">
            <a:spAutoFit/>
          </a:bodyPr>
          <a:lstStyle/>
          <a:p>
            <a:r>
              <a:rPr lang="en-US" sz="1600" dirty="0" smtClean="0"/>
              <a:t>47 years later under Strong</a:t>
            </a:r>
          </a:p>
          <a:p>
            <a:r>
              <a:rPr lang="en-US" sz="1600" dirty="0" smtClean="0"/>
              <a:t>US leadership the 2nd</a:t>
            </a:r>
          </a:p>
          <a:p>
            <a:r>
              <a:rPr lang="en-US" sz="1600" dirty="0" smtClean="0"/>
              <a:t>Ayatollah Khomeini</a:t>
            </a:r>
          </a:p>
          <a:p>
            <a:r>
              <a:rPr lang="en-US" sz="1600" dirty="0" smtClean="0"/>
              <a:t>Is eliminated</a:t>
            </a:r>
            <a:endParaRPr lang="en-US" sz="1600" dirty="0"/>
          </a:p>
        </p:txBody>
      </p:sp>
      <p:sp>
        <p:nvSpPr>
          <p:cNvPr id="9" name="Rectangle 8"/>
          <p:cNvSpPr/>
          <p:nvPr/>
        </p:nvSpPr>
        <p:spPr>
          <a:xfrm>
            <a:off x="4267200" y="5181362"/>
            <a:ext cx="4572000" cy="1600438"/>
          </a:xfrm>
          <a:prstGeom prst="rect">
            <a:avLst/>
          </a:prstGeom>
        </p:spPr>
        <p:txBody>
          <a:bodyPr>
            <a:spAutoFit/>
          </a:bodyPr>
          <a:lstStyle/>
          <a:p>
            <a:r>
              <a:rPr lang="en-US" sz="1400" dirty="0" smtClean="0"/>
              <a:t>He </a:t>
            </a:r>
            <a:r>
              <a:rPr lang="en-US" sz="1400" dirty="0"/>
              <a:t>told them this parable: "Look at the fig tree and all the trees. </a:t>
            </a:r>
            <a:r>
              <a:rPr lang="en-US" sz="1400" baseline="30000" dirty="0"/>
              <a:t>30 </a:t>
            </a:r>
            <a:r>
              <a:rPr lang="en-US" sz="1400" dirty="0"/>
              <a:t> </a:t>
            </a:r>
            <a:r>
              <a:rPr lang="en-US" sz="1400" b="1" dirty="0">
                <a:solidFill>
                  <a:srgbClr val="FFFF00"/>
                </a:solidFill>
              </a:rPr>
              <a:t>When they sprout leaves, you can see for yourselves and know that summer is near</a:t>
            </a:r>
            <a:r>
              <a:rPr lang="en-US" sz="1400" dirty="0"/>
              <a:t>. </a:t>
            </a:r>
            <a:r>
              <a:rPr lang="en-US" sz="1400" baseline="30000" dirty="0"/>
              <a:t>31 </a:t>
            </a:r>
            <a:r>
              <a:rPr lang="en-US" sz="1400" dirty="0"/>
              <a:t> Even so, when you see these things happening, you know that the kingdom of God is near. </a:t>
            </a:r>
            <a:r>
              <a:rPr lang="en-US" sz="1400" baseline="30000" dirty="0"/>
              <a:t>32 </a:t>
            </a:r>
            <a:r>
              <a:rPr lang="en-US" sz="1400" dirty="0"/>
              <a:t> </a:t>
            </a:r>
            <a:r>
              <a:rPr lang="en-US" sz="1400" dirty="0">
                <a:solidFill>
                  <a:schemeClr val="bg2">
                    <a:lumMod val="50000"/>
                    <a:lumOff val="50000"/>
                  </a:schemeClr>
                </a:solidFill>
              </a:rPr>
              <a:t>"I tell you the truth, this generation will certainly not pass away until all these things have happened</a:t>
            </a:r>
            <a:r>
              <a:rPr lang="en-US" sz="1400" dirty="0"/>
              <a:t>. </a:t>
            </a:r>
            <a:r>
              <a:rPr lang="en-US" sz="1400" b="1" dirty="0"/>
              <a:t>Luke 21:29-32 (NIV) </a:t>
            </a:r>
            <a:endParaRPr lang="en-US" sz="1400" dirty="0"/>
          </a:p>
        </p:txBody>
      </p:sp>
      <p:sp>
        <p:nvSpPr>
          <p:cNvPr id="10" name="TextBox 9"/>
          <p:cNvSpPr txBox="1"/>
          <p:nvPr/>
        </p:nvSpPr>
        <p:spPr>
          <a:xfrm>
            <a:off x="6248400" y="1109008"/>
            <a:ext cx="2438400" cy="1938992"/>
          </a:xfrm>
          <a:prstGeom prst="rect">
            <a:avLst/>
          </a:prstGeom>
          <a:noFill/>
        </p:spPr>
        <p:txBody>
          <a:bodyPr wrap="square" rtlCol="0">
            <a:spAutoFit/>
          </a:bodyPr>
          <a:lstStyle/>
          <a:p>
            <a:r>
              <a:rPr lang="en-US" sz="2000" dirty="0" smtClean="0">
                <a:solidFill>
                  <a:schemeClr val="bg2">
                    <a:lumMod val="50000"/>
                    <a:lumOff val="50000"/>
                  </a:schemeClr>
                </a:solidFill>
              </a:rPr>
              <a:t>We Are In A Time Of Urgency and Reprieve From Tyrants - The Time</a:t>
            </a:r>
          </a:p>
          <a:p>
            <a:r>
              <a:rPr lang="en-US" sz="2000" dirty="0" smtClean="0">
                <a:solidFill>
                  <a:schemeClr val="bg2">
                    <a:lumMod val="50000"/>
                    <a:lumOff val="50000"/>
                  </a:schemeClr>
                </a:solidFill>
              </a:rPr>
              <a:t>Is Short -  Every </a:t>
            </a:r>
          </a:p>
          <a:p>
            <a:r>
              <a:rPr lang="en-US" sz="2000" dirty="0" smtClean="0">
                <a:solidFill>
                  <a:schemeClr val="bg2">
                    <a:lumMod val="50000"/>
                    <a:lumOff val="50000"/>
                  </a:schemeClr>
                </a:solidFill>
              </a:rPr>
              <a:t>Day Counts </a:t>
            </a:r>
            <a:endParaRPr lang="en-US" sz="2000" dirty="0">
              <a:solidFill>
                <a:schemeClr val="bg2">
                  <a:lumMod val="50000"/>
                  <a:lumOff val="50000"/>
                </a:schemeClr>
              </a:solidFill>
            </a:endParaRPr>
          </a:p>
        </p:txBody>
      </p:sp>
      <p:sp>
        <p:nvSpPr>
          <p:cNvPr id="15" name="TextBox 14"/>
          <p:cNvSpPr txBox="1"/>
          <p:nvPr/>
        </p:nvSpPr>
        <p:spPr>
          <a:xfrm>
            <a:off x="5715000" y="3048000"/>
            <a:ext cx="3429000" cy="1938992"/>
          </a:xfrm>
          <a:prstGeom prst="rect">
            <a:avLst/>
          </a:prstGeom>
          <a:noFill/>
        </p:spPr>
        <p:txBody>
          <a:bodyPr wrap="square" rtlCol="0">
            <a:spAutoFit/>
          </a:bodyPr>
          <a:lstStyle/>
          <a:p>
            <a:r>
              <a:rPr lang="en-US" sz="2000" dirty="0" smtClean="0"/>
              <a:t>1 -Get Rid of our </a:t>
            </a:r>
          </a:p>
          <a:p>
            <a:r>
              <a:rPr lang="en-US" sz="2000" dirty="0" smtClean="0"/>
              <a:t>own Tyrants</a:t>
            </a:r>
          </a:p>
          <a:p>
            <a:r>
              <a:rPr lang="en-US" sz="2000" dirty="0" smtClean="0"/>
              <a:t>2 -Prepare The Barn for </a:t>
            </a:r>
          </a:p>
          <a:p>
            <a:r>
              <a:rPr lang="en-US" sz="2000" dirty="0" smtClean="0"/>
              <a:t>The Harvest</a:t>
            </a:r>
          </a:p>
          <a:p>
            <a:r>
              <a:rPr lang="en-US" sz="2000" dirty="0" smtClean="0"/>
              <a:t>3 – Pray Fervently For</a:t>
            </a:r>
          </a:p>
          <a:p>
            <a:r>
              <a:rPr lang="en-US" sz="2000" dirty="0" smtClean="0"/>
              <a:t>Outpourings of Heaven   </a:t>
            </a:r>
            <a:endParaRPr lang="en-US" sz="2000" dirty="0"/>
          </a:p>
        </p:txBody>
      </p:sp>
    </p:spTree>
    <p:extLst>
      <p:ext uri="{BB962C8B-B14F-4D97-AF65-F5344CB8AC3E}">
        <p14:creationId xmlns:p14="http://schemas.microsoft.com/office/powerpoint/2010/main" val="19571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2" grpId="0"/>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8382000" cy="954107"/>
          </a:xfrm>
          <a:prstGeom prst="rect">
            <a:avLst/>
          </a:prstGeom>
        </p:spPr>
        <p:txBody>
          <a:bodyPr wrap="square">
            <a:spAutoFit/>
          </a:bodyPr>
          <a:lstStyle/>
          <a:p>
            <a:r>
              <a:rPr lang="en-US" sz="2800" b="1" dirty="0">
                <a:solidFill>
                  <a:srgbClr val="FFFF00"/>
                </a:solidFill>
              </a:rPr>
              <a:t> </a:t>
            </a:r>
            <a:r>
              <a:rPr lang="en-US" sz="2800" b="1" dirty="0" smtClean="0">
                <a:solidFill>
                  <a:srgbClr val="FFFF00"/>
                </a:solidFill>
              </a:rPr>
              <a:t>THE DIGNITY OF WORK IS A PART OF GOD’S </a:t>
            </a:r>
          </a:p>
          <a:p>
            <a:r>
              <a:rPr lang="en-US" sz="2800" b="1" dirty="0" smtClean="0">
                <a:solidFill>
                  <a:srgbClr val="FFFF00"/>
                </a:solidFill>
              </a:rPr>
              <a:t>CALLING ON EACH OF US</a:t>
            </a:r>
            <a:endParaRPr lang="en-US" sz="2800" b="1" dirty="0">
              <a:solidFill>
                <a:srgbClr val="FFFF00"/>
              </a:solidFill>
            </a:endParaRPr>
          </a:p>
        </p:txBody>
      </p:sp>
      <p:sp>
        <p:nvSpPr>
          <p:cNvPr id="2" name="Rectangle 1"/>
          <p:cNvSpPr>
            <a:spLocks noChangeArrowheads="1"/>
          </p:cNvSpPr>
          <p:nvPr/>
        </p:nvSpPr>
        <p:spPr bwMode="auto">
          <a:xfrm>
            <a:off x="365911" y="2598003"/>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FFFF00"/>
                </a:solidFill>
                <a:effectLst/>
                <a:latin typeface="Arial" charset="0"/>
                <a:cs typeface="Arial" charset="0"/>
              </a:rPr>
              <a:t>Now … we command and exhort by our Lord Jesus Christ, that with quietness they work, and eat their own bread. </a:t>
            </a:r>
            <a:r>
              <a:rPr kumimoji="0" lang="en-US" altLang="en-US" b="1" i="0" u="none" strike="noStrike" cap="none" normalizeH="0" baseline="0" dirty="0" smtClean="0">
                <a:ln>
                  <a:noFill/>
                </a:ln>
                <a:solidFill>
                  <a:srgbClr val="FFFF00"/>
                </a:solidFill>
                <a:effectLst/>
                <a:latin typeface="Arial" charset="0"/>
                <a:cs typeface="Arial" charset="0"/>
              </a:rPr>
              <a:t>2 Thessalonians 3:12 (KJV) </a:t>
            </a:r>
            <a:endParaRPr kumimoji="0" lang="en-US" altLang="en-US" b="0" i="0" u="none" strike="noStrike" cap="none" normalizeH="0" baseline="0" dirty="0" smtClean="0">
              <a:ln>
                <a:noFill/>
              </a:ln>
              <a:solidFill>
                <a:srgbClr val="FFFF00"/>
              </a:solidFill>
              <a:effectLst/>
              <a:latin typeface="Arial" charset="0"/>
              <a:cs typeface="Arial" charset="0"/>
            </a:endParaRPr>
          </a:p>
        </p:txBody>
      </p:sp>
      <p:sp>
        <p:nvSpPr>
          <p:cNvPr id="8" name="Rectangle 3"/>
          <p:cNvSpPr>
            <a:spLocks noChangeArrowheads="1"/>
          </p:cNvSpPr>
          <p:nvPr/>
        </p:nvSpPr>
        <p:spPr bwMode="auto">
          <a:xfrm>
            <a:off x="457200" y="1206367"/>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charset="0"/>
                <a:cs typeface="Arial" charset="0"/>
              </a:rPr>
              <a:t>For even when we were with you, we gave you this rule: "If a man will not work, he shall not eat." </a:t>
            </a:r>
            <a:r>
              <a:rPr kumimoji="0" lang="en-US" altLang="en-US" b="1" i="0" u="none" strike="noStrike" cap="none" normalizeH="0" baseline="0" dirty="0" smtClean="0">
                <a:ln>
                  <a:noFill/>
                </a:ln>
                <a:solidFill>
                  <a:schemeClr val="tx1"/>
                </a:solidFill>
                <a:effectLst/>
                <a:latin typeface="Arial" charset="0"/>
                <a:cs typeface="Arial" charset="0"/>
              </a:rPr>
              <a:t>2 Thessalonians 3:10 (NIV) </a:t>
            </a:r>
            <a:endParaRPr kumimoji="0" lang="en-US" altLang="en-US" b="0" i="0" u="none" strike="noStrike" cap="none" normalizeH="0" baseline="0" dirty="0" smtClean="0">
              <a:ln>
                <a:noFill/>
              </a:ln>
              <a:solidFill>
                <a:schemeClr val="tx1"/>
              </a:solidFill>
              <a:effectLst/>
              <a:latin typeface="Arial" charset="0"/>
              <a:cs typeface="Arial" charset="0"/>
            </a:endParaRPr>
          </a:p>
        </p:txBody>
      </p:sp>
      <p:sp>
        <p:nvSpPr>
          <p:cNvPr id="3" name="Rectangle 2"/>
          <p:cNvSpPr/>
          <p:nvPr/>
        </p:nvSpPr>
        <p:spPr>
          <a:xfrm>
            <a:off x="362367" y="3886200"/>
            <a:ext cx="8153400" cy="2677656"/>
          </a:xfrm>
          <a:prstGeom prst="rect">
            <a:avLst/>
          </a:prstGeom>
        </p:spPr>
        <p:txBody>
          <a:bodyPr wrap="square">
            <a:spAutoFit/>
          </a:bodyPr>
          <a:lstStyle/>
          <a:p>
            <a:r>
              <a:rPr lang="en-US" dirty="0" smtClean="0"/>
              <a:t>Now </a:t>
            </a:r>
            <a:r>
              <a:rPr lang="en-US" dirty="0"/>
              <a:t>we ask you, brothers, to respect those who work hard among you, who are over you in the Lord and who admonish you. </a:t>
            </a:r>
            <a:r>
              <a:rPr lang="en-US" baseline="30000" dirty="0"/>
              <a:t>13 </a:t>
            </a:r>
            <a:r>
              <a:rPr lang="en-US" dirty="0"/>
              <a:t> Hold them in the highest regard in love because of their work. Live in peace with each other. </a:t>
            </a:r>
            <a:r>
              <a:rPr lang="en-US" baseline="30000" dirty="0"/>
              <a:t>14 </a:t>
            </a:r>
            <a:r>
              <a:rPr lang="en-US" dirty="0"/>
              <a:t> </a:t>
            </a:r>
            <a:r>
              <a:rPr lang="en-US" b="1" dirty="0">
                <a:solidFill>
                  <a:schemeClr val="bg2">
                    <a:lumMod val="50000"/>
                    <a:lumOff val="50000"/>
                  </a:schemeClr>
                </a:solidFill>
              </a:rPr>
              <a:t>And we urge you, brothers, warn those who are idle, encourage the timid, help the weak, be patient with everyone</a:t>
            </a:r>
            <a:r>
              <a:rPr lang="en-US" dirty="0"/>
              <a:t>. </a:t>
            </a:r>
            <a:r>
              <a:rPr lang="en-US" b="1" dirty="0"/>
              <a:t>1 Thessalonians 5:12-14 (NIV) </a:t>
            </a:r>
            <a:endParaRPr lang="en-US" dirty="0"/>
          </a:p>
        </p:txBody>
      </p:sp>
    </p:spTree>
    <p:extLst>
      <p:ext uri="{BB962C8B-B14F-4D97-AF65-F5344CB8AC3E}">
        <p14:creationId xmlns:p14="http://schemas.microsoft.com/office/powerpoint/2010/main" val="824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3425"/>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Proverbs and Breaking The Spirit of Poverty</a:t>
            </a:r>
          </a:p>
        </p:txBody>
      </p:sp>
      <p:sp>
        <p:nvSpPr>
          <p:cNvPr id="2" name="Rectangle 1"/>
          <p:cNvSpPr/>
          <p:nvPr/>
        </p:nvSpPr>
        <p:spPr>
          <a:xfrm>
            <a:off x="152400" y="990600"/>
            <a:ext cx="8839200" cy="1938992"/>
          </a:xfrm>
          <a:prstGeom prst="rect">
            <a:avLst/>
          </a:prstGeom>
        </p:spPr>
        <p:txBody>
          <a:bodyPr wrap="square">
            <a:spAutoFit/>
          </a:bodyPr>
          <a:lstStyle/>
          <a:p>
            <a:r>
              <a:rPr lang="en-US" dirty="0" smtClean="0"/>
              <a:t>Keep </a:t>
            </a:r>
            <a:r>
              <a:rPr lang="en-US" dirty="0"/>
              <a:t>falsehood and lies far from me; give me neither poverty nor riches, but give me only my daily bread. </a:t>
            </a:r>
            <a:r>
              <a:rPr lang="en-US" baseline="30000" dirty="0"/>
              <a:t>9 </a:t>
            </a:r>
            <a:r>
              <a:rPr lang="en-US" dirty="0"/>
              <a:t> Otherwise, I may have too much and disown you and say, 'Who is the </a:t>
            </a:r>
            <a:r>
              <a:rPr lang="en-US" cap="small" dirty="0"/>
              <a:t>LORD</a:t>
            </a:r>
            <a:r>
              <a:rPr lang="en-US" dirty="0"/>
              <a:t>?' Or I may become poor and steal, and so dishonor the name of my God. </a:t>
            </a:r>
            <a:r>
              <a:rPr lang="en-US" b="1" dirty="0"/>
              <a:t>Proverbs 30:8-9 (NIV) </a:t>
            </a:r>
            <a:endParaRPr lang="en-US" dirty="0"/>
          </a:p>
        </p:txBody>
      </p:sp>
      <p:sp>
        <p:nvSpPr>
          <p:cNvPr id="4" name="Rectangle 3"/>
          <p:cNvSpPr/>
          <p:nvPr/>
        </p:nvSpPr>
        <p:spPr>
          <a:xfrm>
            <a:off x="152400" y="3048000"/>
            <a:ext cx="8763000" cy="830997"/>
          </a:xfrm>
          <a:prstGeom prst="rect">
            <a:avLst/>
          </a:prstGeom>
        </p:spPr>
        <p:txBody>
          <a:bodyPr wrap="square">
            <a:spAutoFit/>
          </a:bodyPr>
          <a:lstStyle/>
          <a:p>
            <a:r>
              <a:rPr lang="en-US" dirty="0" smtClean="0">
                <a:solidFill>
                  <a:srgbClr val="FFFF00"/>
                </a:solidFill>
              </a:rPr>
              <a:t>All </a:t>
            </a:r>
            <a:r>
              <a:rPr lang="en-US" dirty="0">
                <a:solidFill>
                  <a:srgbClr val="FFFF00"/>
                </a:solidFill>
              </a:rPr>
              <a:t>hard work brings a profit, but mere talk leads only to poverty. </a:t>
            </a:r>
            <a:r>
              <a:rPr lang="en-US" b="1" dirty="0">
                <a:solidFill>
                  <a:srgbClr val="FFFF00"/>
                </a:solidFill>
              </a:rPr>
              <a:t>Proverbs 14:23 (NIV</a:t>
            </a:r>
            <a:r>
              <a:rPr lang="en-US" b="1" dirty="0" smtClean="0">
                <a:solidFill>
                  <a:srgbClr val="FFFF00"/>
                </a:solidFill>
              </a:rPr>
              <a:t>)</a:t>
            </a:r>
            <a:endParaRPr lang="en-US" dirty="0">
              <a:solidFill>
                <a:srgbClr val="FFFF00"/>
              </a:solidFill>
            </a:endParaRPr>
          </a:p>
        </p:txBody>
      </p:sp>
      <p:sp>
        <p:nvSpPr>
          <p:cNvPr id="6" name="Rectangle 5"/>
          <p:cNvSpPr/>
          <p:nvPr/>
        </p:nvSpPr>
        <p:spPr>
          <a:xfrm>
            <a:off x="266700" y="4191000"/>
            <a:ext cx="8534400" cy="2308324"/>
          </a:xfrm>
          <a:prstGeom prst="rect">
            <a:avLst/>
          </a:prstGeom>
        </p:spPr>
        <p:txBody>
          <a:bodyPr wrap="square">
            <a:spAutoFit/>
          </a:bodyPr>
          <a:lstStyle/>
          <a:p>
            <a:r>
              <a:rPr lang="en-US" dirty="0" smtClean="0"/>
              <a:t>He </a:t>
            </a:r>
            <a:r>
              <a:rPr lang="en-US" dirty="0"/>
              <a:t>who works his land will have abundant food, </a:t>
            </a:r>
            <a:r>
              <a:rPr lang="en-US" b="1" dirty="0">
                <a:solidFill>
                  <a:schemeClr val="bg2">
                    <a:lumMod val="50000"/>
                    <a:lumOff val="50000"/>
                  </a:schemeClr>
                </a:solidFill>
              </a:rPr>
              <a:t>but the one who chases fantasies will have his fill of poverty.</a:t>
            </a:r>
            <a:r>
              <a:rPr lang="en-US" dirty="0"/>
              <a:t> </a:t>
            </a:r>
            <a:r>
              <a:rPr lang="en-US" baseline="30000" dirty="0"/>
              <a:t>20 </a:t>
            </a:r>
            <a:r>
              <a:rPr lang="en-US" dirty="0"/>
              <a:t> A faithful man will be richly blessed, but one eager to get rich will not go unpunished. </a:t>
            </a:r>
            <a:r>
              <a:rPr lang="en-US" baseline="30000" dirty="0"/>
              <a:t>21 </a:t>
            </a:r>
            <a:r>
              <a:rPr lang="en-US" dirty="0"/>
              <a:t> </a:t>
            </a:r>
            <a:r>
              <a:rPr lang="en-US" dirty="0" smtClean="0"/>
              <a:t>----- </a:t>
            </a:r>
            <a:r>
              <a:rPr lang="en-US" baseline="30000" dirty="0"/>
              <a:t>22 </a:t>
            </a:r>
            <a:r>
              <a:rPr lang="en-US" dirty="0"/>
              <a:t> A stingy man is eager to get rich and is unaware that poverty awaits him. </a:t>
            </a:r>
            <a:endParaRPr lang="en-US" dirty="0" smtClean="0"/>
          </a:p>
          <a:p>
            <a:r>
              <a:rPr lang="en-US" b="1" dirty="0" smtClean="0"/>
              <a:t>Proverbs </a:t>
            </a:r>
            <a:r>
              <a:rPr lang="en-US" b="1" dirty="0"/>
              <a:t>28:19-22 (NIV) </a:t>
            </a:r>
            <a:endParaRPr lang="en-US" dirty="0"/>
          </a:p>
        </p:txBody>
      </p:sp>
    </p:spTree>
    <p:extLst>
      <p:ext uri="{BB962C8B-B14F-4D97-AF65-F5344CB8AC3E}">
        <p14:creationId xmlns:p14="http://schemas.microsoft.com/office/powerpoint/2010/main" val="412587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067800" cy="3046988"/>
          </a:xfrm>
          <a:prstGeom prst="rect">
            <a:avLst/>
          </a:prstGeom>
        </p:spPr>
        <p:txBody>
          <a:bodyPr wrap="square">
            <a:spAutoFit/>
          </a:bodyPr>
          <a:lstStyle/>
          <a:p>
            <a:r>
              <a:rPr lang="en-US" sz="3200" b="1" dirty="0" smtClean="0">
                <a:solidFill>
                  <a:srgbClr val="FFFF00"/>
                </a:solidFill>
              </a:rPr>
              <a:t>Consequently This Topic of </a:t>
            </a:r>
            <a:r>
              <a:rPr lang="en-US" sz="3200" b="1" dirty="0" smtClean="0">
                <a:solidFill>
                  <a:schemeClr val="bg2">
                    <a:lumMod val="50000"/>
                    <a:lumOff val="50000"/>
                  </a:schemeClr>
                </a:solidFill>
              </a:rPr>
              <a:t>Stewardship</a:t>
            </a:r>
          </a:p>
          <a:p>
            <a:r>
              <a:rPr lang="en-US" sz="3200" b="1" dirty="0" smtClean="0">
                <a:solidFill>
                  <a:srgbClr val="FFFF00"/>
                </a:solidFill>
              </a:rPr>
              <a:t>Is not Just to Make You FEEL GUILTY</a:t>
            </a:r>
          </a:p>
          <a:p>
            <a:r>
              <a:rPr lang="en-US" sz="3200" b="1" dirty="0" smtClean="0">
                <a:solidFill>
                  <a:srgbClr val="FFFF00"/>
                </a:solidFill>
              </a:rPr>
              <a:t>If you are struggling With Consistent Giving– This Message  is to produce A Holy Spirit inspired Faith in Action to Change and </a:t>
            </a:r>
          </a:p>
          <a:p>
            <a:r>
              <a:rPr lang="en-US" sz="3200" b="1" dirty="0" smtClean="0">
                <a:solidFill>
                  <a:srgbClr val="FFFF00"/>
                </a:solidFill>
              </a:rPr>
              <a:t>Come Into Victory and Joy</a:t>
            </a:r>
          </a:p>
        </p:txBody>
      </p:sp>
      <p:sp>
        <p:nvSpPr>
          <p:cNvPr id="5" name="Rectangle 4"/>
          <p:cNvSpPr/>
          <p:nvPr/>
        </p:nvSpPr>
        <p:spPr>
          <a:xfrm>
            <a:off x="76200" y="3810000"/>
            <a:ext cx="8610600" cy="2308324"/>
          </a:xfrm>
          <a:prstGeom prst="rect">
            <a:avLst/>
          </a:prstGeom>
        </p:spPr>
        <p:txBody>
          <a:bodyPr wrap="square">
            <a:spAutoFit/>
          </a:bodyPr>
          <a:lstStyle/>
          <a:p>
            <a:r>
              <a:rPr lang="en-US" dirty="0"/>
              <a:t> If we claim to be without sin, we deceive ourselves and the truth is not in us. </a:t>
            </a:r>
            <a:r>
              <a:rPr lang="en-US" baseline="30000" dirty="0"/>
              <a:t>9 </a:t>
            </a:r>
            <a:r>
              <a:rPr lang="en-US" dirty="0"/>
              <a:t> </a:t>
            </a:r>
            <a:r>
              <a:rPr lang="en-US" dirty="0" smtClean="0">
                <a:solidFill>
                  <a:schemeClr val="bg2">
                    <a:lumMod val="50000"/>
                    <a:lumOff val="50000"/>
                  </a:schemeClr>
                </a:solidFill>
              </a:rPr>
              <a:t>(I DON’T HAVE A PROBLEM) </a:t>
            </a:r>
            <a:r>
              <a:rPr lang="en-US" dirty="0" smtClean="0"/>
              <a:t>If </a:t>
            </a:r>
            <a:r>
              <a:rPr lang="en-US" dirty="0"/>
              <a:t>we confess our sins, </a:t>
            </a:r>
            <a:r>
              <a:rPr lang="en-US" dirty="0" smtClean="0">
                <a:solidFill>
                  <a:schemeClr val="bg2">
                    <a:lumMod val="50000"/>
                    <a:lumOff val="50000"/>
                  </a:schemeClr>
                </a:solidFill>
              </a:rPr>
              <a:t>(LORD IS HAVE BEEN RUNNING MY OWN FINANCES WITHOUT HONORING YOU) </a:t>
            </a:r>
            <a:r>
              <a:rPr lang="en-US" dirty="0" smtClean="0"/>
              <a:t>He </a:t>
            </a:r>
            <a:r>
              <a:rPr lang="en-US" dirty="0"/>
              <a:t>is faithful and just and will forgive us our sins and purify us from all unrighteousness. </a:t>
            </a:r>
            <a:r>
              <a:rPr lang="en-US" dirty="0" smtClean="0"/>
              <a:t> </a:t>
            </a:r>
            <a:r>
              <a:rPr lang="en-US" b="1" dirty="0"/>
              <a:t>1 John </a:t>
            </a:r>
            <a:r>
              <a:rPr lang="en-US" b="1" dirty="0" smtClean="0"/>
              <a:t>1:7-9 </a:t>
            </a:r>
            <a:r>
              <a:rPr lang="en-US" b="1" dirty="0"/>
              <a:t>(NIV) </a:t>
            </a:r>
            <a:endParaRPr lang="en-US" dirty="0"/>
          </a:p>
        </p:txBody>
      </p:sp>
      <p:sp>
        <p:nvSpPr>
          <p:cNvPr id="6" name="TextBox 5"/>
          <p:cNvSpPr txBox="1"/>
          <p:nvPr/>
        </p:nvSpPr>
        <p:spPr>
          <a:xfrm>
            <a:off x="609600" y="3149025"/>
            <a:ext cx="8001000" cy="584775"/>
          </a:xfrm>
          <a:prstGeom prst="rect">
            <a:avLst/>
          </a:prstGeom>
          <a:noFill/>
        </p:spPr>
        <p:txBody>
          <a:bodyPr wrap="square" rtlCol="0">
            <a:spAutoFit/>
          </a:bodyPr>
          <a:lstStyle/>
          <a:p>
            <a:r>
              <a:rPr lang="en-US" sz="3200" b="1" dirty="0" smtClean="0">
                <a:solidFill>
                  <a:schemeClr val="bg2">
                    <a:lumMod val="50000"/>
                    <a:lumOff val="50000"/>
                  </a:schemeClr>
                </a:solidFill>
              </a:rPr>
              <a:t>HERE’S HOW THIS WORKS </a:t>
            </a:r>
            <a:endParaRPr lang="en-US" sz="3200" b="1" dirty="0">
              <a:solidFill>
                <a:schemeClr val="bg2">
                  <a:lumMod val="50000"/>
                  <a:lumOff val="50000"/>
                </a:schemeClr>
              </a:solidFill>
            </a:endParaRPr>
          </a:p>
        </p:txBody>
      </p:sp>
    </p:spTree>
    <p:extLst>
      <p:ext uri="{BB962C8B-B14F-4D97-AF65-F5344CB8AC3E}">
        <p14:creationId xmlns:p14="http://schemas.microsoft.com/office/powerpoint/2010/main" val="394789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Practical Application</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Learning To Steward Your Finances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983538" cy="427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98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534400" cy="5078313"/>
          </a:xfrm>
          <a:prstGeom prst="rect">
            <a:avLst/>
          </a:prstGeom>
        </p:spPr>
        <p:txBody>
          <a:bodyPr wrap="square">
            <a:spAutoFit/>
          </a:bodyPr>
          <a:lstStyle/>
          <a:p>
            <a:r>
              <a:rPr lang="en-US" sz="3600" dirty="0">
                <a:solidFill>
                  <a:srgbClr val="FFFF00"/>
                </a:solidFill>
              </a:rPr>
              <a:t>Stewardship Is</a:t>
            </a:r>
            <a:r>
              <a:rPr lang="en-US" sz="3600" dirty="0" smtClean="0">
                <a:solidFill>
                  <a:srgbClr val="FFFF00"/>
                </a:solidFill>
              </a:rPr>
              <a:t>…</a:t>
            </a:r>
          </a:p>
          <a:p>
            <a:endParaRPr lang="en-US" sz="3600" dirty="0">
              <a:solidFill>
                <a:srgbClr val="FFFF00"/>
              </a:solidFill>
            </a:endParaRPr>
          </a:p>
          <a:p>
            <a:r>
              <a:rPr lang="en-US" sz="3600" dirty="0">
                <a:solidFill>
                  <a:srgbClr val="FFFF00"/>
                </a:solidFill>
              </a:rPr>
              <a:t>• Putting God first</a:t>
            </a:r>
          </a:p>
          <a:p>
            <a:r>
              <a:rPr lang="en-US" sz="3600" dirty="0">
                <a:solidFill>
                  <a:srgbClr val="FFFF00"/>
                </a:solidFill>
              </a:rPr>
              <a:t>• Living with margin</a:t>
            </a:r>
          </a:p>
          <a:p>
            <a:r>
              <a:rPr lang="en-US" sz="3600" dirty="0">
                <a:solidFill>
                  <a:srgbClr val="FFFF00"/>
                </a:solidFill>
              </a:rPr>
              <a:t>• Choosing freedom over debt</a:t>
            </a:r>
          </a:p>
          <a:p>
            <a:r>
              <a:rPr lang="en-US" sz="3600" dirty="0">
                <a:solidFill>
                  <a:srgbClr val="FFFF00"/>
                </a:solidFill>
              </a:rPr>
              <a:t>• Planning wisely</a:t>
            </a:r>
          </a:p>
          <a:p>
            <a:r>
              <a:rPr lang="en-US" sz="3600" dirty="0">
                <a:solidFill>
                  <a:srgbClr val="FFFF00"/>
                </a:solidFill>
              </a:rPr>
              <a:t>• Investing in the next generation</a:t>
            </a:r>
          </a:p>
          <a:p>
            <a:r>
              <a:rPr lang="en-US" sz="3600" dirty="0">
                <a:solidFill>
                  <a:srgbClr val="FFFF00"/>
                </a:solidFill>
              </a:rPr>
              <a:t>• Pursuing financial freedom</a:t>
            </a:r>
          </a:p>
          <a:p>
            <a:r>
              <a:rPr lang="en-US" sz="3600" dirty="0">
                <a:solidFill>
                  <a:srgbClr val="FFFF00"/>
                </a:solidFill>
              </a:rPr>
              <a:t>• Living generously</a:t>
            </a:r>
          </a:p>
        </p:txBody>
      </p:sp>
    </p:spTree>
    <p:extLst>
      <p:ext uri="{BB962C8B-B14F-4D97-AF65-F5344CB8AC3E}">
        <p14:creationId xmlns:p14="http://schemas.microsoft.com/office/powerpoint/2010/main" val="35914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76200"/>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7 Baby Steps to Financial </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Peace (OUTCOMES) </a:t>
            </a:r>
          </a:p>
        </p:txBody>
      </p:sp>
      <p:sp>
        <p:nvSpPr>
          <p:cNvPr id="2" name="Rectangle 1"/>
          <p:cNvSpPr/>
          <p:nvPr/>
        </p:nvSpPr>
        <p:spPr>
          <a:xfrm>
            <a:off x="228600" y="610136"/>
            <a:ext cx="8686800" cy="6247864"/>
          </a:xfrm>
          <a:prstGeom prst="rect">
            <a:avLst/>
          </a:prstGeom>
        </p:spPr>
        <p:txBody>
          <a:bodyPr wrap="square">
            <a:spAutoFit/>
          </a:bodyPr>
          <a:lstStyle/>
          <a:p>
            <a:pPr algn="l"/>
            <a:r>
              <a:rPr lang="en-US" sz="2000" b="1" dirty="0">
                <a:solidFill>
                  <a:schemeClr val="bg2">
                    <a:lumMod val="50000"/>
                    <a:lumOff val="50000"/>
                  </a:schemeClr>
                </a:solidFill>
              </a:rPr>
              <a:t>1. </a:t>
            </a:r>
            <a:r>
              <a:rPr lang="en-US" sz="2000" b="1" dirty="0" smtClean="0">
                <a:solidFill>
                  <a:schemeClr val="bg2">
                    <a:lumMod val="50000"/>
                    <a:lumOff val="50000"/>
                  </a:schemeClr>
                </a:solidFill>
              </a:rPr>
              <a:t>START A BUDGET </a:t>
            </a:r>
            <a:r>
              <a:rPr lang="en-US" sz="2000" b="1" dirty="0" smtClean="0"/>
              <a:t>- Save </a:t>
            </a:r>
            <a:r>
              <a:rPr lang="en-US" sz="2000" b="1" dirty="0"/>
              <a:t>$1,000</a:t>
            </a:r>
            <a:endParaRPr lang="en-US" sz="2000" dirty="0"/>
          </a:p>
          <a:p>
            <a:pPr algn="l"/>
            <a:r>
              <a:rPr lang="en-US" sz="2000" dirty="0"/>
              <a:t>Starter emergency fund.</a:t>
            </a:r>
          </a:p>
          <a:p>
            <a:pPr algn="l"/>
            <a:r>
              <a:rPr lang="en-US" sz="2000" dirty="0"/>
              <a:t> </a:t>
            </a:r>
          </a:p>
          <a:p>
            <a:pPr algn="l"/>
            <a:r>
              <a:rPr lang="en-US" sz="2000" b="1" dirty="0">
                <a:solidFill>
                  <a:schemeClr val="bg2">
                    <a:lumMod val="50000"/>
                    <a:lumOff val="50000"/>
                  </a:schemeClr>
                </a:solidFill>
              </a:rPr>
              <a:t>2. Pay Off All </a:t>
            </a:r>
            <a:r>
              <a:rPr lang="en-US" sz="2000" b="1" dirty="0" smtClean="0">
                <a:solidFill>
                  <a:schemeClr val="bg2">
                    <a:lumMod val="50000"/>
                    <a:lumOff val="50000"/>
                  </a:schemeClr>
                </a:solidFill>
              </a:rPr>
              <a:t>Debt Intentionally </a:t>
            </a:r>
            <a:endParaRPr lang="en-US" sz="2000" dirty="0">
              <a:solidFill>
                <a:schemeClr val="bg2">
                  <a:lumMod val="50000"/>
                  <a:lumOff val="50000"/>
                </a:schemeClr>
              </a:solidFill>
            </a:endParaRPr>
          </a:p>
          <a:p>
            <a:pPr algn="l"/>
            <a:r>
              <a:rPr lang="en-US" sz="2000" dirty="0"/>
              <a:t>Use the debt snowball (smallest to largest).</a:t>
            </a:r>
          </a:p>
          <a:p>
            <a:pPr algn="l"/>
            <a:r>
              <a:rPr lang="en-US" sz="2000" dirty="0"/>
              <a:t> </a:t>
            </a:r>
          </a:p>
          <a:p>
            <a:pPr algn="l"/>
            <a:r>
              <a:rPr lang="en-US" sz="2000" b="1" dirty="0">
                <a:solidFill>
                  <a:schemeClr val="bg2">
                    <a:lumMod val="50000"/>
                    <a:lumOff val="50000"/>
                  </a:schemeClr>
                </a:solidFill>
              </a:rPr>
              <a:t>3. Save 3–6 Months of Expenses</a:t>
            </a:r>
            <a:endParaRPr lang="en-US" sz="2000" dirty="0">
              <a:solidFill>
                <a:schemeClr val="bg2">
                  <a:lumMod val="50000"/>
                  <a:lumOff val="50000"/>
                </a:schemeClr>
              </a:solidFill>
            </a:endParaRPr>
          </a:p>
          <a:p>
            <a:pPr algn="l"/>
            <a:r>
              <a:rPr lang="en-US" sz="2000" dirty="0"/>
              <a:t>Fully funded emergency fund.</a:t>
            </a:r>
          </a:p>
          <a:p>
            <a:pPr algn="l"/>
            <a:r>
              <a:rPr lang="en-US" sz="2000" dirty="0"/>
              <a:t> </a:t>
            </a:r>
          </a:p>
          <a:p>
            <a:pPr algn="l"/>
            <a:r>
              <a:rPr lang="en-US" sz="2000" b="1" dirty="0">
                <a:solidFill>
                  <a:schemeClr val="bg2">
                    <a:lumMod val="50000"/>
                    <a:lumOff val="50000"/>
                  </a:schemeClr>
                </a:solidFill>
              </a:rPr>
              <a:t>4. Save 15% for Your Future Years</a:t>
            </a:r>
            <a:endParaRPr lang="en-US" sz="2000" dirty="0">
              <a:solidFill>
                <a:schemeClr val="bg2">
                  <a:lumMod val="50000"/>
                  <a:lumOff val="50000"/>
                </a:schemeClr>
              </a:solidFill>
            </a:endParaRPr>
          </a:p>
          <a:p>
            <a:pPr algn="l"/>
            <a:r>
              <a:rPr lang="en-US" sz="2000" dirty="0"/>
              <a:t>Plan wisely for seasons ahead.</a:t>
            </a:r>
          </a:p>
          <a:p>
            <a:pPr algn="l"/>
            <a:r>
              <a:rPr lang="en-US" sz="2000" dirty="0"/>
              <a:t> </a:t>
            </a:r>
          </a:p>
          <a:p>
            <a:pPr algn="l"/>
            <a:r>
              <a:rPr lang="en-US" sz="2000" b="1" dirty="0">
                <a:solidFill>
                  <a:schemeClr val="bg2">
                    <a:lumMod val="50000"/>
                    <a:lumOff val="50000"/>
                  </a:schemeClr>
                </a:solidFill>
              </a:rPr>
              <a:t>5.  Save for Your Children’s Future</a:t>
            </a:r>
            <a:endParaRPr lang="en-US" sz="2000" dirty="0">
              <a:solidFill>
                <a:schemeClr val="bg2">
                  <a:lumMod val="50000"/>
                  <a:lumOff val="50000"/>
                </a:schemeClr>
              </a:solidFill>
            </a:endParaRPr>
          </a:p>
          <a:p>
            <a:pPr algn="l"/>
            <a:r>
              <a:rPr lang="en-US" sz="2000" dirty="0"/>
              <a:t>Invest in their next step — college, trade school, business, or other opportunities.</a:t>
            </a:r>
          </a:p>
          <a:p>
            <a:pPr algn="l"/>
            <a:r>
              <a:rPr lang="en-US" sz="2000" dirty="0"/>
              <a:t> </a:t>
            </a:r>
          </a:p>
          <a:p>
            <a:pPr algn="l"/>
            <a:r>
              <a:rPr lang="en-US" sz="2000" b="1" dirty="0">
                <a:solidFill>
                  <a:schemeClr val="bg2">
                    <a:lumMod val="50000"/>
                    <a:lumOff val="50000"/>
                  </a:schemeClr>
                </a:solidFill>
              </a:rPr>
              <a:t>6. Pay Off Your Home Early</a:t>
            </a:r>
            <a:endParaRPr lang="en-US" sz="2000" dirty="0">
              <a:solidFill>
                <a:schemeClr val="bg2">
                  <a:lumMod val="50000"/>
                  <a:lumOff val="50000"/>
                </a:schemeClr>
              </a:solidFill>
            </a:endParaRPr>
          </a:p>
          <a:p>
            <a:pPr algn="l"/>
            <a:r>
              <a:rPr lang="en-US" sz="2000" dirty="0"/>
              <a:t>Become completely debt-free.</a:t>
            </a:r>
          </a:p>
          <a:p>
            <a:pPr algn="l"/>
            <a:r>
              <a:rPr lang="en-US" sz="2000" dirty="0"/>
              <a:t> </a:t>
            </a:r>
          </a:p>
          <a:p>
            <a:pPr algn="l"/>
            <a:r>
              <a:rPr lang="en-US" sz="2000" b="1" dirty="0">
                <a:solidFill>
                  <a:schemeClr val="bg2">
                    <a:lumMod val="50000"/>
                    <a:lumOff val="50000"/>
                  </a:schemeClr>
                </a:solidFill>
              </a:rPr>
              <a:t>7. Build  Financial Freedom &amp; Give </a:t>
            </a:r>
            <a:r>
              <a:rPr lang="en-US" sz="2000" b="1" dirty="0" smtClean="0">
                <a:solidFill>
                  <a:schemeClr val="bg2">
                    <a:lumMod val="50000"/>
                    <a:lumOff val="50000"/>
                  </a:schemeClr>
                </a:solidFill>
              </a:rPr>
              <a:t>Generously</a:t>
            </a:r>
            <a:endParaRPr lang="en-US" sz="2000" dirty="0">
              <a:solidFill>
                <a:schemeClr val="bg2">
                  <a:lumMod val="50000"/>
                  <a:lumOff val="50000"/>
                </a:schemeClr>
              </a:solidFill>
            </a:endParaRPr>
          </a:p>
        </p:txBody>
      </p:sp>
    </p:spTree>
    <p:extLst>
      <p:ext uri="{BB962C8B-B14F-4D97-AF65-F5344CB8AC3E}">
        <p14:creationId xmlns:p14="http://schemas.microsoft.com/office/powerpoint/2010/main" val="11018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297900"/>
            <a:ext cx="8953500" cy="2893100"/>
          </a:xfrm>
          <a:prstGeom prst="rect">
            <a:avLst/>
          </a:prstGeom>
        </p:spPr>
        <p:txBody>
          <a:bodyPr wrap="square">
            <a:spAutoFit/>
          </a:bodyPr>
          <a:lstStyle/>
          <a:p>
            <a:pPr marL="514350" indent="-514350" algn="l">
              <a:buAutoNum type="arabicPeriod"/>
            </a:pPr>
            <a:r>
              <a:rPr lang="en-US" sz="2600" b="1" dirty="0" smtClean="0">
                <a:solidFill>
                  <a:srgbClr val="FFFF00"/>
                </a:solidFill>
                <a:effectLst>
                  <a:outerShdw blurRad="38100" dist="38100" dir="2700000" algn="tl">
                    <a:srgbClr val="000000">
                      <a:alpha val="43137"/>
                    </a:srgbClr>
                  </a:outerShdw>
                </a:effectLst>
              </a:rPr>
              <a:t>Allow Jesus To Guide Your Financial Decisions</a:t>
            </a:r>
            <a:endParaRPr lang="en-US" sz="2600" dirty="0" smtClean="0">
              <a:effectLst>
                <a:outerShdw blurRad="38100" dist="38100" dir="2700000" algn="tl">
                  <a:srgbClr val="000000">
                    <a:alpha val="43137"/>
                  </a:srgbClr>
                </a:outerShdw>
              </a:effectLst>
            </a:endParaRPr>
          </a:p>
          <a:p>
            <a:pPr marL="514350" indent="-514350" algn="l">
              <a:buAutoNum type="arabicPeriod"/>
            </a:pPr>
            <a:r>
              <a:rPr lang="en-US" sz="2600" b="1" dirty="0" smtClean="0">
                <a:solidFill>
                  <a:srgbClr val="FFFF00"/>
                </a:solidFill>
                <a:effectLst>
                  <a:outerShdw blurRad="38100" dist="38100" dir="2700000" algn="tl">
                    <a:srgbClr val="000000">
                      <a:alpha val="43137"/>
                    </a:srgbClr>
                  </a:outerShdw>
                </a:effectLst>
              </a:rPr>
              <a:t>Create Financial Habits that include REGULAR TITHING and be joyful about God using you as a channel of supply to His work in the earth.</a:t>
            </a:r>
            <a:endParaRPr lang="en-US" sz="2600" dirty="0" smtClean="0">
              <a:effectLst>
                <a:outerShdw blurRad="38100" dist="38100" dir="2700000" algn="tl">
                  <a:srgbClr val="000000">
                    <a:alpha val="43137"/>
                  </a:srgbClr>
                </a:outerShdw>
              </a:effectLst>
            </a:endParaRPr>
          </a:p>
          <a:p>
            <a:pPr marL="514350" indent="-514350" algn="l">
              <a:buAutoNum type="arabicPeriod"/>
            </a:pPr>
            <a:r>
              <a:rPr lang="en-US" sz="2600" dirty="0" smtClean="0">
                <a:effectLst>
                  <a:outerShdw blurRad="38100" dist="38100" dir="2700000" algn="tl">
                    <a:srgbClr val="000000">
                      <a:alpha val="43137"/>
                    </a:srgbClr>
                  </a:outerShdw>
                </a:effectLst>
              </a:rPr>
              <a:t>Can You TRUST THE LORD TO SUPPLY YOUR NEEDS ACCORDING TO HIS RICHES GLORY? (Philippians 4:19)</a:t>
            </a:r>
          </a:p>
        </p:txBody>
      </p:sp>
      <p:sp>
        <p:nvSpPr>
          <p:cNvPr id="3" name="TextBox 2"/>
          <p:cNvSpPr txBox="1"/>
          <p:nvPr/>
        </p:nvSpPr>
        <p:spPr>
          <a:xfrm>
            <a:off x="2514600" y="76200"/>
            <a:ext cx="4038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outerShdw blurRad="50800" dist="39000" dir="5460000" algn="tl">
                    <a:srgbClr val="000000">
                      <a:alpha val="38000"/>
                    </a:srgbClr>
                  </a:outerShdw>
                </a:effectLst>
              </a:rPr>
              <a:t>Application</a:t>
            </a:r>
            <a:endParaRPr lang="en-US" sz="44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8917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97" y="1981200"/>
            <a:ext cx="8382000" cy="1077218"/>
          </a:xfrm>
          <a:prstGeom prst="rect">
            <a:avLst/>
          </a:prstGeom>
          <a:noFill/>
        </p:spPr>
        <p:txBody>
          <a:bodyPr wrap="square" rtlCol="0">
            <a:spAutoFit/>
          </a:bodyPr>
          <a:lstStyle/>
          <a:p>
            <a:r>
              <a:rPr lang="en-US" sz="3200" dirty="0" smtClean="0"/>
              <a:t>Is Jesus Lord Over Your Mouth?</a:t>
            </a:r>
          </a:p>
          <a:p>
            <a:r>
              <a:rPr lang="en-US" sz="3200" dirty="0" smtClean="0">
                <a:solidFill>
                  <a:schemeClr val="bg2">
                    <a:lumMod val="50000"/>
                    <a:lumOff val="50000"/>
                  </a:schemeClr>
                </a:solidFill>
              </a:rPr>
              <a:t>Godly Conversations</a:t>
            </a:r>
            <a:endParaRPr lang="en-US" sz="3200" dirty="0">
              <a:solidFill>
                <a:schemeClr val="bg2">
                  <a:lumMod val="50000"/>
                  <a:lumOff val="50000"/>
                </a:schemeClr>
              </a:solidFill>
            </a:endParaRPr>
          </a:p>
        </p:txBody>
      </p:sp>
      <p:sp>
        <p:nvSpPr>
          <p:cNvPr id="5" name="TextBox 4"/>
          <p:cNvSpPr txBox="1"/>
          <p:nvPr/>
        </p:nvSpPr>
        <p:spPr>
          <a:xfrm>
            <a:off x="990600" y="3723382"/>
            <a:ext cx="6781800" cy="1077218"/>
          </a:xfrm>
          <a:prstGeom prst="rect">
            <a:avLst/>
          </a:prstGeom>
          <a:noFill/>
        </p:spPr>
        <p:txBody>
          <a:bodyPr wrap="square" rtlCol="0">
            <a:spAutoFit/>
          </a:bodyPr>
          <a:lstStyle/>
          <a:p>
            <a:r>
              <a:rPr lang="en-US" sz="3200" dirty="0" smtClean="0"/>
              <a:t>Is Jesus Lord Over Your Wallet?</a:t>
            </a:r>
          </a:p>
          <a:p>
            <a:r>
              <a:rPr lang="en-US" sz="3200" dirty="0" smtClean="0">
                <a:solidFill>
                  <a:schemeClr val="bg2">
                    <a:lumMod val="50000"/>
                    <a:lumOff val="50000"/>
                  </a:schemeClr>
                </a:solidFill>
              </a:rPr>
              <a:t>Biblical Stewardship</a:t>
            </a:r>
            <a:endParaRPr lang="en-US" sz="3200" dirty="0">
              <a:solidFill>
                <a:schemeClr val="bg2">
                  <a:lumMod val="50000"/>
                  <a:lumOff val="50000"/>
                </a:schemeClr>
              </a:solidFill>
            </a:endParaRPr>
          </a:p>
        </p:txBody>
      </p:sp>
      <p:sp>
        <p:nvSpPr>
          <p:cNvPr id="6" name="TextBox 5"/>
          <p:cNvSpPr txBox="1"/>
          <p:nvPr/>
        </p:nvSpPr>
        <p:spPr>
          <a:xfrm>
            <a:off x="762000" y="5334000"/>
            <a:ext cx="7349904" cy="1077218"/>
          </a:xfrm>
          <a:prstGeom prst="rect">
            <a:avLst/>
          </a:prstGeom>
          <a:noFill/>
        </p:spPr>
        <p:txBody>
          <a:bodyPr wrap="square" rtlCol="0">
            <a:spAutoFit/>
          </a:bodyPr>
          <a:lstStyle/>
          <a:p>
            <a:r>
              <a:rPr lang="en-US" sz="3200" dirty="0" smtClean="0"/>
              <a:t>Is Jesus Lord Over Your Imagination?</a:t>
            </a:r>
          </a:p>
          <a:p>
            <a:r>
              <a:rPr lang="en-US" sz="3200" dirty="0" smtClean="0">
                <a:solidFill>
                  <a:schemeClr val="bg2">
                    <a:lumMod val="50000"/>
                    <a:lumOff val="50000"/>
                  </a:schemeClr>
                </a:solidFill>
              </a:rPr>
              <a:t>Biblical Authority Over Technology</a:t>
            </a:r>
            <a:endParaRPr lang="en-US" sz="3200" dirty="0">
              <a:solidFill>
                <a:schemeClr val="bg2">
                  <a:lumMod val="50000"/>
                  <a:lumOff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293" y="152400"/>
            <a:ext cx="2843213" cy="156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897" y="1447800"/>
            <a:ext cx="2819400" cy="461665"/>
          </a:xfrm>
          <a:prstGeom prst="rect">
            <a:avLst/>
          </a:prstGeom>
          <a:noFill/>
        </p:spPr>
        <p:txBody>
          <a:bodyPr wrap="square" rtlCol="0">
            <a:spAutoFit/>
          </a:bodyPr>
          <a:lstStyle/>
          <a:p>
            <a:r>
              <a:rPr lang="en-US" dirty="0" smtClean="0">
                <a:solidFill>
                  <a:srgbClr val="FFFF00"/>
                </a:solidFill>
              </a:rPr>
              <a:t>February 8</a:t>
            </a:r>
            <a:endParaRPr lang="en-US" dirty="0">
              <a:solidFill>
                <a:srgbClr val="FFFF00"/>
              </a:solidFill>
            </a:endParaRPr>
          </a:p>
        </p:txBody>
      </p:sp>
      <p:sp>
        <p:nvSpPr>
          <p:cNvPr id="7" name="TextBox 6"/>
          <p:cNvSpPr txBox="1"/>
          <p:nvPr/>
        </p:nvSpPr>
        <p:spPr>
          <a:xfrm>
            <a:off x="228600" y="3200400"/>
            <a:ext cx="2819400" cy="461665"/>
          </a:xfrm>
          <a:prstGeom prst="rect">
            <a:avLst/>
          </a:prstGeom>
          <a:noFill/>
        </p:spPr>
        <p:txBody>
          <a:bodyPr wrap="square" rtlCol="0">
            <a:spAutoFit/>
          </a:bodyPr>
          <a:lstStyle/>
          <a:p>
            <a:r>
              <a:rPr lang="en-US" dirty="0" smtClean="0">
                <a:solidFill>
                  <a:srgbClr val="FFFF00"/>
                </a:solidFill>
              </a:rPr>
              <a:t>March 1 </a:t>
            </a:r>
            <a:endParaRPr lang="en-US" dirty="0">
              <a:solidFill>
                <a:srgbClr val="FFFF00"/>
              </a:solidFill>
            </a:endParaRPr>
          </a:p>
        </p:txBody>
      </p:sp>
      <p:sp>
        <p:nvSpPr>
          <p:cNvPr id="8" name="TextBox 7"/>
          <p:cNvSpPr txBox="1"/>
          <p:nvPr/>
        </p:nvSpPr>
        <p:spPr>
          <a:xfrm>
            <a:off x="165980" y="4876800"/>
            <a:ext cx="2819400" cy="461665"/>
          </a:xfrm>
          <a:prstGeom prst="rect">
            <a:avLst/>
          </a:prstGeom>
          <a:noFill/>
        </p:spPr>
        <p:txBody>
          <a:bodyPr wrap="square" rtlCol="0">
            <a:spAutoFit/>
          </a:bodyPr>
          <a:lstStyle/>
          <a:p>
            <a:r>
              <a:rPr lang="en-US" dirty="0" smtClean="0">
                <a:solidFill>
                  <a:srgbClr val="FFFF00"/>
                </a:solidFill>
              </a:rPr>
              <a:t>March 22</a:t>
            </a:r>
            <a:endParaRPr lang="en-US" dirty="0">
              <a:solidFill>
                <a:srgbClr val="FFFF00"/>
              </a:solidFill>
            </a:endParaRPr>
          </a:p>
        </p:txBody>
      </p:sp>
    </p:spTree>
    <p:extLst>
      <p:ext uri="{BB962C8B-B14F-4D97-AF65-F5344CB8AC3E}">
        <p14:creationId xmlns:p14="http://schemas.microsoft.com/office/powerpoint/2010/main" val="21070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4582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 would Be Teaching</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On Stewardship In This Series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Whether We Would Be Finishing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LifeGate Building or Not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6997700" cy="368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340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52400"/>
            <a:ext cx="8229600" cy="1569660"/>
          </a:xfrm>
          <a:prstGeom prst="rect">
            <a:avLst/>
          </a:prstGeom>
        </p:spPr>
        <p:txBody>
          <a:bodyPr wrap="square">
            <a:spAutoFit/>
          </a:bodyPr>
          <a:lstStyle/>
          <a:p>
            <a:pPr algn="r"/>
            <a:r>
              <a:rPr lang="en-US" sz="3200" b="1" dirty="0" smtClean="0">
                <a:solidFill>
                  <a:srgbClr val="FFFF00"/>
                </a:solidFill>
              </a:rPr>
              <a:t>Discipleship Is Following </a:t>
            </a:r>
          </a:p>
          <a:p>
            <a:pPr algn="r"/>
            <a:r>
              <a:rPr lang="en-US" sz="3200" b="1" dirty="0" smtClean="0">
                <a:solidFill>
                  <a:srgbClr val="FFFF00"/>
                </a:solidFill>
              </a:rPr>
              <a:t>Jesus And Applying Him </a:t>
            </a:r>
          </a:p>
          <a:p>
            <a:pPr algn="r"/>
            <a:r>
              <a:rPr lang="en-US" sz="3200" b="1" dirty="0" smtClean="0">
                <a:solidFill>
                  <a:srgbClr val="FFFF00"/>
                </a:solidFill>
              </a:rPr>
              <a:t>To Every Area Of Life </a:t>
            </a:r>
            <a:endParaRPr lang="en-US" sz="3200" dirty="0"/>
          </a:p>
        </p:txBody>
      </p:sp>
      <p:sp>
        <p:nvSpPr>
          <p:cNvPr id="3" name="TextBox 2"/>
          <p:cNvSpPr txBox="1"/>
          <p:nvPr/>
        </p:nvSpPr>
        <p:spPr>
          <a:xfrm>
            <a:off x="76200" y="1905000"/>
            <a:ext cx="9067800" cy="3477875"/>
          </a:xfrm>
          <a:prstGeom prst="rect">
            <a:avLst/>
          </a:prstGeom>
          <a:noFill/>
        </p:spPr>
        <p:txBody>
          <a:bodyPr wrap="square" rtlCol="0">
            <a:spAutoFit/>
          </a:bodyPr>
          <a:lstStyle/>
          <a:p>
            <a:pPr algn="l"/>
            <a:r>
              <a:rPr lang="en-US" sz="2800" dirty="0" smtClean="0">
                <a:solidFill>
                  <a:schemeClr val="bg2">
                    <a:lumMod val="50000"/>
                    <a:lumOff val="50000"/>
                  </a:schemeClr>
                </a:solidFill>
              </a:rPr>
              <a:t>In other words – if LifeGate leaders faithfully teach on:</a:t>
            </a:r>
          </a:p>
          <a:p>
            <a:pPr marL="457200" indent="-457200" algn="l">
              <a:buAutoNum type="arabicPeriod"/>
            </a:pPr>
            <a:r>
              <a:rPr lang="en-US" dirty="0" smtClean="0"/>
              <a:t>Walking with a vibrant faith and personal devotion to the Lord</a:t>
            </a:r>
          </a:p>
          <a:p>
            <a:pPr marL="457200" indent="-457200" algn="l">
              <a:buAutoNum type="arabicPeriod"/>
            </a:pPr>
            <a:r>
              <a:rPr lang="en-US" dirty="0" smtClean="0"/>
              <a:t>Studying the Bible with greater effectiveness</a:t>
            </a:r>
          </a:p>
          <a:p>
            <a:pPr marL="457200" indent="-457200" algn="l">
              <a:buAutoNum type="arabicPeriod"/>
            </a:pPr>
            <a:r>
              <a:rPr lang="en-US" dirty="0" smtClean="0"/>
              <a:t>Praying through to Victory with the Holy Spirit </a:t>
            </a:r>
          </a:p>
          <a:p>
            <a:pPr marL="457200" indent="-457200" algn="l">
              <a:buAutoNum type="arabicPeriod"/>
            </a:pPr>
            <a:r>
              <a:rPr lang="en-US" dirty="0" smtClean="0"/>
              <a:t>Pursuing Healthy Marriage and other relationships </a:t>
            </a:r>
          </a:p>
          <a:p>
            <a:pPr marL="457200" indent="-457200" algn="l">
              <a:buAutoNum type="arabicPeriod"/>
            </a:pPr>
            <a:r>
              <a:rPr lang="en-US" dirty="0" smtClean="0"/>
              <a:t>Choosing to foster Life-Giving conversations</a:t>
            </a:r>
          </a:p>
          <a:p>
            <a:pPr marL="457200" indent="-457200" algn="l">
              <a:buAutoNum type="arabicPeriod"/>
            </a:pPr>
            <a:r>
              <a:rPr lang="en-US" dirty="0" smtClean="0"/>
              <a:t>Being Good Stewards of Your time/ talent/ and finances</a:t>
            </a:r>
          </a:p>
          <a:p>
            <a:pPr marL="457200" indent="-457200" algn="l">
              <a:buAutoNum type="arabicPeriod"/>
            </a:pPr>
            <a:r>
              <a:rPr lang="en-US" dirty="0" smtClean="0"/>
              <a:t>Being an Overcomer and bringing others to Christ</a:t>
            </a:r>
          </a:p>
          <a:p>
            <a:pPr marL="457200" indent="-457200" algn="l">
              <a:buAutoNum type="arabicPeriod"/>
            </a:pPr>
            <a:r>
              <a:rPr lang="en-US" dirty="0" smtClean="0"/>
              <a:t>Be engaged in your community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2639865" cy="151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2654" b="19078"/>
          <a:stretch/>
        </p:blipFill>
        <p:spPr bwMode="auto">
          <a:xfrm>
            <a:off x="5667470" y="4953000"/>
            <a:ext cx="3188328" cy="187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1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1025"/>
            <a:ext cx="8229600" cy="1569660"/>
          </a:xfrm>
          <a:prstGeom prst="rect">
            <a:avLst/>
          </a:prstGeom>
        </p:spPr>
        <p:txBody>
          <a:bodyPr wrap="square">
            <a:spAutoFit/>
          </a:bodyPr>
          <a:lstStyle/>
          <a:p>
            <a:r>
              <a:rPr lang="en-US" sz="3200" b="1" dirty="0" smtClean="0">
                <a:solidFill>
                  <a:srgbClr val="FFFF00"/>
                </a:solidFill>
              </a:rPr>
              <a:t>As Leaders We Realize</a:t>
            </a:r>
          </a:p>
          <a:p>
            <a:r>
              <a:rPr lang="en-US" sz="3200" b="1" dirty="0" smtClean="0">
                <a:solidFill>
                  <a:srgbClr val="FFFF00"/>
                </a:solidFill>
              </a:rPr>
              <a:t>LifeGate Does Not Teach</a:t>
            </a:r>
          </a:p>
          <a:p>
            <a:r>
              <a:rPr lang="en-US" sz="3200" b="1" dirty="0" smtClean="0">
                <a:solidFill>
                  <a:srgbClr val="FFFF00"/>
                </a:solidFill>
              </a:rPr>
              <a:t>Often On Stewardship or Tithing</a:t>
            </a:r>
            <a:endParaRPr lang="en-US" sz="3200" dirty="0"/>
          </a:p>
        </p:txBody>
      </p:sp>
      <p:sp>
        <p:nvSpPr>
          <p:cNvPr id="5" name="TextBox 4"/>
          <p:cNvSpPr txBox="1"/>
          <p:nvPr/>
        </p:nvSpPr>
        <p:spPr>
          <a:xfrm>
            <a:off x="533400" y="1752600"/>
            <a:ext cx="8077200" cy="1569660"/>
          </a:xfrm>
          <a:prstGeom prst="rect">
            <a:avLst/>
          </a:prstGeom>
          <a:noFill/>
        </p:spPr>
        <p:txBody>
          <a:bodyPr wrap="square" rtlCol="0">
            <a:spAutoFit/>
          </a:bodyPr>
          <a:lstStyle/>
          <a:p>
            <a:r>
              <a:rPr lang="en-US" sz="3200" dirty="0" smtClean="0"/>
              <a:t>So we are aware that some of you have come out of a life of Financial Chaos and know nothing about Biblical Stewardship </a:t>
            </a:r>
            <a:endParaRPr lang="en-US" sz="3200" dirty="0"/>
          </a:p>
        </p:txBody>
      </p:sp>
      <p:sp>
        <p:nvSpPr>
          <p:cNvPr id="6" name="TextBox 5"/>
          <p:cNvSpPr txBox="1"/>
          <p:nvPr/>
        </p:nvSpPr>
        <p:spPr>
          <a:xfrm>
            <a:off x="723900" y="3810000"/>
            <a:ext cx="7696200" cy="1077218"/>
          </a:xfrm>
          <a:prstGeom prst="rect">
            <a:avLst/>
          </a:prstGeom>
          <a:noFill/>
        </p:spPr>
        <p:txBody>
          <a:bodyPr wrap="square" rtlCol="0">
            <a:spAutoFit/>
          </a:bodyPr>
          <a:lstStyle/>
          <a:p>
            <a:r>
              <a:rPr lang="en-US" sz="3200" dirty="0" smtClean="0">
                <a:solidFill>
                  <a:schemeClr val="bg2">
                    <a:lumMod val="50000"/>
                    <a:lumOff val="50000"/>
                  </a:schemeClr>
                </a:solidFill>
              </a:rPr>
              <a:t>The Truth will Set us Free and Take Us Beyond Our Ignorance </a:t>
            </a:r>
            <a:endParaRPr lang="en-US" sz="3200" dirty="0">
              <a:solidFill>
                <a:schemeClr val="bg2">
                  <a:lumMod val="50000"/>
                  <a:lumOff val="50000"/>
                </a:schemeClr>
              </a:solidFill>
            </a:endParaRPr>
          </a:p>
        </p:txBody>
      </p:sp>
      <p:sp>
        <p:nvSpPr>
          <p:cNvPr id="7" name="TextBox 6"/>
          <p:cNvSpPr txBox="1"/>
          <p:nvPr/>
        </p:nvSpPr>
        <p:spPr>
          <a:xfrm>
            <a:off x="756342" y="5105400"/>
            <a:ext cx="7696200" cy="1569660"/>
          </a:xfrm>
          <a:prstGeom prst="rect">
            <a:avLst/>
          </a:prstGeom>
          <a:noFill/>
        </p:spPr>
        <p:txBody>
          <a:bodyPr wrap="square" rtlCol="0">
            <a:spAutoFit/>
          </a:bodyPr>
          <a:lstStyle/>
          <a:p>
            <a:r>
              <a:rPr lang="en-US" sz="3200" dirty="0" smtClean="0">
                <a:solidFill>
                  <a:schemeClr val="bg2">
                    <a:lumMod val="50000"/>
                    <a:lumOff val="50000"/>
                  </a:schemeClr>
                </a:solidFill>
              </a:rPr>
              <a:t>This Message Is About Kingdom Design</a:t>
            </a:r>
          </a:p>
          <a:p>
            <a:r>
              <a:rPr lang="en-US" sz="3200" dirty="0" smtClean="0">
                <a:solidFill>
                  <a:schemeClr val="bg2">
                    <a:lumMod val="50000"/>
                    <a:lumOff val="50000"/>
                  </a:schemeClr>
                </a:solidFill>
              </a:rPr>
              <a:t>And That </a:t>
            </a:r>
            <a:r>
              <a:rPr lang="en-US" sz="3200" dirty="0" smtClean="0">
                <a:solidFill>
                  <a:srgbClr val="FFFF00"/>
                </a:solidFill>
              </a:rPr>
              <a:t>When We live According To God’s Design We thrive and Bless Others </a:t>
            </a:r>
            <a:endParaRPr lang="en-US" sz="3200" dirty="0">
              <a:solidFill>
                <a:srgbClr val="FFFF00"/>
              </a:solidFill>
            </a:endParaRPr>
          </a:p>
        </p:txBody>
      </p:sp>
    </p:spTree>
    <p:extLst>
      <p:ext uri="{BB962C8B-B14F-4D97-AF65-F5344CB8AC3E}">
        <p14:creationId xmlns:p14="http://schemas.microsoft.com/office/powerpoint/2010/main" val="32087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8153400" cy="1815882"/>
          </a:xfrm>
          <a:prstGeom prst="rect">
            <a:avLst/>
          </a:prstGeom>
          <a:noFill/>
        </p:spPr>
        <p:txBody>
          <a:bodyPr wrap="square" rtlCol="0">
            <a:spAutoFit/>
          </a:bodyPr>
          <a:lstStyle/>
          <a:p>
            <a:r>
              <a:rPr lang="en-US" sz="2800" b="1" dirty="0" smtClean="0">
                <a:solidFill>
                  <a:srgbClr val="FFFF00"/>
                </a:solidFill>
              </a:rPr>
              <a:t>God </a:t>
            </a:r>
            <a:r>
              <a:rPr lang="en-US" sz="2800" b="1" dirty="0" smtClean="0">
                <a:solidFill>
                  <a:schemeClr val="bg2">
                    <a:lumMod val="50000"/>
                    <a:lumOff val="50000"/>
                  </a:schemeClr>
                </a:solidFill>
              </a:rPr>
              <a:t>CREATED WEALTH POTENTIAL IN EACH OF US </a:t>
            </a:r>
            <a:r>
              <a:rPr lang="en-US" sz="2800" b="1" dirty="0" smtClean="0">
                <a:solidFill>
                  <a:srgbClr val="FFFF00"/>
                </a:solidFill>
              </a:rPr>
              <a:t>– He Is Directly Overseeing Your Life</a:t>
            </a:r>
          </a:p>
          <a:p>
            <a:r>
              <a:rPr lang="en-US" sz="2800" b="1" dirty="0" smtClean="0">
                <a:solidFill>
                  <a:srgbClr val="FFFF00"/>
                </a:solidFill>
              </a:rPr>
              <a:t>And Expects You To Honor Him as</a:t>
            </a:r>
          </a:p>
          <a:p>
            <a:r>
              <a:rPr lang="en-US" sz="2800" b="1" dirty="0" smtClean="0">
                <a:solidFill>
                  <a:srgbClr val="FFFF00"/>
                </a:solidFill>
              </a:rPr>
              <a:t>The </a:t>
            </a:r>
            <a:r>
              <a:rPr lang="en-US" sz="2800" b="1" dirty="0" smtClean="0">
                <a:solidFill>
                  <a:schemeClr val="bg2">
                    <a:lumMod val="50000"/>
                    <a:lumOff val="50000"/>
                  </a:schemeClr>
                </a:solidFill>
              </a:rPr>
              <a:t>SOURCE</a:t>
            </a:r>
            <a:r>
              <a:rPr lang="en-US" sz="2800" b="1" dirty="0" smtClean="0">
                <a:solidFill>
                  <a:srgbClr val="FFFF00"/>
                </a:solidFill>
              </a:rPr>
              <a:t> Of Your Finances and Life </a:t>
            </a:r>
            <a:endParaRPr lang="en-US" sz="2800" b="1" dirty="0">
              <a:solidFill>
                <a:srgbClr val="FFFF00"/>
              </a:solidFill>
            </a:endParaRPr>
          </a:p>
        </p:txBody>
      </p:sp>
      <p:sp>
        <p:nvSpPr>
          <p:cNvPr id="5" name="Rectangle 4"/>
          <p:cNvSpPr/>
          <p:nvPr/>
        </p:nvSpPr>
        <p:spPr>
          <a:xfrm>
            <a:off x="228600" y="2135862"/>
            <a:ext cx="8534400" cy="4278094"/>
          </a:xfrm>
          <a:prstGeom prst="rect">
            <a:avLst/>
          </a:prstGeom>
        </p:spPr>
        <p:txBody>
          <a:bodyPr wrap="square">
            <a:spAutoFit/>
          </a:bodyPr>
          <a:lstStyle/>
          <a:p>
            <a:r>
              <a:rPr lang="en-US" sz="2600" b="1" dirty="0" smtClean="0">
                <a:solidFill>
                  <a:schemeClr val="bg2">
                    <a:lumMod val="50000"/>
                    <a:lumOff val="50000"/>
                  </a:schemeClr>
                </a:solidFill>
              </a:rPr>
              <a:t>Bring </a:t>
            </a:r>
            <a:r>
              <a:rPr lang="en-US" sz="2600" b="1" dirty="0">
                <a:solidFill>
                  <a:schemeClr val="bg2">
                    <a:lumMod val="50000"/>
                    <a:lumOff val="50000"/>
                  </a:schemeClr>
                </a:solidFill>
              </a:rPr>
              <a:t>ye all the tithes into the storehouse</a:t>
            </a:r>
            <a:r>
              <a:rPr lang="en-US" sz="2600" dirty="0"/>
              <a:t>, that there may be meat </a:t>
            </a:r>
            <a:r>
              <a:rPr lang="en-US" sz="2600" dirty="0" smtClean="0"/>
              <a:t>(FRESH FOOD) in </a:t>
            </a:r>
            <a:r>
              <a:rPr lang="en-US" sz="2600" dirty="0"/>
              <a:t>mine house, </a:t>
            </a:r>
            <a:r>
              <a:rPr lang="en-US" sz="3200" b="1" dirty="0">
                <a:solidFill>
                  <a:srgbClr val="FFFF00"/>
                </a:solidFill>
              </a:rPr>
              <a:t>and prove </a:t>
            </a:r>
            <a:r>
              <a:rPr lang="en-US" b="1" dirty="0" smtClean="0">
                <a:solidFill>
                  <a:schemeClr val="bg2">
                    <a:lumMod val="50000"/>
                    <a:lumOff val="50000"/>
                  </a:schemeClr>
                </a:solidFill>
              </a:rPr>
              <a:t>(TEST, put it to trial) </a:t>
            </a:r>
            <a:r>
              <a:rPr lang="en-US" sz="3200" b="1" dirty="0" smtClean="0">
                <a:solidFill>
                  <a:srgbClr val="FFFF00"/>
                </a:solidFill>
              </a:rPr>
              <a:t>Me </a:t>
            </a:r>
            <a:r>
              <a:rPr lang="en-US" sz="3200" b="1" dirty="0">
                <a:solidFill>
                  <a:srgbClr val="FFFF00"/>
                </a:solidFill>
              </a:rPr>
              <a:t>now herewith</a:t>
            </a:r>
            <a:r>
              <a:rPr lang="en-US" sz="2600" dirty="0"/>
              <a:t>, </a:t>
            </a:r>
            <a:r>
              <a:rPr lang="en-US" sz="2600" dirty="0" smtClean="0"/>
              <a:t>says the </a:t>
            </a:r>
            <a:r>
              <a:rPr lang="en-US" sz="2600" cap="small" dirty="0"/>
              <a:t>LORD</a:t>
            </a:r>
            <a:r>
              <a:rPr lang="en-US" sz="2600" dirty="0"/>
              <a:t> of hosts, </a:t>
            </a:r>
            <a:r>
              <a:rPr lang="en-US" sz="2600" b="1" dirty="0">
                <a:solidFill>
                  <a:schemeClr val="bg2">
                    <a:lumMod val="50000"/>
                    <a:lumOff val="50000"/>
                  </a:schemeClr>
                </a:solidFill>
              </a:rPr>
              <a:t>if I will not open you the windows of heaven, and pour you out a blessing, that </a:t>
            </a:r>
            <a:r>
              <a:rPr lang="en-US" sz="2600" b="1" i="1" dirty="0">
                <a:solidFill>
                  <a:schemeClr val="bg2">
                    <a:lumMod val="50000"/>
                    <a:lumOff val="50000"/>
                  </a:schemeClr>
                </a:solidFill>
              </a:rPr>
              <a:t>there shall</a:t>
            </a:r>
            <a:r>
              <a:rPr lang="en-US" sz="2600" b="1" dirty="0">
                <a:solidFill>
                  <a:schemeClr val="bg2">
                    <a:lumMod val="50000"/>
                    <a:lumOff val="50000"/>
                  </a:schemeClr>
                </a:solidFill>
              </a:rPr>
              <a:t> not </a:t>
            </a:r>
            <a:r>
              <a:rPr lang="en-US" sz="2600" b="1" i="1" dirty="0">
                <a:solidFill>
                  <a:schemeClr val="bg2">
                    <a:lumMod val="50000"/>
                    <a:lumOff val="50000"/>
                  </a:schemeClr>
                </a:solidFill>
              </a:rPr>
              <a:t>be room</a:t>
            </a:r>
            <a:r>
              <a:rPr lang="en-US" sz="2600" b="1" dirty="0">
                <a:solidFill>
                  <a:schemeClr val="bg2">
                    <a:lumMod val="50000"/>
                    <a:lumOff val="50000"/>
                  </a:schemeClr>
                </a:solidFill>
              </a:rPr>
              <a:t> enough </a:t>
            </a:r>
            <a:r>
              <a:rPr lang="en-US" sz="2600" b="1" i="1" dirty="0">
                <a:solidFill>
                  <a:schemeClr val="bg2">
                    <a:lumMod val="50000"/>
                    <a:lumOff val="50000"/>
                  </a:schemeClr>
                </a:solidFill>
              </a:rPr>
              <a:t>to receive it</a:t>
            </a:r>
            <a:r>
              <a:rPr lang="en-US" sz="2600" b="1" dirty="0">
                <a:solidFill>
                  <a:schemeClr val="bg2">
                    <a:lumMod val="50000"/>
                    <a:lumOff val="50000"/>
                  </a:schemeClr>
                </a:solidFill>
              </a:rPr>
              <a:t>.</a:t>
            </a:r>
            <a:r>
              <a:rPr lang="en-US" sz="2600" dirty="0">
                <a:solidFill>
                  <a:schemeClr val="bg2">
                    <a:lumMod val="50000"/>
                    <a:lumOff val="50000"/>
                  </a:schemeClr>
                </a:solidFill>
              </a:rPr>
              <a:t> </a:t>
            </a:r>
            <a:r>
              <a:rPr lang="en-US" sz="2600" baseline="30000" dirty="0"/>
              <a:t>11 </a:t>
            </a:r>
            <a:r>
              <a:rPr lang="en-US" sz="2600" dirty="0"/>
              <a:t> And I will rebuke the devourer for your sakes, and he shall not destroy the fruits of your </a:t>
            </a:r>
            <a:r>
              <a:rPr lang="en-US" sz="2600" dirty="0" smtClean="0"/>
              <a:t>ground--- </a:t>
            </a:r>
            <a:r>
              <a:rPr lang="en-US" sz="2600" baseline="30000" dirty="0"/>
              <a:t>12 </a:t>
            </a:r>
            <a:r>
              <a:rPr lang="en-US" sz="2600" dirty="0"/>
              <a:t> And all nations shall call you blessed: for ye shall be a delightsome land, </a:t>
            </a:r>
            <a:r>
              <a:rPr lang="en-US" sz="2600" dirty="0" smtClean="0"/>
              <a:t>says the </a:t>
            </a:r>
            <a:r>
              <a:rPr lang="en-US" sz="2600" cap="small" dirty="0"/>
              <a:t>LORD</a:t>
            </a:r>
            <a:r>
              <a:rPr lang="en-US" sz="2600" dirty="0"/>
              <a:t> of hosts. </a:t>
            </a:r>
            <a:r>
              <a:rPr lang="en-US" sz="2600" b="1" dirty="0"/>
              <a:t>Malachi 3:10-12 (KJV) </a:t>
            </a:r>
            <a:endParaRPr lang="en-US" sz="2600" dirty="0"/>
          </a:p>
        </p:txBody>
      </p:sp>
    </p:spTree>
    <p:extLst>
      <p:ext uri="{BB962C8B-B14F-4D97-AF65-F5344CB8AC3E}">
        <p14:creationId xmlns:p14="http://schemas.microsoft.com/office/powerpoint/2010/main" val="22423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1025"/>
            <a:ext cx="8229600" cy="584775"/>
          </a:xfrm>
          <a:prstGeom prst="rect">
            <a:avLst/>
          </a:prstGeom>
        </p:spPr>
        <p:txBody>
          <a:bodyPr wrap="square">
            <a:spAutoFit/>
          </a:bodyPr>
          <a:lstStyle/>
          <a:p>
            <a:r>
              <a:rPr lang="en-US" sz="3200" b="1" dirty="0" smtClean="0">
                <a:solidFill>
                  <a:srgbClr val="FFFF00"/>
                </a:solidFill>
              </a:rPr>
              <a:t>Key Verses For Today</a:t>
            </a:r>
            <a:r>
              <a:rPr lang="en-US" sz="3200" b="1" dirty="0"/>
              <a:t> </a:t>
            </a:r>
            <a:endParaRPr lang="en-US" sz="3200" dirty="0"/>
          </a:p>
        </p:txBody>
      </p:sp>
      <p:sp>
        <p:nvSpPr>
          <p:cNvPr id="5" name="Rectangle 3"/>
          <p:cNvSpPr>
            <a:spLocks noChangeArrowheads="1"/>
          </p:cNvSpPr>
          <p:nvPr/>
        </p:nvSpPr>
        <p:spPr bwMode="auto">
          <a:xfrm>
            <a:off x="381000" y="2887682"/>
            <a:ext cx="8305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hangingPunct="0"/>
            <a:r>
              <a:rPr lang="en-US" altLang="en-US" sz="2800" dirty="0" smtClean="0">
                <a:solidFill>
                  <a:schemeClr val="bg2">
                    <a:lumMod val="50000"/>
                    <a:lumOff val="50000"/>
                  </a:schemeClr>
                </a:solidFill>
                <a:cs typeface="Arial" charset="0"/>
              </a:rPr>
              <a:t>“</a:t>
            </a:r>
            <a:r>
              <a:rPr lang="en-US" altLang="en-US" sz="2800" u="sng" dirty="0" smtClean="0">
                <a:solidFill>
                  <a:schemeClr val="bg2">
                    <a:lumMod val="50000"/>
                    <a:lumOff val="50000"/>
                  </a:schemeClr>
                </a:solidFill>
                <a:cs typeface="Arial" charset="0"/>
              </a:rPr>
              <a:t>Each </a:t>
            </a:r>
            <a:r>
              <a:rPr lang="en-US" altLang="en-US" sz="2800" u="sng" dirty="0">
                <a:solidFill>
                  <a:schemeClr val="bg2">
                    <a:lumMod val="50000"/>
                    <a:lumOff val="50000"/>
                  </a:schemeClr>
                </a:solidFill>
                <a:cs typeface="Arial" charset="0"/>
              </a:rPr>
              <a:t>man should give what he has decided in his heart to give</a:t>
            </a:r>
            <a:r>
              <a:rPr lang="en-US" altLang="en-US" sz="2800" dirty="0">
                <a:cs typeface="Arial" charset="0"/>
              </a:rPr>
              <a:t>, </a:t>
            </a:r>
            <a:r>
              <a:rPr lang="en-US" altLang="en-US" sz="2000" dirty="0" smtClean="0">
                <a:cs typeface="Arial" charset="0"/>
              </a:rPr>
              <a:t>(WITH THE HELP OF THE HOLY SPIRIT AND PRAYER) </a:t>
            </a:r>
            <a:r>
              <a:rPr lang="en-US" altLang="en-US" sz="2800" dirty="0" smtClean="0">
                <a:cs typeface="Arial" charset="0"/>
              </a:rPr>
              <a:t>not </a:t>
            </a:r>
            <a:r>
              <a:rPr lang="en-US" altLang="en-US" sz="2800" dirty="0">
                <a:cs typeface="Arial" charset="0"/>
              </a:rPr>
              <a:t>reluctantly </a:t>
            </a:r>
            <a:r>
              <a:rPr lang="en-US" altLang="en-US" sz="2000" dirty="0" smtClean="0">
                <a:solidFill>
                  <a:schemeClr val="bg2">
                    <a:lumMod val="50000"/>
                    <a:lumOff val="50000"/>
                  </a:schemeClr>
                </a:solidFill>
                <a:cs typeface="Arial" charset="0"/>
              </a:rPr>
              <a:t>(Begrudgingly – from sadness) </a:t>
            </a:r>
            <a:r>
              <a:rPr lang="en-US" altLang="en-US" sz="2800" dirty="0" smtClean="0">
                <a:cs typeface="Arial" charset="0"/>
              </a:rPr>
              <a:t>or </a:t>
            </a:r>
            <a:r>
              <a:rPr lang="en-US" altLang="en-US" sz="2800" dirty="0">
                <a:cs typeface="Arial" charset="0"/>
              </a:rPr>
              <a:t>under compulsion, for God loves a </a:t>
            </a:r>
            <a:r>
              <a:rPr lang="en-US" altLang="en-US" sz="2800" dirty="0">
                <a:solidFill>
                  <a:srgbClr val="FFFF00"/>
                </a:solidFill>
                <a:cs typeface="Arial" charset="0"/>
              </a:rPr>
              <a:t>cheerful </a:t>
            </a:r>
            <a:r>
              <a:rPr lang="en-US" altLang="en-US" sz="2800" dirty="0" smtClean="0">
                <a:solidFill>
                  <a:srgbClr val="FFFF00"/>
                </a:solidFill>
                <a:cs typeface="Arial" charset="0"/>
              </a:rPr>
              <a:t> </a:t>
            </a:r>
            <a:r>
              <a:rPr lang="en-US" altLang="en-US" sz="2000" dirty="0" smtClean="0">
                <a:solidFill>
                  <a:schemeClr val="bg2">
                    <a:lumMod val="50000"/>
                    <a:lumOff val="50000"/>
                  </a:schemeClr>
                </a:solidFill>
                <a:cs typeface="Arial" charset="0"/>
              </a:rPr>
              <a:t>(TO BE MERRY AND WILLING – where we get the word hilarious) </a:t>
            </a:r>
            <a:r>
              <a:rPr lang="en-US" altLang="en-US" sz="2800" dirty="0" smtClean="0">
                <a:solidFill>
                  <a:srgbClr val="FFFF00"/>
                </a:solidFill>
                <a:cs typeface="Arial" charset="0"/>
              </a:rPr>
              <a:t>giver</a:t>
            </a:r>
            <a:r>
              <a:rPr lang="en-US" altLang="en-US" sz="2800" dirty="0">
                <a:solidFill>
                  <a:srgbClr val="FFFF00"/>
                </a:solidFill>
                <a:cs typeface="Arial" charset="0"/>
              </a:rPr>
              <a:t>.</a:t>
            </a:r>
            <a:r>
              <a:rPr lang="en-US" altLang="en-US" sz="2800" dirty="0">
                <a:cs typeface="Arial" charset="0"/>
              </a:rPr>
              <a:t> 8  </a:t>
            </a:r>
            <a:r>
              <a:rPr lang="en-US" altLang="en-US" sz="2800" dirty="0">
                <a:solidFill>
                  <a:srgbClr val="FFFF00"/>
                </a:solidFill>
                <a:cs typeface="Arial" charset="0"/>
              </a:rPr>
              <a:t>And God is able to make all grace abound to you, so that in all things at all times</a:t>
            </a:r>
            <a:r>
              <a:rPr lang="en-US" altLang="en-US" sz="2800" dirty="0">
                <a:cs typeface="Arial" charset="0"/>
              </a:rPr>
              <a:t>, having all that you need, you will abound in every good work. 2 Corinthians 9:7-8 (NIV) </a:t>
            </a:r>
            <a:endParaRPr kumimoji="0" lang="en-US" altLang="en-US" sz="2800" b="0" i="0" u="none" strike="noStrike" cap="none" normalizeH="0" baseline="0" dirty="0" smtClean="0">
              <a:ln>
                <a:noFill/>
              </a:ln>
              <a:solidFill>
                <a:schemeClr val="tx1"/>
              </a:solidFill>
              <a:effectLst/>
              <a:latin typeface="Arial" charset="0"/>
              <a:cs typeface="Arial" charset="0"/>
            </a:endParaRPr>
          </a:p>
        </p:txBody>
      </p:sp>
      <p:sp>
        <p:nvSpPr>
          <p:cNvPr id="6" name="Rectangle 5"/>
          <p:cNvSpPr/>
          <p:nvPr/>
        </p:nvSpPr>
        <p:spPr>
          <a:xfrm>
            <a:off x="381000" y="762000"/>
            <a:ext cx="8610600" cy="2092881"/>
          </a:xfrm>
          <a:prstGeom prst="rect">
            <a:avLst/>
          </a:prstGeom>
        </p:spPr>
        <p:txBody>
          <a:bodyPr wrap="square">
            <a:spAutoFit/>
          </a:bodyPr>
          <a:lstStyle/>
          <a:p>
            <a:pPr algn="l"/>
            <a:r>
              <a:rPr lang="en-US" sz="2600" dirty="0" smtClean="0"/>
              <a:t>Give</a:t>
            </a:r>
            <a:r>
              <a:rPr lang="en-US" sz="2600" dirty="0"/>
              <a:t>, and it will be given to you. A good measure, pressed down, shaken together and running over, will be poured into your lap. </a:t>
            </a:r>
            <a:r>
              <a:rPr lang="en-US" sz="2600" dirty="0">
                <a:solidFill>
                  <a:schemeClr val="bg2">
                    <a:lumMod val="50000"/>
                    <a:lumOff val="50000"/>
                  </a:schemeClr>
                </a:solidFill>
              </a:rPr>
              <a:t>For with the measure you use, it will be measured to you</a:t>
            </a:r>
            <a:r>
              <a:rPr lang="en-US" sz="2600" dirty="0"/>
              <a:t>." </a:t>
            </a:r>
            <a:r>
              <a:rPr lang="en-US" sz="2600" b="1" dirty="0"/>
              <a:t>Luke 6:38 (NIV) </a:t>
            </a:r>
            <a:r>
              <a:rPr lang="en-US" sz="2600" b="1" dirty="0" smtClean="0">
                <a:solidFill>
                  <a:srgbClr val="FFFF00"/>
                </a:solidFill>
              </a:rPr>
              <a:t>(THE LAW OF GIVING) </a:t>
            </a:r>
            <a:endParaRPr lang="en-US" sz="2600" dirty="0">
              <a:solidFill>
                <a:srgbClr val="FFFF00"/>
              </a:solidFill>
            </a:endParaRPr>
          </a:p>
        </p:txBody>
      </p:sp>
    </p:spTree>
    <p:extLst>
      <p:ext uri="{BB962C8B-B14F-4D97-AF65-F5344CB8AC3E}">
        <p14:creationId xmlns:p14="http://schemas.microsoft.com/office/powerpoint/2010/main" val="14260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1025"/>
            <a:ext cx="8229600" cy="1815882"/>
          </a:xfrm>
          <a:prstGeom prst="rect">
            <a:avLst/>
          </a:prstGeom>
        </p:spPr>
        <p:txBody>
          <a:bodyPr wrap="square">
            <a:spAutoFit/>
          </a:bodyPr>
          <a:lstStyle/>
          <a:p>
            <a:r>
              <a:rPr lang="en-US" sz="2800" b="1" dirty="0" smtClean="0">
                <a:solidFill>
                  <a:srgbClr val="FFFF00"/>
                </a:solidFill>
              </a:rPr>
              <a:t>EVERYTHING YOU POSSESS</a:t>
            </a:r>
          </a:p>
          <a:p>
            <a:r>
              <a:rPr lang="en-US" sz="2800" b="1" dirty="0" smtClean="0">
                <a:solidFill>
                  <a:srgbClr val="FFFF00"/>
                </a:solidFill>
              </a:rPr>
              <a:t>OWN – OPERATE – RELATE TO – WATCH OVER – AND ARE IN RELATIONSHIP WITH </a:t>
            </a:r>
            <a:r>
              <a:rPr lang="en-US" sz="2800" b="1" dirty="0" smtClean="0">
                <a:solidFill>
                  <a:schemeClr val="bg2">
                    <a:lumMod val="50000"/>
                    <a:lumOff val="50000"/>
                  </a:schemeClr>
                </a:solidFill>
              </a:rPr>
              <a:t>“GOD IS THE SOURCE AND THE OWNER”</a:t>
            </a:r>
            <a:r>
              <a:rPr lang="en-US" sz="2800" b="1" dirty="0"/>
              <a:t> </a:t>
            </a:r>
            <a:endParaRPr lang="en-US" sz="2800" dirty="0"/>
          </a:p>
        </p:txBody>
      </p:sp>
      <p:sp>
        <p:nvSpPr>
          <p:cNvPr id="5" name="Rectangle 4"/>
          <p:cNvSpPr/>
          <p:nvPr/>
        </p:nvSpPr>
        <p:spPr>
          <a:xfrm>
            <a:off x="419100" y="1905000"/>
            <a:ext cx="8305800" cy="1015663"/>
          </a:xfrm>
          <a:prstGeom prst="rect">
            <a:avLst/>
          </a:prstGeom>
        </p:spPr>
        <p:txBody>
          <a:bodyPr wrap="square">
            <a:spAutoFit/>
          </a:bodyPr>
          <a:lstStyle/>
          <a:p>
            <a:r>
              <a:rPr lang="en-US" sz="2000" dirty="0"/>
              <a:t> For by him all things were created: things in heaven and on earth, visible and invisible, whether thrones or powers or rulers or authorities; all things were created by him and for him. </a:t>
            </a:r>
            <a:r>
              <a:rPr lang="en-US" sz="2000" b="1" dirty="0"/>
              <a:t>Colossians 1:16 (NIV) </a:t>
            </a:r>
            <a:endParaRPr lang="en-US" sz="2000" dirty="0"/>
          </a:p>
        </p:txBody>
      </p:sp>
      <p:sp>
        <p:nvSpPr>
          <p:cNvPr id="6" name="Rectangle 5"/>
          <p:cNvSpPr/>
          <p:nvPr/>
        </p:nvSpPr>
        <p:spPr>
          <a:xfrm>
            <a:off x="304800" y="3200400"/>
            <a:ext cx="8534400" cy="707886"/>
          </a:xfrm>
          <a:prstGeom prst="rect">
            <a:avLst/>
          </a:prstGeom>
        </p:spPr>
        <p:txBody>
          <a:bodyPr wrap="square">
            <a:spAutoFit/>
          </a:bodyPr>
          <a:lstStyle/>
          <a:p>
            <a:r>
              <a:rPr lang="en-US" sz="2000" dirty="0" smtClean="0"/>
              <a:t>"</a:t>
            </a:r>
            <a:r>
              <a:rPr lang="en-US" sz="2000" dirty="0"/>
              <a:t>For you were bought at a price; therefore glorify God in your body and in your spirit, which are God's</a:t>
            </a:r>
            <a:r>
              <a:rPr lang="en-US" sz="2000" dirty="0" smtClean="0"/>
              <a:t>".</a:t>
            </a:r>
            <a:r>
              <a:rPr lang="en-US" sz="2000" b="1" dirty="0"/>
              <a:t> 1 Corinthians 6:20 (</a:t>
            </a:r>
            <a:r>
              <a:rPr lang="en-US" sz="2000" b="1" dirty="0" err="1" smtClean="0"/>
              <a:t>NKJV</a:t>
            </a:r>
            <a:r>
              <a:rPr lang="en-US" sz="2000" b="1" dirty="0" smtClean="0"/>
              <a:t>)</a:t>
            </a:r>
            <a:r>
              <a:rPr lang="en-US" sz="2000" dirty="0" smtClean="0"/>
              <a:t>, </a:t>
            </a:r>
            <a:endParaRPr lang="en-US" sz="2000" dirty="0"/>
          </a:p>
        </p:txBody>
      </p:sp>
      <p:sp>
        <p:nvSpPr>
          <p:cNvPr id="7" name="TextBox 6"/>
          <p:cNvSpPr txBox="1"/>
          <p:nvPr/>
        </p:nvSpPr>
        <p:spPr>
          <a:xfrm>
            <a:off x="647700" y="4038600"/>
            <a:ext cx="7810500" cy="2677656"/>
          </a:xfrm>
          <a:prstGeom prst="rect">
            <a:avLst/>
          </a:prstGeom>
          <a:noFill/>
        </p:spPr>
        <p:txBody>
          <a:bodyPr wrap="square" rtlCol="0">
            <a:spAutoFit/>
          </a:bodyPr>
          <a:lstStyle/>
          <a:p>
            <a:r>
              <a:rPr lang="en-US" dirty="0" smtClean="0"/>
              <a:t>1. Every Possession you have is God’s, Your house, your car, your boat, you cycle, you clothes – You steward them but the BELONG to God.</a:t>
            </a:r>
          </a:p>
          <a:p>
            <a:r>
              <a:rPr lang="en-US" dirty="0" smtClean="0"/>
              <a:t>2. All your finances, savings, investments – assets all BELONG to God</a:t>
            </a:r>
          </a:p>
          <a:p>
            <a:r>
              <a:rPr lang="en-US" dirty="0" smtClean="0"/>
              <a:t>3. All Your relationships – connections – ministries – BELONG to God.</a:t>
            </a:r>
            <a:endParaRPr lang="en-US" dirty="0"/>
          </a:p>
        </p:txBody>
      </p:sp>
    </p:spTree>
    <p:extLst>
      <p:ext uri="{BB962C8B-B14F-4D97-AF65-F5344CB8AC3E}">
        <p14:creationId xmlns:p14="http://schemas.microsoft.com/office/powerpoint/2010/main" val="18311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109690</TotalTime>
  <Words>2423</Words>
  <Application>Microsoft Office PowerPoint</Application>
  <PresentationFormat>On-screen Show (4:3)</PresentationFormat>
  <Paragraphs>184</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1874</cp:revision>
  <cp:lastPrinted>2025-10-13T14:34:30Z</cp:lastPrinted>
  <dcterms:created xsi:type="dcterms:W3CDTF">2019-07-16T01:09:40Z</dcterms:created>
  <dcterms:modified xsi:type="dcterms:W3CDTF">2026-03-01T16:52:42Z</dcterms:modified>
</cp:coreProperties>
</file>