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691" r:id="rId3"/>
    <p:sldId id="696" r:id="rId4"/>
    <p:sldId id="694" r:id="rId5"/>
    <p:sldId id="690" r:id="rId6"/>
    <p:sldId id="692" r:id="rId7"/>
    <p:sldId id="683" r:id="rId8"/>
    <p:sldId id="697" r:id="rId9"/>
    <p:sldId id="686" r:id="rId10"/>
    <p:sldId id="685" r:id="rId11"/>
    <p:sldId id="627" r:id="rId12"/>
    <p:sldId id="676" r:id="rId13"/>
    <p:sldId id="650" r:id="rId14"/>
    <p:sldId id="669" r:id="rId15"/>
    <p:sldId id="667" r:id="rId16"/>
    <p:sldId id="671" r:id="rId17"/>
    <p:sldId id="695" r:id="rId18"/>
    <p:sldId id="698" r:id="rId19"/>
    <p:sldId id="643" r:id="rId20"/>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44A8"/>
    <a:srgbClr val="E8E8E8"/>
    <a:srgbClr val="333333"/>
    <a:srgbClr val="35759D"/>
    <a:srgbClr val="4D4D4D"/>
    <a:srgbClr val="B92D14"/>
    <a:srgbClr val="35B1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962" autoAdjust="0"/>
    <p:restoredTop sz="95596" autoAdjust="0"/>
  </p:normalViewPr>
  <p:slideViewPr>
    <p:cSldViewPr>
      <p:cViewPr>
        <p:scale>
          <a:sx n="70" d="100"/>
          <a:sy n="70" d="100"/>
        </p:scale>
        <p:origin x="-2730" y="-81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l">
              <a:defRPr sz="1200"/>
            </a:lvl1pPr>
          </a:lstStyle>
          <a:p>
            <a:endParaRPr lang="en-US" altLang="en-US"/>
          </a:p>
        </p:txBody>
      </p:sp>
      <p:sp>
        <p:nvSpPr>
          <p:cNvPr id="81923"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a:defRPr sz="1200"/>
            </a:lvl1pPr>
          </a:lstStyle>
          <a:p>
            <a:endParaRPr lang="en-US" altLang="en-US"/>
          </a:p>
        </p:txBody>
      </p:sp>
      <p:sp>
        <p:nvSpPr>
          <p:cNvPr id="819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l">
              <a:defRPr sz="1200"/>
            </a:lvl1pPr>
          </a:lstStyle>
          <a:p>
            <a:endParaRPr lang="en-US" alt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a:defRPr sz="1200"/>
            </a:lvl1pPr>
          </a:lstStyle>
          <a:p>
            <a:fld id="{6A6DD239-DBF5-489A-B00C-C74CB335A4CB}" type="slidenum">
              <a:rPr lang="en-US" altLang="en-US"/>
              <a:pPr/>
              <a:t>‹#›</a:t>
            </a:fld>
            <a:endParaRPr lang="en-US" altLang="en-US"/>
          </a:p>
        </p:txBody>
      </p:sp>
    </p:spTree>
    <p:extLst>
      <p:ext uri="{BB962C8B-B14F-4D97-AF65-F5344CB8AC3E}">
        <p14:creationId xmlns:p14="http://schemas.microsoft.com/office/powerpoint/2010/main" val="5587458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4E171F-B22C-43B5-8C33-8E41174E0EB3}" type="slidenum">
              <a:rPr lang="en-US" altLang="en-US"/>
              <a:pPr/>
              <a:t>1</a:t>
            </a:fld>
            <a:endParaRPr lang="en-US" alt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6DD239-DBF5-489A-B00C-C74CB335A4CB}" type="slidenum">
              <a:rPr lang="en-US" altLang="en-US" smtClean="0"/>
              <a:pPr/>
              <a:t>7</a:t>
            </a:fld>
            <a:endParaRPr lang="en-US" altLang="en-US"/>
          </a:p>
        </p:txBody>
      </p:sp>
    </p:spTree>
    <p:extLst>
      <p:ext uri="{BB962C8B-B14F-4D97-AF65-F5344CB8AC3E}">
        <p14:creationId xmlns:p14="http://schemas.microsoft.com/office/powerpoint/2010/main" val="3209547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5A62FE-F8D6-418F-A017-284762CA26E0}" type="slidenum">
              <a:rPr lang="en-US" altLang="en-US"/>
              <a:pPr/>
              <a:t>19</a:t>
            </a:fld>
            <a:endParaRPr lang="en-US" alt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altLang="en-US" noProof="0" smtClean="0"/>
              <a:t>Click to edit Master title style</a:t>
            </a:r>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alt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18691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0800" y="1417638"/>
            <a:ext cx="18288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1417638"/>
            <a:ext cx="53340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8979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6589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16603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56634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74455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917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4037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823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06336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google.com/search?q=Habits+of+the+Household&amp;rlz=1C1RXQR_enUS1128US1128&amp;oq=in+the+book+Habits+of+the+household+by+Justin+Whitmel+Earley+what+is+the+definition+of+litergy&amp;gs_lcrp=EgZjaHJvbWUyBggAEEUYOTIHCAEQIRiPAjIHCAIQIRiPAtIBCTM4MTIzajBqN6gCALACAA&amp;sourceid=chrome&amp;ie=UTF-8&amp;mstk=AUtExfD1XzibwtoV2M5itnLeSTBeicjkHvNc9iwcHgFuJq6YcN9BJ07E0uPRUaHBEuqmQJHn5E4pSPTIsXCXwwYSm_FCaoKF3qCjbN3Cjih8R6uzxx_h5uIZpsSIoO0A0KibxJ_nbnqQg6WkitnjaNGLCaZp29DLEVddgapRGlCcV91YZ-8&amp;csui=3&amp;ved=2ahUKEwjF7rG0sZOSAxX2LFkFHfosNG0QgK4QegQIARAB"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5334000"/>
            <a:ext cx="8458200" cy="1200329"/>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LifeGate Message</a:t>
            </a:r>
          </a:p>
          <a:p>
            <a:r>
              <a:rPr lang="en-US" sz="36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February 8, 2026</a:t>
            </a:r>
            <a:endParaRPr lang="en-US" sz="3600" b="1" dirty="0">
              <a:ln w="11430"/>
              <a:solidFill>
                <a:srgbClr val="FFFF00"/>
              </a:solidFill>
              <a:effectLst>
                <a:glow rad="101600">
                  <a:schemeClr val="accent6">
                    <a:satMod val="175000"/>
                    <a:alpha val="40000"/>
                  </a:schemeClr>
                </a:glow>
                <a:outerShdw blurRad="50800" dist="39000" dir="5460000" algn="tl">
                  <a:srgbClr val="000000">
                    <a:alpha val="38000"/>
                  </a:srgbClr>
                </a:outerShdw>
              </a:effectLst>
            </a:endParaRPr>
          </a:p>
        </p:txBody>
      </p:sp>
      <p:sp>
        <p:nvSpPr>
          <p:cNvPr id="2" name="TextBox 1"/>
          <p:cNvSpPr txBox="1"/>
          <p:nvPr/>
        </p:nvSpPr>
        <p:spPr>
          <a:xfrm>
            <a:off x="0" y="3429000"/>
            <a:ext cx="9144000" cy="175432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rPr>
              <a:t>“Let Your Conversation</a:t>
            </a:r>
          </a:p>
          <a:p>
            <a:r>
              <a:rPr lang="en-US" sz="4000" b="1" dirty="0" smtClean="0">
                <a:effectLst>
                  <a:outerShdw blurRad="38100" dist="38100" dir="2700000" algn="tl">
                    <a:srgbClr val="000000">
                      <a:alpha val="43137"/>
                    </a:srgbClr>
                  </a:outerShdw>
                </a:effectLst>
              </a:rPr>
              <a:t>Be Seasoned With Salt”</a:t>
            </a:r>
          </a:p>
          <a:p>
            <a:r>
              <a:rPr lang="en-US" sz="2800" b="1" dirty="0" smtClean="0">
                <a:solidFill>
                  <a:schemeClr val="bg2">
                    <a:lumMod val="25000"/>
                    <a:lumOff val="75000"/>
                  </a:schemeClr>
                </a:solidFill>
                <a:effectLst>
                  <a:outerShdw blurRad="38100" dist="38100" dir="2700000" algn="tl">
                    <a:srgbClr val="000000">
                      <a:alpha val="43137"/>
                    </a:srgbClr>
                  </a:outerShdw>
                </a:effectLst>
              </a:rPr>
              <a:t>“Is Jesus Lord of Your MOUTH”</a:t>
            </a:r>
            <a:endParaRPr lang="en-US" sz="2800" b="1" dirty="0">
              <a:solidFill>
                <a:schemeClr val="bg2">
                  <a:lumMod val="25000"/>
                  <a:lumOff val="75000"/>
                </a:schemeClr>
              </a:solidFill>
            </a:endParaRPr>
          </a:p>
        </p:txBody>
      </p:sp>
      <p:pic>
        <p:nvPicPr>
          <p:cNvPr id="5122"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28600"/>
            <a:ext cx="7567073" cy="3032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lh3.googleusercontent.com/gg-dl/AJfQ9KTGviQMGc-chnl--aAeQJ6dUSfpI1n3UyfFsIQaZrlGc1e9hcwUUrRvtheqZLehD7LG3_rUfu_TiZ2y3pDaSm3ncUzbJne4lJDfIp7sjtlPivUR-jkjXmZ2DqxdWQJKE0c9_8iaAidfETDNd0rytb08vIVoUZ0RHxmpUpfTco-4nMJyJA=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Grp="1" noChangeAspect="1" noChangeArrowheads="1"/>
          </p:cNvPicPr>
          <p:nvPr>
            <p:ph idx="1"/>
          </p:nvPr>
        </p:nvPicPr>
        <p:blipFill rotWithShape="1">
          <a:blip r:embed="rId2" cstate="email">
            <a:extLst>
              <a:ext uri="{28A0092B-C50C-407E-A947-70E740481C1C}">
                <a14:useLocalDpi xmlns:a14="http://schemas.microsoft.com/office/drawing/2010/main"/>
              </a:ext>
            </a:extLst>
          </a:blip>
          <a:srcRect/>
          <a:stretch/>
        </p:blipFill>
        <p:spPr bwMode="auto">
          <a:xfrm>
            <a:off x="1219200" y="1295400"/>
            <a:ext cx="6553200" cy="538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0" y="141982"/>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Allowing The Holy Spirit And the Word</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(and good Books) To Change Our Habits </a:t>
            </a:r>
          </a:p>
        </p:txBody>
      </p:sp>
      <p:pic>
        <p:nvPicPr>
          <p:cNvPr id="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354624">
            <a:off x="6773619" y="1328569"/>
            <a:ext cx="1485010" cy="226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2310" y="1295400"/>
            <a:ext cx="1210815" cy="170114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16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52400"/>
            <a:ext cx="9144000" cy="2062103"/>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Friendship – Leadership</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And Parenting </a:t>
            </a:r>
            <a:r>
              <a:rPr lang="en-US"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(Grand Parenting) </a:t>
            </a:r>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is</a:t>
            </a:r>
          </a:p>
          <a:p>
            <a:r>
              <a:rPr lang="en-US" sz="32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rPr>
              <a:t>Having Jesus Lead us First</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So That We can Lead and Guide Others </a:t>
            </a:r>
            <a:endParaRPr lang="en-US" sz="3200" b="1" dirty="0" smtClean="0">
              <a:ln w="11430"/>
              <a:solidFill>
                <a:schemeClr val="bg1"/>
              </a:solidFill>
              <a:effectLst>
                <a:glow rad="101600">
                  <a:schemeClr val="accent6">
                    <a:satMod val="175000"/>
                    <a:alpha val="40000"/>
                  </a:schemeClr>
                </a:glow>
                <a:outerShdw blurRad="50800" dist="39000" dir="5460000" algn="tl">
                  <a:srgbClr val="000000">
                    <a:alpha val="38000"/>
                  </a:srgbClr>
                </a:outerShdw>
              </a:effectLst>
            </a:endParaRPr>
          </a:p>
        </p:txBody>
      </p:sp>
      <p:sp>
        <p:nvSpPr>
          <p:cNvPr id="5" name="AutoShape 2" descr="https://lh3.googleusercontent.com/gg-dl/ABS2GSkRp2y0la2vmiJ2eIxDXG16rdjvx_1vKqlg1RXJJBQE3OPZi5_aTUMtnRPjJcORU4SuiTuQ7254nA2c0h4pzUT-w_b5IIHfp6ElopC4-vmpWYa2PAe7NlF50afa-lNxsz-tCNNT1YJ4e8oZBCyf-Vl3Z3v-Gs6qfo4KcK5Iq6X7MRcZDw=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90800"/>
            <a:ext cx="2943980" cy="394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323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 y="86380"/>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Each Single or Family Gets A Copy Turn to Page 16</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Being Parented By God </a:t>
            </a:r>
          </a:p>
        </p:txBody>
      </p:sp>
      <p:pic>
        <p:nvPicPr>
          <p:cNvPr id="8"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243151">
            <a:off x="7354504" y="791934"/>
            <a:ext cx="1430280" cy="2185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97667" y="1378803"/>
            <a:ext cx="4419600" cy="830997"/>
          </a:xfrm>
          <a:prstGeom prst="rect">
            <a:avLst/>
          </a:prstGeom>
          <a:noFill/>
        </p:spPr>
        <p:txBody>
          <a:bodyPr wrap="square" rtlCol="0">
            <a:spAutoFit/>
          </a:bodyPr>
          <a:lstStyle/>
          <a:p>
            <a:r>
              <a:rPr lang="en-US" dirty="0" smtClean="0"/>
              <a:t>Go To Page 184</a:t>
            </a:r>
          </a:p>
          <a:p>
            <a:r>
              <a:rPr lang="en-US" dirty="0" smtClean="0"/>
              <a:t>Let’s Read </a:t>
            </a:r>
            <a:r>
              <a:rPr lang="en-US" dirty="0"/>
              <a:t>T</a:t>
            </a:r>
            <a:r>
              <a:rPr lang="en-US" dirty="0" smtClean="0"/>
              <a:t>wo Stories </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209800"/>
            <a:ext cx="3667561" cy="284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539" y="1378803"/>
            <a:ext cx="8991600" cy="50284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97667" y="6407250"/>
            <a:ext cx="8927472" cy="461665"/>
          </a:xfrm>
          <a:prstGeom prst="rect">
            <a:avLst/>
          </a:prstGeom>
          <a:noFill/>
        </p:spPr>
        <p:txBody>
          <a:bodyPr wrap="square" rtlCol="0">
            <a:spAutoFit/>
          </a:bodyPr>
          <a:lstStyle/>
          <a:p>
            <a:r>
              <a:rPr lang="en-US" dirty="0" smtClean="0"/>
              <a:t>James 5:16 Confess Your faults to one another and be healed</a:t>
            </a:r>
            <a:endParaRPr lang="en-US" dirty="0"/>
          </a:p>
        </p:txBody>
      </p:sp>
    </p:spTree>
    <p:extLst>
      <p:ext uri="{BB962C8B-B14F-4D97-AF65-F5344CB8AC3E}">
        <p14:creationId xmlns:p14="http://schemas.microsoft.com/office/powerpoint/2010/main" val="5877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07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0"/>
            <a:ext cx="8915400" cy="954107"/>
          </a:xfrm>
          <a:prstGeom prst="rect">
            <a:avLst/>
          </a:prstGeom>
          <a:noFill/>
        </p:spPr>
        <p:txBody>
          <a:bodyPr wrap="square" rtlCol="0">
            <a:spAutoFit/>
          </a:bodyPr>
          <a:lstStyle/>
          <a:p>
            <a:r>
              <a:rPr lang="en-US" sz="2800" dirty="0" smtClean="0">
                <a:solidFill>
                  <a:schemeClr val="bg2">
                    <a:lumMod val="25000"/>
                    <a:lumOff val="75000"/>
                  </a:schemeClr>
                </a:solidFill>
              </a:rPr>
              <a:t>The </a:t>
            </a:r>
            <a:r>
              <a:rPr lang="en-US" sz="2800" dirty="0" smtClean="0">
                <a:solidFill>
                  <a:srgbClr val="FFFF00"/>
                </a:solidFill>
              </a:rPr>
              <a:t>GRACE</a:t>
            </a:r>
            <a:r>
              <a:rPr lang="en-US" sz="2800" dirty="0" smtClean="0">
                <a:solidFill>
                  <a:schemeClr val="bg2">
                    <a:lumMod val="25000"/>
                    <a:lumOff val="75000"/>
                  </a:schemeClr>
                </a:solidFill>
              </a:rPr>
              <a:t> in Conversation Is Jesus </a:t>
            </a:r>
          </a:p>
          <a:p>
            <a:r>
              <a:rPr lang="en-US" sz="2800" dirty="0" smtClean="0">
                <a:solidFill>
                  <a:schemeClr val="bg2">
                    <a:lumMod val="25000"/>
                    <a:lumOff val="75000"/>
                  </a:schemeClr>
                </a:solidFill>
              </a:rPr>
              <a:t>and The </a:t>
            </a:r>
            <a:r>
              <a:rPr lang="en-US" sz="2800" dirty="0" smtClean="0">
                <a:solidFill>
                  <a:srgbClr val="FFFF00"/>
                </a:solidFill>
              </a:rPr>
              <a:t>SALT</a:t>
            </a:r>
            <a:r>
              <a:rPr lang="en-US" sz="2800" dirty="0" smtClean="0">
                <a:solidFill>
                  <a:schemeClr val="bg2">
                    <a:lumMod val="25000"/>
                    <a:lumOff val="75000"/>
                  </a:schemeClr>
                </a:solidFill>
              </a:rPr>
              <a:t> is the Holy Spirit and the Word of God</a:t>
            </a:r>
          </a:p>
        </p:txBody>
      </p:sp>
      <p:sp>
        <p:nvSpPr>
          <p:cNvPr id="2" name="TextBox 1"/>
          <p:cNvSpPr txBox="1"/>
          <p:nvPr/>
        </p:nvSpPr>
        <p:spPr>
          <a:xfrm>
            <a:off x="533400" y="3213080"/>
            <a:ext cx="7543800" cy="3416320"/>
          </a:xfrm>
          <a:prstGeom prst="rect">
            <a:avLst/>
          </a:prstGeom>
          <a:noFill/>
        </p:spPr>
        <p:txBody>
          <a:bodyPr wrap="square" rtlCol="0">
            <a:spAutoFit/>
          </a:bodyPr>
          <a:lstStyle/>
          <a:p>
            <a:pPr marL="457200" indent="-457200" algn="l">
              <a:buFont typeface="+mj-lt"/>
              <a:buAutoNum type="arabicPeriod"/>
            </a:pPr>
            <a:r>
              <a:rPr lang="en-US" dirty="0" smtClean="0"/>
              <a:t>Sanctified conversation is the rhythm that turns family into friends and friends into family. </a:t>
            </a:r>
          </a:p>
          <a:p>
            <a:pPr marL="457200" indent="-457200" algn="l">
              <a:buFont typeface="+mj-lt"/>
              <a:buAutoNum type="arabicPeriod"/>
            </a:pPr>
            <a:r>
              <a:rPr lang="en-US" dirty="0" smtClean="0"/>
              <a:t>Being intentional about our habits in healthy conversation is the way we begin teaching the culture of friendship</a:t>
            </a:r>
          </a:p>
          <a:p>
            <a:pPr marL="457200" indent="-457200" algn="l">
              <a:buFont typeface="+mj-lt"/>
              <a:buAutoNum type="arabicPeriod"/>
            </a:pPr>
            <a:r>
              <a:rPr lang="en-US" dirty="0" smtClean="0"/>
              <a:t>Make room for important conversations – A/ is there a room where it is inviting and there is no TV- B/ Are the phones put away during certain times – C/ As a couple could you light a candle or a fire.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1051310"/>
            <a:ext cx="2743200" cy="20728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92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76186"/>
            <a:ext cx="9144000" cy="95410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What does The Term</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Liturgy Mean in this book </a:t>
            </a:r>
          </a:p>
        </p:txBody>
      </p:sp>
      <p:sp>
        <p:nvSpPr>
          <p:cNvPr id="2" name="Rectangle 1"/>
          <p:cNvSpPr/>
          <p:nvPr/>
        </p:nvSpPr>
        <p:spPr>
          <a:xfrm>
            <a:off x="266700" y="2136339"/>
            <a:ext cx="8610600" cy="4401205"/>
          </a:xfrm>
          <a:prstGeom prst="rect">
            <a:avLst/>
          </a:prstGeom>
        </p:spPr>
        <p:txBody>
          <a:bodyPr wrap="square">
            <a:spAutoFit/>
          </a:bodyPr>
          <a:lstStyle/>
          <a:p>
            <a:r>
              <a:rPr lang="en-US" sz="2800" dirty="0" smtClean="0"/>
              <a:t>A REPEATED ACT OF WORSHIP OR DEVOTION</a:t>
            </a:r>
          </a:p>
          <a:p>
            <a:r>
              <a:rPr lang="en-US" sz="2800" dirty="0" smtClean="0"/>
              <a:t>In</a:t>
            </a:r>
            <a:r>
              <a:rPr lang="en-US" sz="2800" dirty="0"/>
              <a:t> </a:t>
            </a:r>
            <a:r>
              <a:rPr lang="en-US" sz="2800" i="1" dirty="0">
                <a:hlinkClick r:id="rId2"/>
              </a:rPr>
              <a:t>Habits of the Household</a:t>
            </a:r>
            <a:r>
              <a:rPr lang="en-US" sz="2800" dirty="0"/>
              <a:t>, Justin </a:t>
            </a:r>
            <a:r>
              <a:rPr lang="en-US" sz="2800" dirty="0" err="1" smtClean="0"/>
              <a:t>Earley</a:t>
            </a:r>
            <a:r>
              <a:rPr lang="en-US" sz="2800" dirty="0" smtClean="0"/>
              <a:t>  (Presbyterian) defines </a:t>
            </a:r>
            <a:r>
              <a:rPr lang="en-US" sz="2800" dirty="0"/>
              <a:t>liturgy as repeated patterns of words or actions that form us, much like habits, but with the key difference that liturgy consciously points toward worship, shaping us to love God and </a:t>
            </a:r>
            <a:r>
              <a:rPr lang="en-US" sz="2800" dirty="0" smtClean="0"/>
              <a:t>our neighbor</a:t>
            </a:r>
            <a:r>
              <a:rPr lang="en-US" sz="2800" dirty="0"/>
              <a:t>, even when our daily routines seem mundane. He expands the concept beyond formal church services to include everyday family routines like meals, bedtime, and </a:t>
            </a:r>
            <a:r>
              <a:rPr lang="en-US" sz="2800" dirty="0" smtClean="0"/>
              <a:t>transitions.</a:t>
            </a:r>
            <a:endParaRPr lang="en-US" sz="2800" dirty="0"/>
          </a:p>
        </p:txBody>
      </p:sp>
    </p:spTree>
    <p:extLst>
      <p:ext uri="{BB962C8B-B14F-4D97-AF65-F5344CB8AC3E}">
        <p14:creationId xmlns:p14="http://schemas.microsoft.com/office/powerpoint/2010/main" val="13286379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253425"/>
            <a:ext cx="9144000" cy="10772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We Were Never Created</a:t>
            </a:r>
          </a:p>
          <a:p>
            <a:r>
              <a:rPr lang="en-US" sz="32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For Non- Stop Conversation and Drama</a:t>
            </a:r>
          </a:p>
        </p:txBody>
      </p:sp>
      <p:sp>
        <p:nvSpPr>
          <p:cNvPr id="2" name="TextBox 1"/>
          <p:cNvSpPr txBox="1"/>
          <p:nvPr/>
        </p:nvSpPr>
        <p:spPr>
          <a:xfrm>
            <a:off x="838200" y="2667000"/>
            <a:ext cx="8001000" cy="2123658"/>
          </a:xfrm>
          <a:prstGeom prst="rect">
            <a:avLst/>
          </a:prstGeom>
          <a:noFill/>
        </p:spPr>
        <p:txBody>
          <a:bodyPr wrap="square" rtlCol="0">
            <a:spAutoFit/>
          </a:bodyPr>
          <a:lstStyle/>
          <a:p>
            <a:pPr algn="r"/>
            <a:r>
              <a:rPr lang="en-US" sz="2200" dirty="0" smtClean="0">
                <a:solidFill>
                  <a:srgbClr val="FFFF00"/>
                </a:solidFill>
              </a:rPr>
              <a:t>There is only so Much </a:t>
            </a:r>
            <a:r>
              <a:rPr lang="en-US" sz="2200" b="1" dirty="0" smtClean="0">
                <a:solidFill>
                  <a:srgbClr val="FFFF00"/>
                </a:solidFill>
              </a:rPr>
              <a:t>Bandwidth</a:t>
            </a:r>
            <a:r>
              <a:rPr lang="en-US" sz="2200" dirty="0" smtClean="0">
                <a:solidFill>
                  <a:srgbClr val="FFFF00"/>
                </a:solidFill>
              </a:rPr>
              <a:t> we each have- </a:t>
            </a:r>
          </a:p>
          <a:p>
            <a:pPr algn="r"/>
            <a:r>
              <a:rPr lang="en-US" sz="2200" dirty="0" smtClean="0">
                <a:solidFill>
                  <a:srgbClr val="FFFF00"/>
                </a:solidFill>
              </a:rPr>
              <a:t>We were never deigned for non-stop divisiveness </a:t>
            </a:r>
          </a:p>
          <a:p>
            <a:pPr algn="r"/>
            <a:r>
              <a:rPr lang="en-US" sz="2200" dirty="0" smtClean="0">
                <a:solidFill>
                  <a:srgbClr val="FFFF00"/>
                </a:solidFill>
              </a:rPr>
              <a:t>and criticism and constant negativity – We have </a:t>
            </a:r>
          </a:p>
          <a:p>
            <a:pPr algn="r"/>
            <a:r>
              <a:rPr lang="en-US" sz="2200" dirty="0" smtClean="0">
                <a:solidFill>
                  <a:srgbClr val="FFFF00"/>
                </a:solidFill>
              </a:rPr>
              <a:t>to get GRACE and SALT into our environments </a:t>
            </a:r>
          </a:p>
          <a:p>
            <a:pPr algn="r"/>
            <a:r>
              <a:rPr lang="en-US" sz="2200" dirty="0" smtClean="0">
                <a:solidFill>
                  <a:srgbClr val="FFFF00"/>
                </a:solidFill>
              </a:rPr>
              <a:t>HINT – most </a:t>
            </a:r>
            <a:r>
              <a:rPr lang="en-US" sz="2200" dirty="0" err="1" smtClean="0">
                <a:solidFill>
                  <a:srgbClr val="FFFF00"/>
                </a:solidFill>
              </a:rPr>
              <a:t>Youtube</a:t>
            </a:r>
            <a:r>
              <a:rPr lang="en-US" sz="2200" dirty="0" smtClean="0">
                <a:solidFill>
                  <a:srgbClr val="FFFF00"/>
                </a:solidFill>
              </a:rPr>
              <a:t> podcasts don’t get popular from being positive – but from be critical </a:t>
            </a:r>
            <a:endParaRPr lang="en-US" sz="2200" dirty="0">
              <a:solidFill>
                <a:srgbClr val="FFFF00"/>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729" y="1368426"/>
            <a:ext cx="2259871" cy="1501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3445" y="2967335"/>
            <a:ext cx="1600200" cy="461665"/>
          </a:xfrm>
          <a:prstGeom prst="rect">
            <a:avLst/>
          </a:prstGeom>
          <a:noFill/>
        </p:spPr>
        <p:txBody>
          <a:bodyPr wrap="square" rtlCol="0">
            <a:spAutoFit/>
          </a:bodyPr>
          <a:lstStyle/>
          <a:p>
            <a:r>
              <a:rPr lang="en-US" dirty="0" err="1" smtClean="0"/>
              <a:t>Wess</a:t>
            </a:r>
            <a:r>
              <a:rPr lang="en-US" dirty="0" smtClean="0"/>
              <a:t> Huff</a:t>
            </a:r>
            <a:endParaRPr lang="en-US" dirty="0"/>
          </a:p>
        </p:txBody>
      </p:sp>
      <p:sp>
        <p:nvSpPr>
          <p:cNvPr id="4" name="Rectangle 3"/>
          <p:cNvSpPr/>
          <p:nvPr/>
        </p:nvSpPr>
        <p:spPr>
          <a:xfrm>
            <a:off x="457200" y="4719697"/>
            <a:ext cx="8153400" cy="2062103"/>
          </a:xfrm>
          <a:prstGeom prst="rect">
            <a:avLst/>
          </a:prstGeom>
        </p:spPr>
        <p:txBody>
          <a:bodyPr wrap="square">
            <a:spAutoFit/>
          </a:bodyPr>
          <a:lstStyle/>
          <a:p>
            <a:r>
              <a:rPr lang="en-US" sz="3200" b="1" dirty="0" smtClean="0">
                <a:solidFill>
                  <a:srgbClr val="FFFF00"/>
                </a:solidFill>
              </a:rPr>
              <a:t>What if we each lived this out daily – </a:t>
            </a:r>
            <a:r>
              <a:rPr lang="en-US" b="1" dirty="0" smtClean="0"/>
              <a:t>“but </a:t>
            </a:r>
            <a:r>
              <a:rPr lang="en-US" b="1" dirty="0"/>
              <a:t>only what is helpful for building others up according to their needs, that it may benefit those who listen. </a:t>
            </a:r>
            <a:r>
              <a:rPr lang="en-US" b="1" baseline="30000" dirty="0"/>
              <a:t>30 </a:t>
            </a:r>
            <a:r>
              <a:rPr lang="en-US" b="1" dirty="0"/>
              <a:t> And do not grieve the Holy Spirit of God, with whom you were sealed for the day of </a:t>
            </a:r>
            <a:r>
              <a:rPr lang="en-US" b="1" dirty="0" smtClean="0"/>
              <a:t>redemption.”</a:t>
            </a:r>
            <a:endParaRPr lang="en-US" dirty="0"/>
          </a:p>
        </p:txBody>
      </p:sp>
      <p:sp>
        <p:nvSpPr>
          <p:cNvPr id="5" name="TextBox 4"/>
          <p:cNvSpPr txBox="1"/>
          <p:nvPr/>
        </p:nvSpPr>
        <p:spPr>
          <a:xfrm>
            <a:off x="2667000" y="1368425"/>
            <a:ext cx="6019800" cy="1200329"/>
          </a:xfrm>
          <a:prstGeom prst="rect">
            <a:avLst/>
          </a:prstGeom>
          <a:noFill/>
        </p:spPr>
        <p:txBody>
          <a:bodyPr wrap="square" rtlCol="0">
            <a:spAutoFit/>
          </a:bodyPr>
          <a:lstStyle/>
          <a:p>
            <a:r>
              <a:rPr lang="en-US" dirty="0" smtClean="0"/>
              <a:t>God never created us to need to know the personal opinions of thousands of people all in one moment.  </a:t>
            </a:r>
            <a:endParaRPr lang="en-US" dirty="0"/>
          </a:p>
        </p:txBody>
      </p:sp>
    </p:spTree>
    <p:extLst>
      <p:ext uri="{BB962C8B-B14F-4D97-AF65-F5344CB8AC3E}">
        <p14:creationId xmlns:p14="http://schemas.microsoft.com/office/powerpoint/2010/main" val="1101849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53425"/>
            <a:ext cx="9144000" cy="1815882"/>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Through Consecration And Changing our Conversations And Releasing </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Revival God Is Building A Community</a:t>
            </a:r>
          </a:p>
          <a:p>
            <a:r>
              <a:rPr lang="en-US" sz="28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That Overcomes The World </a:t>
            </a:r>
          </a:p>
        </p:txBody>
      </p:sp>
      <p:sp>
        <p:nvSpPr>
          <p:cNvPr id="3" name="Rectangle 2"/>
          <p:cNvSpPr/>
          <p:nvPr/>
        </p:nvSpPr>
        <p:spPr>
          <a:xfrm>
            <a:off x="190500" y="2322016"/>
            <a:ext cx="8763000" cy="4154984"/>
          </a:xfrm>
          <a:prstGeom prst="rect">
            <a:avLst/>
          </a:prstGeom>
        </p:spPr>
        <p:txBody>
          <a:bodyPr wrap="square">
            <a:spAutoFit/>
          </a:bodyPr>
          <a:lstStyle/>
          <a:p>
            <a:r>
              <a:rPr lang="en-US" b="1" dirty="0" smtClean="0"/>
              <a:t>“</a:t>
            </a:r>
            <a:r>
              <a:rPr lang="en-US" b="1" dirty="0"/>
              <a:t>At Bethesda Temple in 1949 the atmosphere of the church had a 1/ </a:t>
            </a:r>
            <a:r>
              <a:rPr lang="en-US" b="1" dirty="0">
                <a:solidFill>
                  <a:srgbClr val="FFFF00"/>
                </a:solidFill>
              </a:rPr>
              <a:t>spirit of prayer </a:t>
            </a:r>
            <a:r>
              <a:rPr lang="en-US" b="1" dirty="0"/>
              <a:t>that was "characterized by 2/</a:t>
            </a:r>
            <a:r>
              <a:rPr lang="en-US" b="1" dirty="0">
                <a:solidFill>
                  <a:srgbClr val="FFFF00"/>
                </a:solidFill>
              </a:rPr>
              <a:t>brokenness</a:t>
            </a:r>
            <a:r>
              <a:rPr lang="en-US" b="1" dirty="0"/>
              <a:t>, 3/ </a:t>
            </a:r>
            <a:r>
              <a:rPr lang="en-US" b="1" dirty="0">
                <a:solidFill>
                  <a:srgbClr val="FFFF00"/>
                </a:solidFill>
              </a:rPr>
              <a:t>yieldedness</a:t>
            </a:r>
            <a:r>
              <a:rPr lang="en-US" b="1" dirty="0"/>
              <a:t>, </a:t>
            </a:r>
            <a:endParaRPr lang="en-US" dirty="0"/>
          </a:p>
          <a:p>
            <a:r>
              <a:rPr lang="en-US" b="1" dirty="0"/>
              <a:t>4/ </a:t>
            </a:r>
            <a:r>
              <a:rPr lang="en-US" b="1" dirty="0">
                <a:solidFill>
                  <a:srgbClr val="FFFF00"/>
                </a:solidFill>
              </a:rPr>
              <a:t>illumination upon the Word</a:t>
            </a:r>
            <a:r>
              <a:rPr lang="en-US" b="1" dirty="0"/>
              <a:t>, </a:t>
            </a:r>
            <a:r>
              <a:rPr lang="en-US" b="1" dirty="0">
                <a:solidFill>
                  <a:srgbClr val="FFFF00"/>
                </a:solidFill>
              </a:rPr>
              <a:t>5/restfulness in His presence</a:t>
            </a:r>
            <a:r>
              <a:rPr lang="en-US" b="1" dirty="0"/>
              <a:t>, 6</a:t>
            </a:r>
            <a:r>
              <a:rPr lang="en-US" b="1" dirty="0" smtClean="0"/>
              <a:t>/ </a:t>
            </a:r>
            <a:r>
              <a:rPr lang="en-US" b="1" dirty="0" smtClean="0">
                <a:solidFill>
                  <a:srgbClr val="FFFF00"/>
                </a:solidFill>
              </a:rPr>
              <a:t>loss </a:t>
            </a:r>
            <a:r>
              <a:rPr lang="en-US" b="1" dirty="0">
                <a:solidFill>
                  <a:srgbClr val="FFFF00"/>
                </a:solidFill>
              </a:rPr>
              <a:t>of appetite for food</a:t>
            </a:r>
            <a:r>
              <a:rPr lang="en-US" b="1" dirty="0"/>
              <a:t>, </a:t>
            </a:r>
            <a:r>
              <a:rPr lang="en-US" sz="1600" dirty="0"/>
              <a:t>(PRAYING AND FASTING CONSTANTLY)</a:t>
            </a:r>
            <a:r>
              <a:rPr lang="en-US" b="1" dirty="0"/>
              <a:t> and a 7/ </a:t>
            </a:r>
            <a:r>
              <a:rPr lang="en-US" b="1" dirty="0">
                <a:solidFill>
                  <a:srgbClr val="FFFF00"/>
                </a:solidFill>
              </a:rPr>
              <a:t>flow of love and fellowship </a:t>
            </a:r>
            <a:r>
              <a:rPr lang="en-US" b="1" dirty="0"/>
              <a:t>that made total strangers feel 'at home' with one another. There was an 8/ </a:t>
            </a:r>
            <a:r>
              <a:rPr lang="en-US" b="1" dirty="0">
                <a:solidFill>
                  <a:srgbClr val="FFFF00"/>
                </a:solidFill>
              </a:rPr>
              <a:t>inward bubbling of joy</a:t>
            </a:r>
            <a:r>
              <a:rPr lang="en-US" b="1" dirty="0"/>
              <a:t>, yet also a great seriousness; there was 9/ </a:t>
            </a:r>
            <a:r>
              <a:rPr lang="en-US" b="1" dirty="0">
                <a:solidFill>
                  <a:srgbClr val="FFFF00"/>
                </a:solidFill>
              </a:rPr>
              <a:t>a liberating freedom </a:t>
            </a:r>
            <a:r>
              <a:rPr lang="en-US" b="1" dirty="0"/>
              <a:t>yet a sense of the 10/ </a:t>
            </a:r>
            <a:r>
              <a:rPr lang="en-US" b="1" dirty="0">
                <a:solidFill>
                  <a:schemeClr val="bg2">
                    <a:lumMod val="50000"/>
                    <a:lumOff val="50000"/>
                  </a:schemeClr>
                </a:solidFill>
              </a:rPr>
              <a:t>burning fire of God sanctifying work in one’s personal life</a:t>
            </a:r>
            <a:r>
              <a:rPr lang="en-US" b="1" dirty="0"/>
              <a:t>.” Ivan Spencer</a:t>
            </a:r>
            <a:endParaRPr lang="en-US" dirty="0"/>
          </a:p>
        </p:txBody>
      </p:sp>
    </p:spTree>
    <p:extLst>
      <p:ext uri="{BB962C8B-B14F-4D97-AF65-F5344CB8AC3E}">
        <p14:creationId xmlns:p14="http://schemas.microsoft.com/office/powerpoint/2010/main" val="41258792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661" y="914400"/>
            <a:ext cx="8686800" cy="5755422"/>
          </a:xfrm>
          <a:prstGeom prst="rect">
            <a:avLst/>
          </a:prstGeom>
        </p:spPr>
        <p:txBody>
          <a:bodyPr wrap="square">
            <a:spAutoFit/>
          </a:bodyPr>
          <a:lstStyle/>
          <a:p>
            <a:r>
              <a:rPr lang="en-US" sz="2300" dirty="0"/>
              <a:t>“Every move of the Holy Spirit calls for watchfulness, and the one we are entering into right now is no exception.  If this work of grace is to be received in its fullness, every member of the body must guard his or her heart very closely.  Do nothing that will grieve the Holy Spirit.  He is the key to everything and is so sensitive </a:t>
            </a:r>
            <a:r>
              <a:rPr lang="en-US" sz="2300" dirty="0" smtClean="0"/>
              <a:t>about sin </a:t>
            </a:r>
            <a:r>
              <a:rPr lang="en-US" sz="2300" dirty="0"/>
              <a:t>and compromise that He can pass from among us without our having received the full blessing He desires to give us.  Let all selfishness be put away from us.  Let our Home life be consistent with our confession.  </a:t>
            </a:r>
            <a:r>
              <a:rPr lang="en-US" sz="2300" b="1" dirty="0">
                <a:solidFill>
                  <a:srgbClr val="FFFF00"/>
                </a:solidFill>
              </a:rPr>
              <a:t>Let us be on guard in all of our conversation.  Let there be no word of judgment concerning any brother.  Speak more often to God about one another’s faults and there will be fewer fault’s to speak about.  </a:t>
            </a:r>
            <a:r>
              <a:rPr lang="en-US" sz="2300" dirty="0"/>
              <a:t>Do not neglect family and private intercession. Join in with the church prayer meetings.  Instantly obey the Spirit’s promptings, and if He suggests you to speak to someone, do it without questioning.  He will give the grace and power.” 1915  </a:t>
            </a:r>
          </a:p>
        </p:txBody>
      </p:sp>
      <p:sp>
        <p:nvSpPr>
          <p:cNvPr id="5" name="TextBox 4"/>
          <p:cNvSpPr txBox="1"/>
          <p:nvPr/>
        </p:nvSpPr>
        <p:spPr>
          <a:xfrm>
            <a:off x="0" y="15240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Be Encouraged – But Be Vigilant</a:t>
            </a:r>
          </a:p>
        </p:txBody>
      </p:sp>
    </p:spTree>
    <p:extLst>
      <p:ext uri="{BB962C8B-B14F-4D97-AF65-F5344CB8AC3E}">
        <p14:creationId xmlns:p14="http://schemas.microsoft.com/office/powerpoint/2010/main" val="14899889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52400"/>
            <a:ext cx="8382000" cy="830997"/>
          </a:xfrm>
          <a:prstGeom prst="rect">
            <a:avLst/>
          </a:prstGeom>
        </p:spPr>
        <p:txBody>
          <a:bodyPr wrap="square">
            <a:spAutoFit/>
          </a:bodyPr>
          <a:lstStyle/>
          <a:p>
            <a:r>
              <a:rPr lang="en-US" dirty="0">
                <a:solidFill>
                  <a:srgbClr val="FFFF00"/>
                </a:solidFill>
              </a:rPr>
              <a:t> Set a guard over my mouth, O </a:t>
            </a:r>
            <a:r>
              <a:rPr lang="en-US" cap="small" dirty="0">
                <a:solidFill>
                  <a:srgbClr val="FFFF00"/>
                </a:solidFill>
              </a:rPr>
              <a:t>LORD</a:t>
            </a:r>
            <a:r>
              <a:rPr lang="en-US" dirty="0">
                <a:solidFill>
                  <a:srgbClr val="FFFF00"/>
                </a:solidFill>
              </a:rPr>
              <a:t>; keep watch over the door of my lips. </a:t>
            </a:r>
            <a:r>
              <a:rPr lang="en-US" b="1" dirty="0">
                <a:solidFill>
                  <a:srgbClr val="FFFF00"/>
                </a:solidFill>
              </a:rPr>
              <a:t>Psalm 141:3 (NIV) </a:t>
            </a:r>
            <a:endParaRPr lang="en-US" dirty="0">
              <a:solidFill>
                <a:srgbClr val="FFFF00"/>
              </a:solidFill>
            </a:endParaRPr>
          </a:p>
        </p:txBody>
      </p:sp>
      <p:sp>
        <p:nvSpPr>
          <p:cNvPr id="5" name="Rectangle 4"/>
          <p:cNvSpPr/>
          <p:nvPr/>
        </p:nvSpPr>
        <p:spPr>
          <a:xfrm>
            <a:off x="457200" y="2819400"/>
            <a:ext cx="8382000" cy="1200329"/>
          </a:xfrm>
          <a:prstGeom prst="rect">
            <a:avLst/>
          </a:prstGeom>
        </p:spPr>
        <p:txBody>
          <a:bodyPr wrap="square">
            <a:spAutoFit/>
          </a:bodyPr>
          <a:lstStyle/>
          <a:p>
            <a:r>
              <a:rPr lang="en-US" dirty="0" smtClean="0">
                <a:solidFill>
                  <a:srgbClr val="FFFF00"/>
                </a:solidFill>
              </a:rPr>
              <a:t>We </a:t>
            </a:r>
            <a:r>
              <a:rPr lang="en-US" dirty="0">
                <a:solidFill>
                  <a:srgbClr val="FFFF00"/>
                </a:solidFill>
              </a:rPr>
              <a:t>all stumble in many ways. If anyone is never at fault in what he says, he is a perfect man, able to keep his whole body in check. </a:t>
            </a:r>
            <a:r>
              <a:rPr lang="en-US" b="1" dirty="0">
                <a:solidFill>
                  <a:srgbClr val="FFFF00"/>
                </a:solidFill>
              </a:rPr>
              <a:t>James 3:2 (NIV) </a:t>
            </a:r>
            <a:endParaRPr lang="en-US" dirty="0">
              <a:solidFill>
                <a:srgbClr val="FFFF00"/>
              </a:solidFill>
            </a:endParaRPr>
          </a:p>
        </p:txBody>
      </p:sp>
      <p:sp>
        <p:nvSpPr>
          <p:cNvPr id="6" name="Rectangle 5"/>
          <p:cNvSpPr/>
          <p:nvPr/>
        </p:nvSpPr>
        <p:spPr>
          <a:xfrm>
            <a:off x="228600" y="4191000"/>
            <a:ext cx="8763000" cy="2554545"/>
          </a:xfrm>
          <a:prstGeom prst="rect">
            <a:avLst/>
          </a:prstGeom>
        </p:spPr>
        <p:txBody>
          <a:bodyPr wrap="square">
            <a:spAutoFit/>
          </a:bodyPr>
          <a:lstStyle/>
          <a:p>
            <a:r>
              <a:rPr lang="en-US" sz="2000" dirty="0" smtClean="0"/>
              <a:t>With </a:t>
            </a:r>
            <a:r>
              <a:rPr lang="en-US" sz="2000" dirty="0"/>
              <a:t>the tongue we praise our Lord and Father, and with it we curse men, who have been made in God's likeness. </a:t>
            </a:r>
            <a:r>
              <a:rPr lang="en-US" sz="2000" baseline="30000" dirty="0"/>
              <a:t>10 </a:t>
            </a:r>
            <a:r>
              <a:rPr lang="en-US" sz="2000" dirty="0"/>
              <a:t> Out of the same mouth come praise and cursing. My brothers, this should not be. </a:t>
            </a:r>
            <a:r>
              <a:rPr lang="en-US" sz="2000" baseline="30000" dirty="0"/>
              <a:t>11 </a:t>
            </a:r>
            <a:r>
              <a:rPr lang="en-US" sz="2000" dirty="0"/>
              <a:t> Can both fresh water and salt water flow from the same spring? </a:t>
            </a:r>
            <a:r>
              <a:rPr lang="en-US" sz="2000" baseline="30000" dirty="0"/>
              <a:t>12 </a:t>
            </a:r>
            <a:r>
              <a:rPr lang="en-US" sz="2000" dirty="0"/>
              <a:t> My brothers, can a fig tree bear olives, or a grapevine bear figs? Neither can a salt spring produce fresh water. </a:t>
            </a:r>
            <a:r>
              <a:rPr lang="en-US" sz="2000" baseline="30000" dirty="0"/>
              <a:t>13 </a:t>
            </a:r>
            <a:r>
              <a:rPr lang="en-US" sz="2000" dirty="0"/>
              <a:t> Who is wise and understanding among you? Let him show it by his good life, by deeds done in the humility that comes from wisdom. </a:t>
            </a:r>
            <a:r>
              <a:rPr lang="en-US" sz="2000" b="1" dirty="0"/>
              <a:t>James 3:9-13 (NIV) </a:t>
            </a:r>
            <a:endParaRPr lang="en-US" sz="2000" dirty="0"/>
          </a:p>
        </p:txBody>
      </p:sp>
      <p:sp>
        <p:nvSpPr>
          <p:cNvPr id="7" name="Rectangle 6"/>
          <p:cNvSpPr/>
          <p:nvPr/>
        </p:nvSpPr>
        <p:spPr>
          <a:xfrm>
            <a:off x="152400" y="1219200"/>
            <a:ext cx="8839200" cy="1446550"/>
          </a:xfrm>
          <a:prstGeom prst="rect">
            <a:avLst/>
          </a:prstGeom>
        </p:spPr>
        <p:txBody>
          <a:bodyPr wrap="square">
            <a:spAutoFit/>
          </a:bodyPr>
          <a:lstStyle/>
          <a:p>
            <a:r>
              <a:rPr lang="en-US" sz="2200" dirty="0" smtClean="0"/>
              <a:t>A </a:t>
            </a:r>
            <a:r>
              <a:rPr lang="en-US" sz="2200" dirty="0"/>
              <a:t>good man out of the good treasure of his heart </a:t>
            </a:r>
            <a:r>
              <a:rPr lang="en-US" sz="2200" dirty="0" smtClean="0"/>
              <a:t>brings </a:t>
            </a:r>
            <a:r>
              <a:rPr lang="en-US" sz="2200" dirty="0"/>
              <a:t>forth that which is good; and an evil man out of the evil treasure of his heart </a:t>
            </a:r>
            <a:r>
              <a:rPr lang="en-US" sz="2200" dirty="0" smtClean="0"/>
              <a:t>brings </a:t>
            </a:r>
            <a:r>
              <a:rPr lang="en-US" sz="2200" dirty="0"/>
              <a:t>forth that which is evil</a:t>
            </a:r>
            <a:r>
              <a:rPr lang="en-US" sz="2200" b="1" dirty="0">
                <a:solidFill>
                  <a:srgbClr val="FFFF00"/>
                </a:solidFill>
              </a:rPr>
              <a:t>: for </a:t>
            </a:r>
            <a:r>
              <a:rPr lang="en-US" sz="2200" b="1" dirty="0" smtClean="0">
                <a:solidFill>
                  <a:srgbClr val="FFFF00"/>
                </a:solidFill>
              </a:rPr>
              <a:t>out the </a:t>
            </a:r>
            <a:r>
              <a:rPr lang="en-US" sz="2200" b="1" dirty="0">
                <a:solidFill>
                  <a:srgbClr val="FFFF00"/>
                </a:solidFill>
              </a:rPr>
              <a:t>abundance of the heart his mouth </a:t>
            </a:r>
            <a:r>
              <a:rPr lang="en-US" sz="2200" b="1" dirty="0" smtClean="0">
                <a:solidFill>
                  <a:srgbClr val="FFFF00"/>
                </a:solidFill>
              </a:rPr>
              <a:t>speaks. </a:t>
            </a:r>
            <a:r>
              <a:rPr lang="en-US" sz="2200" b="1" dirty="0" smtClean="0"/>
              <a:t>Luke </a:t>
            </a:r>
            <a:r>
              <a:rPr lang="en-US" sz="2200" b="1" dirty="0"/>
              <a:t>6:45 (KJV) </a:t>
            </a:r>
            <a:endParaRPr lang="en-US" sz="2200" dirty="0"/>
          </a:p>
        </p:txBody>
      </p:sp>
    </p:spTree>
    <p:extLst>
      <p:ext uri="{BB962C8B-B14F-4D97-AF65-F5344CB8AC3E}">
        <p14:creationId xmlns:p14="http://schemas.microsoft.com/office/powerpoint/2010/main" val="420689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38200"/>
            <a:ext cx="8953500" cy="5693866"/>
          </a:xfrm>
          <a:prstGeom prst="rect">
            <a:avLst/>
          </a:prstGeom>
        </p:spPr>
        <p:txBody>
          <a:bodyPr wrap="square">
            <a:spAutoFit/>
          </a:bodyPr>
          <a:lstStyle/>
          <a:p>
            <a:pPr marL="514350" indent="-514350" algn="l">
              <a:buAutoNum type="arabicPeriod"/>
            </a:pPr>
            <a:r>
              <a:rPr lang="en-US" sz="2600" b="1" dirty="0" smtClean="0">
                <a:solidFill>
                  <a:srgbClr val="FFFF00"/>
                </a:solidFill>
                <a:effectLst>
                  <a:outerShdw blurRad="38100" dist="38100" dir="2700000" algn="tl">
                    <a:srgbClr val="000000">
                      <a:alpha val="43137"/>
                    </a:srgbClr>
                  </a:outerShdw>
                </a:effectLst>
              </a:rPr>
              <a:t>Allow Jesus To Parent you so you can parent your family (grand children) </a:t>
            </a:r>
            <a:r>
              <a:rPr lang="en-US" sz="2600" dirty="0" smtClean="0">
                <a:effectLst>
                  <a:outerShdw blurRad="38100" dist="38100" dir="2700000" algn="tl">
                    <a:srgbClr val="000000">
                      <a:alpha val="43137"/>
                    </a:srgbClr>
                  </a:outerShdw>
                </a:effectLst>
              </a:rPr>
              <a:t>– have you turned your conversations over to Him to be filled with GRACE and SALT for those around you?</a:t>
            </a:r>
          </a:p>
          <a:p>
            <a:pPr marL="514350" indent="-514350" algn="l">
              <a:buAutoNum type="arabicPeriod"/>
            </a:pPr>
            <a:r>
              <a:rPr lang="en-US" sz="2600" b="1" dirty="0" smtClean="0">
                <a:solidFill>
                  <a:srgbClr val="FFFF00"/>
                </a:solidFill>
                <a:effectLst>
                  <a:outerShdw blurRad="38100" dist="38100" dir="2700000" algn="tl">
                    <a:srgbClr val="000000">
                      <a:alpha val="43137"/>
                    </a:srgbClr>
                  </a:outerShdw>
                </a:effectLst>
              </a:rPr>
              <a:t>What HABITS do you need to change in your RHYTHM of Life </a:t>
            </a:r>
            <a:r>
              <a:rPr lang="en-US" sz="2600" dirty="0" smtClean="0">
                <a:effectLst>
                  <a:outerShdw blurRad="38100" dist="38100" dir="2700000" algn="tl">
                    <a:srgbClr val="000000">
                      <a:alpha val="43137"/>
                    </a:srgbClr>
                  </a:outerShdw>
                </a:effectLst>
              </a:rPr>
              <a:t>to be more accessible to your family and friends to build them up in Christ</a:t>
            </a:r>
            <a:r>
              <a:rPr lang="en-US" sz="2600" b="1" dirty="0" smtClean="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 take walks – turn off all devices and have conversations – have a family over and get to know them.</a:t>
            </a:r>
          </a:p>
          <a:p>
            <a:pPr marL="514350" indent="-514350" algn="l">
              <a:buAutoNum type="arabicPeriod"/>
            </a:pPr>
            <a:r>
              <a:rPr lang="en-US" sz="2600" dirty="0" smtClean="0">
                <a:effectLst>
                  <a:outerShdw blurRad="38100" dist="38100" dir="2700000" algn="tl">
                    <a:srgbClr val="000000">
                      <a:alpha val="43137"/>
                    </a:srgbClr>
                  </a:outerShdw>
                </a:effectLst>
              </a:rPr>
              <a:t>Can You surrender to the </a:t>
            </a:r>
            <a:r>
              <a:rPr lang="en-US" sz="2600" b="1" dirty="0" smtClean="0">
                <a:solidFill>
                  <a:srgbClr val="FFFF00"/>
                </a:solidFill>
                <a:effectLst>
                  <a:outerShdw blurRad="38100" dist="38100" dir="2700000" algn="tl">
                    <a:srgbClr val="000000">
                      <a:alpha val="43137"/>
                    </a:srgbClr>
                  </a:outerShdw>
                </a:effectLst>
              </a:rPr>
              <a:t>counter-intuitive GLORY </a:t>
            </a:r>
            <a:r>
              <a:rPr lang="en-US" sz="2600" dirty="0" smtClean="0">
                <a:effectLst>
                  <a:outerShdw blurRad="38100" dist="38100" dir="2700000" algn="tl">
                    <a:srgbClr val="000000">
                      <a:alpha val="43137"/>
                    </a:srgbClr>
                  </a:outerShdw>
                </a:effectLst>
              </a:rPr>
              <a:t>of the Holy Spirit and work to encourage someone who frustrates you or irritates you at the moment?</a:t>
            </a:r>
          </a:p>
          <a:p>
            <a:pPr marL="514350" indent="-514350" algn="l">
              <a:buAutoNum type="arabicPeriod"/>
            </a:pPr>
            <a:r>
              <a:rPr lang="en-US" sz="2600" dirty="0" smtClean="0">
                <a:effectLst>
                  <a:outerShdw blurRad="38100" dist="38100" dir="2700000" algn="tl">
                    <a:srgbClr val="000000">
                      <a:alpha val="43137"/>
                    </a:srgbClr>
                  </a:outerShdw>
                </a:effectLst>
              </a:rPr>
              <a:t>Remember We are </a:t>
            </a:r>
            <a:r>
              <a:rPr lang="en-US" sz="2600" b="1" dirty="0" smtClean="0">
                <a:solidFill>
                  <a:srgbClr val="FFFF00"/>
                </a:solidFill>
                <a:effectLst>
                  <a:outerShdw blurRad="38100" dist="38100" dir="2700000" algn="tl">
                    <a:srgbClr val="000000">
                      <a:alpha val="43137"/>
                    </a:srgbClr>
                  </a:outerShdw>
                </a:effectLst>
              </a:rPr>
              <a:t>CALLED</a:t>
            </a:r>
            <a:r>
              <a:rPr lang="en-US" sz="2600" dirty="0" smtClean="0">
                <a:solidFill>
                  <a:srgbClr val="FFFF00"/>
                </a:solidFill>
                <a:effectLst>
                  <a:outerShdw blurRad="38100" dist="38100" dir="2700000" algn="tl">
                    <a:srgbClr val="000000">
                      <a:alpha val="43137"/>
                    </a:srgbClr>
                  </a:outerShdw>
                </a:effectLst>
              </a:rPr>
              <a:t> </a:t>
            </a:r>
            <a:r>
              <a:rPr lang="en-US" sz="2600" dirty="0" smtClean="0">
                <a:effectLst>
                  <a:outerShdw blurRad="38100" dist="38100" dir="2700000" algn="tl">
                    <a:srgbClr val="000000">
                      <a:alpha val="43137"/>
                    </a:srgbClr>
                  </a:outerShdw>
                </a:effectLst>
              </a:rPr>
              <a:t>to have </a:t>
            </a:r>
            <a:r>
              <a:rPr lang="en-US" sz="2600" b="1" dirty="0" smtClean="0">
                <a:solidFill>
                  <a:srgbClr val="FFFF00"/>
                </a:solidFill>
                <a:effectLst>
                  <a:outerShdw blurRad="38100" dist="38100" dir="2700000" algn="tl">
                    <a:srgbClr val="000000">
                      <a:alpha val="43137"/>
                    </a:srgbClr>
                  </a:outerShdw>
                </a:effectLst>
              </a:rPr>
              <a:t>CLEAN HEARTS </a:t>
            </a:r>
            <a:r>
              <a:rPr lang="en-US" sz="2600" dirty="0" smtClean="0">
                <a:effectLst>
                  <a:outerShdw blurRad="38100" dist="38100" dir="2700000" algn="tl">
                    <a:srgbClr val="000000">
                      <a:alpha val="43137"/>
                    </a:srgbClr>
                  </a:outerShdw>
                </a:effectLst>
              </a:rPr>
              <a:t>– </a:t>
            </a:r>
            <a:r>
              <a:rPr lang="en-US" sz="2600" b="1" dirty="0" smtClean="0">
                <a:solidFill>
                  <a:srgbClr val="FFFF00"/>
                </a:solidFill>
                <a:effectLst>
                  <a:outerShdw blurRad="38100" dist="38100" dir="2700000" algn="tl">
                    <a:srgbClr val="000000">
                      <a:alpha val="43137"/>
                    </a:srgbClr>
                  </a:outerShdw>
                </a:effectLst>
              </a:rPr>
              <a:t>CLEAN LIPS </a:t>
            </a:r>
            <a:r>
              <a:rPr lang="en-US" sz="2600" dirty="0" smtClean="0">
                <a:effectLst>
                  <a:outerShdw blurRad="38100" dist="38100" dir="2700000" algn="tl">
                    <a:srgbClr val="000000">
                      <a:alpha val="43137"/>
                    </a:srgbClr>
                  </a:outerShdw>
                </a:effectLst>
              </a:rPr>
              <a:t>– and </a:t>
            </a:r>
            <a:r>
              <a:rPr lang="en-US" sz="2600" b="1" dirty="0" smtClean="0">
                <a:solidFill>
                  <a:srgbClr val="FFFF00"/>
                </a:solidFill>
                <a:effectLst>
                  <a:outerShdw blurRad="38100" dist="38100" dir="2700000" algn="tl">
                    <a:srgbClr val="000000">
                      <a:alpha val="43137"/>
                    </a:srgbClr>
                  </a:outerShdw>
                </a:effectLst>
              </a:rPr>
              <a:t>CLEAN HANDS</a:t>
            </a:r>
            <a:r>
              <a:rPr lang="en-US" sz="2600" dirty="0" smtClean="0">
                <a:effectLst>
                  <a:outerShdw blurRad="38100" dist="38100" dir="2700000" algn="tl">
                    <a:srgbClr val="000000">
                      <a:alpha val="43137"/>
                    </a:srgbClr>
                  </a:outerShdw>
                </a:effectLst>
              </a:rPr>
              <a:t>.</a:t>
            </a:r>
          </a:p>
        </p:txBody>
      </p:sp>
      <p:sp>
        <p:nvSpPr>
          <p:cNvPr id="3" name="TextBox 2"/>
          <p:cNvSpPr txBox="1"/>
          <p:nvPr/>
        </p:nvSpPr>
        <p:spPr>
          <a:xfrm>
            <a:off x="2514600" y="76200"/>
            <a:ext cx="4038600"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400" b="1" dirty="0" smtClean="0">
                <a:ln w="11430"/>
                <a:solidFill>
                  <a:srgbClr val="FFFF00"/>
                </a:solidFill>
                <a:effectLst>
                  <a:outerShdw blurRad="50800" dist="39000" dir="5460000" algn="tl">
                    <a:srgbClr val="000000">
                      <a:alpha val="38000"/>
                    </a:srgbClr>
                  </a:outerShdw>
                </a:effectLst>
              </a:rPr>
              <a:t>Application</a:t>
            </a:r>
            <a:endParaRPr lang="en-US" sz="4400" b="1" dirty="0">
              <a:ln w="11430"/>
              <a:solidFill>
                <a:srgbClr val="FFFF00"/>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8917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4953000"/>
            <a:ext cx="8305800" cy="1815882"/>
          </a:xfrm>
          <a:prstGeom prst="rect">
            <a:avLst/>
          </a:prstGeom>
        </p:spPr>
        <p:txBody>
          <a:bodyPr wrap="square">
            <a:spAutoFit/>
          </a:bodyPr>
          <a:lstStyle/>
          <a:p>
            <a:r>
              <a:rPr lang="en-US" dirty="0"/>
              <a:t>The LORD said to me, "</a:t>
            </a:r>
            <a:r>
              <a:rPr lang="en-US" b="1" dirty="0"/>
              <a:t>See, </a:t>
            </a:r>
            <a:r>
              <a:rPr lang="en-US" b="1" dirty="0">
                <a:solidFill>
                  <a:schemeClr val="bg2">
                    <a:lumMod val="50000"/>
                    <a:lumOff val="50000"/>
                  </a:schemeClr>
                </a:solidFill>
              </a:rPr>
              <a:t>I have begun to deliver </a:t>
            </a:r>
            <a:r>
              <a:rPr lang="en-US" b="1" dirty="0" err="1"/>
              <a:t>Sihon</a:t>
            </a:r>
            <a:r>
              <a:rPr lang="en-US" b="1" dirty="0"/>
              <a:t> and </a:t>
            </a:r>
            <a:r>
              <a:rPr lang="en-US" b="1" dirty="0">
                <a:solidFill>
                  <a:schemeClr val="bg2">
                    <a:lumMod val="50000"/>
                    <a:lumOff val="50000"/>
                  </a:schemeClr>
                </a:solidFill>
              </a:rPr>
              <a:t>his country over to you</a:t>
            </a:r>
            <a:r>
              <a:rPr lang="en-US" b="1" dirty="0"/>
              <a:t>. </a:t>
            </a:r>
            <a:r>
              <a:rPr lang="en-US" sz="3200" b="1" dirty="0">
                <a:solidFill>
                  <a:srgbClr val="FFFF00"/>
                </a:solidFill>
              </a:rPr>
              <a:t>Now begin to conquer and possess his land</a:t>
            </a:r>
            <a:r>
              <a:rPr lang="en-US" b="1" dirty="0"/>
              <a:t>."</a:t>
            </a:r>
            <a:r>
              <a:rPr lang="en-US" dirty="0"/>
              <a:t> Deuteronomy 2:31 (NIV)   Cross reference Number 21:23  </a:t>
            </a:r>
          </a:p>
        </p:txBody>
      </p:sp>
      <p:sp>
        <p:nvSpPr>
          <p:cNvPr id="5" name="Rectangle 4"/>
          <p:cNvSpPr/>
          <p:nvPr/>
        </p:nvSpPr>
        <p:spPr>
          <a:xfrm>
            <a:off x="457200" y="304800"/>
            <a:ext cx="8229600" cy="1077218"/>
          </a:xfrm>
          <a:prstGeom prst="rect">
            <a:avLst/>
          </a:prstGeom>
        </p:spPr>
        <p:txBody>
          <a:bodyPr wrap="square">
            <a:spAutoFit/>
          </a:bodyPr>
          <a:lstStyle/>
          <a:p>
            <a:r>
              <a:rPr lang="en-US" sz="3200" b="1" dirty="0" smtClean="0">
                <a:solidFill>
                  <a:srgbClr val="FFFF00"/>
                </a:solidFill>
              </a:rPr>
              <a:t>The Synergy Of God Working</a:t>
            </a:r>
          </a:p>
          <a:p>
            <a:r>
              <a:rPr lang="en-US" sz="3200" b="1" dirty="0" smtClean="0">
                <a:solidFill>
                  <a:srgbClr val="FFFF00"/>
                </a:solidFill>
              </a:rPr>
              <a:t>But We must Work With Him To Conquer </a:t>
            </a:r>
            <a:endParaRPr 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444875"/>
            <a:ext cx="5600700" cy="14029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600200"/>
            <a:ext cx="2759870" cy="1762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038600" y="1860396"/>
            <a:ext cx="4819650" cy="1015663"/>
          </a:xfrm>
          <a:prstGeom prst="rect">
            <a:avLst/>
          </a:prstGeom>
          <a:noFill/>
        </p:spPr>
        <p:txBody>
          <a:bodyPr wrap="square" rtlCol="0">
            <a:spAutoFit/>
          </a:bodyPr>
          <a:lstStyle/>
          <a:p>
            <a:pPr algn="l"/>
            <a:r>
              <a:rPr lang="en-US" sz="2000" dirty="0" smtClean="0"/>
              <a:t>Being Priests Unto God</a:t>
            </a:r>
          </a:p>
          <a:p>
            <a:pPr algn="l"/>
            <a:r>
              <a:rPr lang="en-US" sz="2000" dirty="0" smtClean="0"/>
              <a:t>Aligning our Will with His Purpose</a:t>
            </a:r>
          </a:p>
          <a:p>
            <a:pPr algn="l"/>
            <a:r>
              <a:rPr lang="en-US" sz="2000" dirty="0" smtClean="0"/>
              <a:t>Living In Our Privileges and Authority </a:t>
            </a:r>
            <a:endParaRPr lang="en-US" sz="2000" dirty="0"/>
          </a:p>
        </p:txBody>
      </p:sp>
    </p:spTree>
    <p:extLst>
      <p:ext uri="{BB962C8B-B14F-4D97-AF65-F5344CB8AC3E}">
        <p14:creationId xmlns:p14="http://schemas.microsoft.com/office/powerpoint/2010/main" val="168716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8" descr="C:\Users\donne\AppData\Local\Microsoft\Windows\INetCache\Content.Outlook\PW5W8WCS\IM001404.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0" descr="C:\Users\donne\AppData\Local\Microsoft\Windows\INetCache\Content.Outlook\PW5W8WCS\IM001404.jp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43000" y="1030307"/>
            <a:ext cx="7708900" cy="5776306"/>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5900" y="553253"/>
            <a:ext cx="1656001" cy="91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86467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15669"/>
            <a:ext cx="8395007" cy="646331"/>
          </a:xfrm>
          <a:prstGeom prst="rect">
            <a:avLst/>
          </a:prstGeom>
          <a:noFill/>
        </p:spPr>
        <p:txBody>
          <a:bodyPr wrap="square" rtlCol="0">
            <a:spAutoFit/>
          </a:bodyPr>
          <a:lstStyle/>
          <a:p>
            <a:pPr algn="l"/>
            <a:r>
              <a:rPr lang="en-US" sz="3600" dirty="0" smtClean="0">
                <a:solidFill>
                  <a:srgbClr val="FFFF00"/>
                </a:solidFill>
              </a:rPr>
              <a:t>We Are On A Journey Together </a:t>
            </a:r>
            <a:endParaRPr lang="en-US" sz="3600" dirty="0">
              <a:solidFill>
                <a:srgbClr val="FFFF00"/>
              </a:solidFill>
            </a:endParaRPr>
          </a:p>
        </p:txBody>
      </p:sp>
      <p:sp>
        <p:nvSpPr>
          <p:cNvPr id="5" name="TextBox 4"/>
          <p:cNvSpPr txBox="1"/>
          <p:nvPr/>
        </p:nvSpPr>
        <p:spPr>
          <a:xfrm>
            <a:off x="228600" y="1600200"/>
            <a:ext cx="7467600" cy="954107"/>
          </a:xfrm>
          <a:prstGeom prst="rect">
            <a:avLst/>
          </a:prstGeom>
          <a:noFill/>
        </p:spPr>
        <p:txBody>
          <a:bodyPr wrap="square" rtlCol="0">
            <a:spAutoFit/>
          </a:bodyPr>
          <a:lstStyle/>
          <a:p>
            <a:pPr algn="l"/>
            <a:r>
              <a:rPr lang="en-US" sz="2800" dirty="0" smtClean="0"/>
              <a:t>This is Why We Are Passionate About</a:t>
            </a:r>
          </a:p>
          <a:p>
            <a:pPr algn="l"/>
            <a:r>
              <a:rPr lang="en-US" sz="2800" dirty="0" smtClean="0"/>
              <a:t>PRACTICAL DISCIPLESHIP</a:t>
            </a:r>
            <a:endParaRPr lang="en-US" sz="2800" dirty="0"/>
          </a:p>
        </p:txBody>
      </p:sp>
      <p:sp>
        <p:nvSpPr>
          <p:cNvPr id="6" name="TextBox 5"/>
          <p:cNvSpPr txBox="1"/>
          <p:nvPr/>
        </p:nvSpPr>
        <p:spPr>
          <a:xfrm>
            <a:off x="381000" y="711875"/>
            <a:ext cx="7848600" cy="830997"/>
          </a:xfrm>
          <a:prstGeom prst="rect">
            <a:avLst/>
          </a:prstGeom>
          <a:noFill/>
        </p:spPr>
        <p:txBody>
          <a:bodyPr wrap="square" rtlCol="0">
            <a:spAutoFit/>
          </a:bodyPr>
          <a:lstStyle/>
          <a:p>
            <a:pPr algn="l"/>
            <a:r>
              <a:rPr lang="en-US" dirty="0" smtClean="0">
                <a:solidFill>
                  <a:schemeClr val="bg2">
                    <a:lumMod val="50000"/>
                    <a:lumOff val="50000"/>
                  </a:schemeClr>
                </a:solidFill>
              </a:rPr>
              <a:t>We Are NOT Just Into Church Attendance </a:t>
            </a:r>
          </a:p>
          <a:p>
            <a:pPr algn="l"/>
            <a:r>
              <a:rPr lang="en-US" dirty="0" smtClean="0">
                <a:solidFill>
                  <a:schemeClr val="bg2">
                    <a:lumMod val="50000"/>
                    <a:lumOff val="50000"/>
                  </a:schemeClr>
                </a:solidFill>
              </a:rPr>
              <a:t>We Are About Life-Transformation Together </a:t>
            </a:r>
          </a:p>
        </p:txBody>
      </p:sp>
      <p:sp>
        <p:nvSpPr>
          <p:cNvPr id="7" name="Rectangle 6"/>
          <p:cNvSpPr/>
          <p:nvPr/>
        </p:nvSpPr>
        <p:spPr>
          <a:xfrm>
            <a:off x="76200" y="3200400"/>
            <a:ext cx="4572000" cy="1569660"/>
          </a:xfrm>
          <a:prstGeom prst="rect">
            <a:avLst/>
          </a:prstGeom>
        </p:spPr>
        <p:txBody>
          <a:bodyPr>
            <a:spAutoFit/>
          </a:bodyPr>
          <a:lstStyle/>
          <a:p>
            <a:pPr algn="l"/>
            <a:r>
              <a:rPr lang="en-US" b="1" dirty="0" smtClean="0"/>
              <a:t> </a:t>
            </a:r>
            <a:r>
              <a:rPr lang="en-US" b="1" dirty="0" smtClean="0">
                <a:solidFill>
                  <a:schemeClr val="bg2">
                    <a:lumMod val="50000"/>
                    <a:lumOff val="50000"/>
                  </a:schemeClr>
                </a:solidFill>
              </a:rPr>
              <a:t>1. GOD </a:t>
            </a:r>
            <a:r>
              <a:rPr lang="en-US" b="1" dirty="0">
                <a:solidFill>
                  <a:schemeClr val="bg2">
                    <a:lumMod val="50000"/>
                    <a:lumOff val="50000"/>
                  </a:schemeClr>
                </a:solidFill>
              </a:rPr>
              <a:t>WANTS YOU TO BELONG TO HIS FAMILY</a:t>
            </a:r>
            <a:r>
              <a:rPr lang="en-US" dirty="0">
                <a:solidFill>
                  <a:schemeClr val="bg2">
                    <a:lumMod val="50000"/>
                    <a:lumOff val="50000"/>
                  </a:schemeClr>
                </a:solidFill>
              </a:rPr>
              <a:t> </a:t>
            </a:r>
            <a:r>
              <a:rPr lang="en-US" dirty="0"/>
              <a:t>– Embracing people – creating true Biblical community </a:t>
            </a:r>
          </a:p>
        </p:txBody>
      </p:sp>
      <p:sp>
        <p:nvSpPr>
          <p:cNvPr id="8" name="Rectangle 7"/>
          <p:cNvSpPr/>
          <p:nvPr/>
        </p:nvSpPr>
        <p:spPr>
          <a:xfrm>
            <a:off x="4419600" y="3241132"/>
            <a:ext cx="4572000" cy="1446550"/>
          </a:xfrm>
          <a:prstGeom prst="rect">
            <a:avLst/>
          </a:prstGeom>
        </p:spPr>
        <p:txBody>
          <a:bodyPr wrap="square">
            <a:spAutoFit/>
          </a:bodyPr>
          <a:lstStyle/>
          <a:p>
            <a:pPr algn="l"/>
            <a:r>
              <a:rPr lang="en-US" sz="2200" b="1" dirty="0" smtClean="0">
                <a:solidFill>
                  <a:schemeClr val="bg2">
                    <a:lumMod val="50000"/>
                    <a:lumOff val="50000"/>
                  </a:schemeClr>
                </a:solidFill>
              </a:rPr>
              <a:t>2. GOD </a:t>
            </a:r>
            <a:r>
              <a:rPr lang="en-US" sz="2200" b="1" dirty="0">
                <a:solidFill>
                  <a:schemeClr val="bg2">
                    <a:lumMod val="50000"/>
                    <a:lumOff val="50000"/>
                  </a:schemeClr>
                </a:solidFill>
              </a:rPr>
              <a:t>WANTS YOU TO KNOW HIM PERSONALLY</a:t>
            </a:r>
            <a:r>
              <a:rPr lang="en-US" sz="2200" dirty="0">
                <a:solidFill>
                  <a:schemeClr val="bg2">
                    <a:lumMod val="50000"/>
                    <a:lumOff val="50000"/>
                  </a:schemeClr>
                </a:solidFill>
              </a:rPr>
              <a:t> </a:t>
            </a:r>
            <a:r>
              <a:rPr lang="en-US" sz="2200" b="1" dirty="0">
                <a:solidFill>
                  <a:schemeClr val="bg2">
                    <a:lumMod val="50000"/>
                    <a:lumOff val="50000"/>
                  </a:schemeClr>
                </a:solidFill>
              </a:rPr>
              <a:t>IN DEEPER WAYS </a:t>
            </a:r>
            <a:r>
              <a:rPr lang="en-US" sz="2200" b="1" dirty="0"/>
              <a:t>–</a:t>
            </a:r>
            <a:r>
              <a:rPr lang="en-US" sz="2200" dirty="0"/>
              <a:t> </a:t>
            </a:r>
            <a:r>
              <a:rPr lang="en-US" sz="2200" dirty="0" smtClean="0"/>
              <a:t>Walking– </a:t>
            </a:r>
            <a:r>
              <a:rPr lang="en-US" sz="2200" dirty="0"/>
              <a:t>obedience – </a:t>
            </a:r>
            <a:r>
              <a:rPr lang="en-US" sz="2200" dirty="0" smtClean="0"/>
              <a:t>and daily fellowship with God. </a:t>
            </a:r>
            <a:endParaRPr lang="en-US" sz="2200" dirty="0"/>
          </a:p>
        </p:txBody>
      </p:sp>
      <p:sp>
        <p:nvSpPr>
          <p:cNvPr id="9" name="Rectangle 8"/>
          <p:cNvSpPr/>
          <p:nvPr/>
        </p:nvSpPr>
        <p:spPr>
          <a:xfrm>
            <a:off x="152400" y="5257800"/>
            <a:ext cx="4572000" cy="1569660"/>
          </a:xfrm>
          <a:prstGeom prst="rect">
            <a:avLst/>
          </a:prstGeom>
        </p:spPr>
        <p:txBody>
          <a:bodyPr>
            <a:spAutoFit/>
          </a:bodyPr>
          <a:lstStyle/>
          <a:p>
            <a:pPr lvl="0" algn="l"/>
            <a:r>
              <a:rPr lang="en-US" b="1" dirty="0" smtClean="0">
                <a:solidFill>
                  <a:schemeClr val="bg2">
                    <a:lumMod val="50000"/>
                    <a:lumOff val="50000"/>
                  </a:schemeClr>
                </a:solidFill>
              </a:rPr>
              <a:t>3. GOD </a:t>
            </a:r>
            <a:r>
              <a:rPr lang="en-US" b="1" dirty="0">
                <a:solidFill>
                  <a:schemeClr val="bg2">
                    <a:lumMod val="50000"/>
                    <a:lumOff val="50000"/>
                  </a:schemeClr>
                </a:solidFill>
              </a:rPr>
              <a:t>WANTS YOU – SET FREE</a:t>
            </a:r>
            <a:r>
              <a:rPr lang="en-US" dirty="0">
                <a:solidFill>
                  <a:schemeClr val="bg2">
                    <a:lumMod val="50000"/>
                    <a:lumOff val="50000"/>
                  </a:schemeClr>
                </a:solidFill>
              </a:rPr>
              <a:t> </a:t>
            </a:r>
            <a:r>
              <a:rPr lang="en-US" dirty="0" smtClean="0"/>
              <a:t>–Inner </a:t>
            </a:r>
            <a:r>
              <a:rPr lang="en-US" dirty="0"/>
              <a:t>Healing – Lifting off of </a:t>
            </a:r>
            <a:r>
              <a:rPr lang="en-US" dirty="0" smtClean="0"/>
              <a:t>addictions – Deliverance/ life on life coaching.</a:t>
            </a:r>
            <a:endParaRPr lang="en-US" dirty="0"/>
          </a:p>
        </p:txBody>
      </p:sp>
      <p:sp>
        <p:nvSpPr>
          <p:cNvPr id="10" name="Rectangle 9"/>
          <p:cNvSpPr/>
          <p:nvPr/>
        </p:nvSpPr>
        <p:spPr>
          <a:xfrm>
            <a:off x="4680264" y="5257800"/>
            <a:ext cx="4235136" cy="1569660"/>
          </a:xfrm>
          <a:prstGeom prst="rect">
            <a:avLst/>
          </a:prstGeom>
        </p:spPr>
        <p:txBody>
          <a:bodyPr wrap="square">
            <a:spAutoFit/>
          </a:bodyPr>
          <a:lstStyle/>
          <a:p>
            <a:pPr algn="l"/>
            <a:r>
              <a:rPr lang="en-US" b="1" dirty="0" smtClean="0">
                <a:solidFill>
                  <a:schemeClr val="bg2">
                    <a:lumMod val="50000"/>
                    <a:lumOff val="50000"/>
                  </a:schemeClr>
                </a:solidFill>
              </a:rPr>
              <a:t>4. GOD </a:t>
            </a:r>
            <a:r>
              <a:rPr lang="en-US" b="1" dirty="0">
                <a:solidFill>
                  <a:schemeClr val="bg2">
                    <a:lumMod val="50000"/>
                    <a:lumOff val="50000"/>
                  </a:schemeClr>
                </a:solidFill>
              </a:rPr>
              <a:t>WANTS YOU EMPOWERED</a:t>
            </a:r>
            <a:r>
              <a:rPr lang="en-US" dirty="0">
                <a:solidFill>
                  <a:schemeClr val="bg2">
                    <a:lumMod val="50000"/>
                    <a:lumOff val="50000"/>
                  </a:schemeClr>
                </a:solidFill>
              </a:rPr>
              <a:t> </a:t>
            </a:r>
            <a:r>
              <a:rPr lang="en-US" b="1" dirty="0" smtClean="0">
                <a:solidFill>
                  <a:schemeClr val="bg2">
                    <a:lumMod val="50000"/>
                    <a:lumOff val="50000"/>
                  </a:schemeClr>
                </a:solidFill>
              </a:rPr>
              <a:t>TO SERVE</a:t>
            </a:r>
            <a:r>
              <a:rPr lang="en-US" dirty="0" smtClean="0"/>
              <a:t>– </a:t>
            </a:r>
            <a:r>
              <a:rPr lang="en-US" dirty="0"/>
              <a:t>Prayer and the Holy Spirit - is essential </a:t>
            </a:r>
            <a:r>
              <a:rPr lang="en-US" dirty="0" smtClean="0"/>
              <a:t>– to the mission.</a:t>
            </a:r>
            <a:endParaRPr lang="en-US" dirty="0"/>
          </a:p>
        </p:txBody>
      </p:sp>
      <p:sp>
        <p:nvSpPr>
          <p:cNvPr id="11" name="TextBox 10"/>
          <p:cNvSpPr txBox="1"/>
          <p:nvPr/>
        </p:nvSpPr>
        <p:spPr>
          <a:xfrm>
            <a:off x="685800" y="2814935"/>
            <a:ext cx="2819400" cy="461665"/>
          </a:xfrm>
          <a:prstGeom prst="rect">
            <a:avLst/>
          </a:prstGeom>
          <a:noFill/>
        </p:spPr>
        <p:txBody>
          <a:bodyPr wrap="square" rtlCol="0">
            <a:spAutoFit/>
          </a:bodyPr>
          <a:lstStyle/>
          <a:p>
            <a:r>
              <a:rPr lang="en-US" dirty="0" smtClean="0">
                <a:solidFill>
                  <a:srgbClr val="FFFF00"/>
                </a:solidFill>
              </a:rPr>
              <a:t>Follow Jesus </a:t>
            </a:r>
            <a:endParaRPr lang="en-US" dirty="0">
              <a:solidFill>
                <a:srgbClr val="FFFF00"/>
              </a:solidFill>
            </a:endParaRPr>
          </a:p>
        </p:txBody>
      </p:sp>
      <p:sp>
        <p:nvSpPr>
          <p:cNvPr id="12" name="TextBox 11"/>
          <p:cNvSpPr txBox="1"/>
          <p:nvPr/>
        </p:nvSpPr>
        <p:spPr>
          <a:xfrm>
            <a:off x="5029200" y="2743200"/>
            <a:ext cx="2819400" cy="461665"/>
          </a:xfrm>
          <a:prstGeom prst="rect">
            <a:avLst/>
          </a:prstGeom>
          <a:noFill/>
        </p:spPr>
        <p:txBody>
          <a:bodyPr wrap="square" rtlCol="0">
            <a:spAutoFit/>
          </a:bodyPr>
          <a:lstStyle/>
          <a:p>
            <a:r>
              <a:rPr lang="en-US" dirty="0" smtClean="0">
                <a:solidFill>
                  <a:srgbClr val="FFFF00"/>
                </a:solidFill>
              </a:rPr>
              <a:t>Follow Jesus </a:t>
            </a:r>
            <a:endParaRPr lang="en-US" dirty="0">
              <a:solidFill>
                <a:srgbClr val="FFFF00"/>
              </a:solidFill>
            </a:endParaRPr>
          </a:p>
        </p:txBody>
      </p:sp>
      <p:sp>
        <p:nvSpPr>
          <p:cNvPr id="13" name="TextBox 12"/>
          <p:cNvSpPr txBox="1"/>
          <p:nvPr/>
        </p:nvSpPr>
        <p:spPr>
          <a:xfrm>
            <a:off x="533400" y="4800600"/>
            <a:ext cx="2819400" cy="461665"/>
          </a:xfrm>
          <a:prstGeom prst="rect">
            <a:avLst/>
          </a:prstGeom>
          <a:noFill/>
        </p:spPr>
        <p:txBody>
          <a:bodyPr wrap="square" rtlCol="0">
            <a:spAutoFit/>
          </a:bodyPr>
          <a:lstStyle/>
          <a:p>
            <a:r>
              <a:rPr lang="en-US" dirty="0" smtClean="0">
                <a:solidFill>
                  <a:srgbClr val="FFFF00"/>
                </a:solidFill>
              </a:rPr>
              <a:t>Transformed </a:t>
            </a:r>
            <a:endParaRPr lang="en-US" dirty="0">
              <a:solidFill>
                <a:srgbClr val="FFFF00"/>
              </a:solidFill>
            </a:endParaRPr>
          </a:p>
        </p:txBody>
      </p:sp>
      <p:sp>
        <p:nvSpPr>
          <p:cNvPr id="14" name="TextBox 13"/>
          <p:cNvSpPr txBox="1"/>
          <p:nvPr/>
        </p:nvSpPr>
        <p:spPr>
          <a:xfrm>
            <a:off x="4191000" y="4800600"/>
            <a:ext cx="4724400" cy="461665"/>
          </a:xfrm>
          <a:prstGeom prst="rect">
            <a:avLst/>
          </a:prstGeom>
          <a:noFill/>
        </p:spPr>
        <p:txBody>
          <a:bodyPr wrap="square" rtlCol="0">
            <a:spAutoFit/>
          </a:bodyPr>
          <a:lstStyle/>
          <a:p>
            <a:r>
              <a:rPr lang="en-US" dirty="0" smtClean="0">
                <a:solidFill>
                  <a:srgbClr val="FFFF00"/>
                </a:solidFill>
              </a:rPr>
              <a:t>Join His Mission</a:t>
            </a:r>
            <a:endParaRPr lang="en-US" dirty="0">
              <a:solidFill>
                <a:srgbClr val="FFFF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3859" y="304800"/>
            <a:ext cx="2297741" cy="2093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3818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097" y="1981200"/>
            <a:ext cx="8382000" cy="1077218"/>
          </a:xfrm>
          <a:prstGeom prst="rect">
            <a:avLst/>
          </a:prstGeom>
          <a:noFill/>
        </p:spPr>
        <p:txBody>
          <a:bodyPr wrap="square" rtlCol="0">
            <a:spAutoFit/>
          </a:bodyPr>
          <a:lstStyle/>
          <a:p>
            <a:r>
              <a:rPr lang="en-US" sz="3200" dirty="0" smtClean="0"/>
              <a:t>Is Jesus Lord Over Your Mouth?</a:t>
            </a:r>
          </a:p>
          <a:p>
            <a:r>
              <a:rPr lang="en-US" sz="3200" dirty="0" smtClean="0">
                <a:solidFill>
                  <a:schemeClr val="bg2">
                    <a:lumMod val="50000"/>
                    <a:lumOff val="50000"/>
                  </a:schemeClr>
                </a:solidFill>
              </a:rPr>
              <a:t>Godly Conversations</a:t>
            </a:r>
            <a:endParaRPr lang="en-US" sz="3200" dirty="0">
              <a:solidFill>
                <a:schemeClr val="bg2">
                  <a:lumMod val="50000"/>
                  <a:lumOff val="50000"/>
                </a:schemeClr>
              </a:solidFill>
            </a:endParaRPr>
          </a:p>
        </p:txBody>
      </p:sp>
      <p:sp>
        <p:nvSpPr>
          <p:cNvPr id="5" name="TextBox 4"/>
          <p:cNvSpPr txBox="1"/>
          <p:nvPr/>
        </p:nvSpPr>
        <p:spPr>
          <a:xfrm>
            <a:off x="990600" y="3723382"/>
            <a:ext cx="6781800" cy="1077218"/>
          </a:xfrm>
          <a:prstGeom prst="rect">
            <a:avLst/>
          </a:prstGeom>
          <a:noFill/>
        </p:spPr>
        <p:txBody>
          <a:bodyPr wrap="square" rtlCol="0">
            <a:spAutoFit/>
          </a:bodyPr>
          <a:lstStyle/>
          <a:p>
            <a:r>
              <a:rPr lang="en-US" sz="3200" dirty="0" smtClean="0"/>
              <a:t>Is Jesus Lord Over Your Wallet?</a:t>
            </a:r>
          </a:p>
          <a:p>
            <a:r>
              <a:rPr lang="en-US" sz="3200" dirty="0" smtClean="0">
                <a:solidFill>
                  <a:schemeClr val="bg2">
                    <a:lumMod val="50000"/>
                    <a:lumOff val="50000"/>
                  </a:schemeClr>
                </a:solidFill>
              </a:rPr>
              <a:t>Biblical Stewardship</a:t>
            </a:r>
            <a:endParaRPr lang="en-US" sz="3200" dirty="0">
              <a:solidFill>
                <a:schemeClr val="bg2">
                  <a:lumMod val="50000"/>
                  <a:lumOff val="50000"/>
                </a:schemeClr>
              </a:solidFill>
            </a:endParaRPr>
          </a:p>
        </p:txBody>
      </p:sp>
      <p:sp>
        <p:nvSpPr>
          <p:cNvPr id="6" name="TextBox 5"/>
          <p:cNvSpPr txBox="1"/>
          <p:nvPr/>
        </p:nvSpPr>
        <p:spPr>
          <a:xfrm>
            <a:off x="762000" y="5334000"/>
            <a:ext cx="7349904" cy="1077218"/>
          </a:xfrm>
          <a:prstGeom prst="rect">
            <a:avLst/>
          </a:prstGeom>
          <a:noFill/>
        </p:spPr>
        <p:txBody>
          <a:bodyPr wrap="square" rtlCol="0">
            <a:spAutoFit/>
          </a:bodyPr>
          <a:lstStyle/>
          <a:p>
            <a:r>
              <a:rPr lang="en-US" sz="3200" dirty="0" smtClean="0"/>
              <a:t>Is Jesus Lord Over Your Imagination?</a:t>
            </a:r>
          </a:p>
          <a:p>
            <a:r>
              <a:rPr lang="en-US" sz="3200" dirty="0" smtClean="0">
                <a:solidFill>
                  <a:schemeClr val="bg2">
                    <a:lumMod val="50000"/>
                    <a:lumOff val="50000"/>
                  </a:schemeClr>
                </a:solidFill>
              </a:rPr>
              <a:t>Biblical Authority Over Technology</a:t>
            </a:r>
            <a:endParaRPr lang="en-US" sz="3200" dirty="0">
              <a:solidFill>
                <a:schemeClr val="bg2">
                  <a:lumMod val="50000"/>
                  <a:lumOff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293" y="152400"/>
            <a:ext cx="2843213" cy="1560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4897" y="1447800"/>
            <a:ext cx="2819400" cy="461665"/>
          </a:xfrm>
          <a:prstGeom prst="rect">
            <a:avLst/>
          </a:prstGeom>
          <a:noFill/>
        </p:spPr>
        <p:txBody>
          <a:bodyPr wrap="square" rtlCol="0">
            <a:spAutoFit/>
          </a:bodyPr>
          <a:lstStyle/>
          <a:p>
            <a:r>
              <a:rPr lang="en-US" dirty="0" smtClean="0">
                <a:solidFill>
                  <a:srgbClr val="FFFF00"/>
                </a:solidFill>
              </a:rPr>
              <a:t>February 8</a:t>
            </a:r>
            <a:endParaRPr lang="en-US" dirty="0">
              <a:solidFill>
                <a:srgbClr val="FFFF00"/>
              </a:solidFill>
            </a:endParaRPr>
          </a:p>
        </p:txBody>
      </p:sp>
      <p:sp>
        <p:nvSpPr>
          <p:cNvPr id="7" name="TextBox 6"/>
          <p:cNvSpPr txBox="1"/>
          <p:nvPr/>
        </p:nvSpPr>
        <p:spPr>
          <a:xfrm>
            <a:off x="228600" y="3200400"/>
            <a:ext cx="2819400" cy="461665"/>
          </a:xfrm>
          <a:prstGeom prst="rect">
            <a:avLst/>
          </a:prstGeom>
          <a:noFill/>
        </p:spPr>
        <p:txBody>
          <a:bodyPr wrap="square" rtlCol="0">
            <a:spAutoFit/>
          </a:bodyPr>
          <a:lstStyle/>
          <a:p>
            <a:r>
              <a:rPr lang="en-US" dirty="0" smtClean="0">
                <a:solidFill>
                  <a:srgbClr val="FFFF00"/>
                </a:solidFill>
              </a:rPr>
              <a:t>February 22</a:t>
            </a:r>
            <a:endParaRPr lang="en-US" dirty="0">
              <a:solidFill>
                <a:srgbClr val="FFFF00"/>
              </a:solidFill>
            </a:endParaRPr>
          </a:p>
        </p:txBody>
      </p:sp>
      <p:sp>
        <p:nvSpPr>
          <p:cNvPr id="8" name="TextBox 7"/>
          <p:cNvSpPr txBox="1"/>
          <p:nvPr/>
        </p:nvSpPr>
        <p:spPr>
          <a:xfrm>
            <a:off x="165980" y="4876800"/>
            <a:ext cx="2819400" cy="461665"/>
          </a:xfrm>
          <a:prstGeom prst="rect">
            <a:avLst/>
          </a:prstGeom>
          <a:noFill/>
        </p:spPr>
        <p:txBody>
          <a:bodyPr wrap="square" rtlCol="0">
            <a:spAutoFit/>
          </a:bodyPr>
          <a:lstStyle/>
          <a:p>
            <a:r>
              <a:rPr lang="en-US" dirty="0" smtClean="0">
                <a:solidFill>
                  <a:srgbClr val="FFFF00"/>
                </a:solidFill>
              </a:rPr>
              <a:t>March 1</a:t>
            </a:r>
            <a:endParaRPr lang="en-US" dirty="0">
              <a:solidFill>
                <a:srgbClr val="FFFF00"/>
              </a:solidFill>
            </a:endParaRPr>
          </a:p>
        </p:txBody>
      </p:sp>
    </p:spTree>
    <p:extLst>
      <p:ext uri="{BB962C8B-B14F-4D97-AF65-F5344CB8AC3E}">
        <p14:creationId xmlns:p14="http://schemas.microsoft.com/office/powerpoint/2010/main" val="201234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2"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3821113"/>
            <a:ext cx="3276600" cy="461665"/>
          </a:xfrm>
          <a:prstGeom prst="rect">
            <a:avLst/>
          </a:prstGeom>
          <a:noFill/>
        </p:spPr>
        <p:txBody>
          <a:bodyPr wrap="square" rtlCol="0">
            <a:spAutoFit/>
          </a:bodyPr>
          <a:lstStyle/>
          <a:p>
            <a:r>
              <a:rPr lang="en-US" b="1" dirty="0" err="1"/>
              <a:t>Thabiso</a:t>
            </a:r>
            <a:r>
              <a:rPr lang="en-US" b="1" dirty="0"/>
              <a:t> </a:t>
            </a:r>
            <a:r>
              <a:rPr lang="en-US" b="1" dirty="0" err="1" smtClean="0"/>
              <a:t>Mokhethi</a:t>
            </a:r>
            <a:endParaRPr 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90600"/>
            <a:ext cx="5294963" cy="283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801937"/>
            <a:ext cx="4551219" cy="323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 y="985319"/>
            <a:ext cx="876300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277976" y="3451870"/>
            <a:ext cx="8588047" cy="1200150"/>
          </a:xfrm>
          <a:prstGeom prst="rect">
            <a:avLst/>
          </a:prstGeom>
          <a:noFill/>
          <a:ln w="101600">
            <a:solidFill>
              <a:schemeClr val="bg2">
                <a:lumMod val="90000"/>
                <a:lumOff val="1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15240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God Is Moving All Around The World</a:t>
            </a:r>
          </a:p>
        </p:txBody>
      </p:sp>
    </p:spTree>
    <p:extLst>
      <p:ext uri="{BB962C8B-B14F-4D97-AF65-F5344CB8AC3E}">
        <p14:creationId xmlns:p14="http://schemas.microsoft.com/office/powerpoint/2010/main" val="336146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52400"/>
            <a:ext cx="9144000"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4000" b="1" dirty="0" smtClean="0">
                <a:ln w="11430"/>
                <a:solidFill>
                  <a:srgbClr val="FFFF00"/>
                </a:solidFill>
                <a:effectLst>
                  <a:glow rad="101600">
                    <a:schemeClr val="accent6">
                      <a:satMod val="175000"/>
                      <a:alpha val="40000"/>
                    </a:schemeClr>
                  </a:glow>
                  <a:outerShdw blurRad="50800" dist="39000" dir="5460000" algn="tl">
                    <a:srgbClr val="000000">
                      <a:alpha val="38000"/>
                    </a:srgbClr>
                  </a:outerShdw>
                </a:effectLst>
              </a:rPr>
              <a:t>Prayers of Consecration</a:t>
            </a:r>
          </a:p>
        </p:txBody>
      </p:sp>
      <p:sp>
        <p:nvSpPr>
          <p:cNvPr id="3" name="AutoShape 2" descr="https://lh3.googleusercontent.com/gg-dl/ABS2GSk1kQw8xxqhTWT2v27pGNpu6wtbrrNaIzeqJRmy98M8lrIkPVuVc5jje5E493vT8iSaDeZpjBzGUUAxGEtAnrTIxrD0g4770qctY2RPUDQNPmkTPkonVQ8a8-n7yAXuntAc2Vh7KNftCCE0zMgOyuw3jPKGLBbEwy_-OBetJZ8RpkN1=s1024-rj"/>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extBox 1"/>
          <p:cNvSpPr txBox="1"/>
          <p:nvPr/>
        </p:nvSpPr>
        <p:spPr>
          <a:xfrm>
            <a:off x="228599" y="914400"/>
            <a:ext cx="8686801" cy="1200329"/>
          </a:xfrm>
          <a:prstGeom prst="rect">
            <a:avLst/>
          </a:prstGeom>
          <a:noFill/>
        </p:spPr>
        <p:txBody>
          <a:bodyPr wrap="square" rtlCol="0">
            <a:spAutoFit/>
          </a:bodyPr>
          <a:lstStyle/>
          <a:p>
            <a:r>
              <a:rPr lang="en-US" sz="3600" dirty="0" smtClean="0"/>
              <a:t>Lord we consecrate, dedicate, and commit our families to You. </a:t>
            </a:r>
            <a:endParaRPr lang="en-US" sz="3600" dirty="0"/>
          </a:p>
        </p:txBody>
      </p:sp>
      <p:sp>
        <p:nvSpPr>
          <p:cNvPr id="9" name="TextBox 8"/>
          <p:cNvSpPr txBox="1"/>
          <p:nvPr/>
        </p:nvSpPr>
        <p:spPr>
          <a:xfrm>
            <a:off x="-76200" y="2209800"/>
            <a:ext cx="9220200" cy="1046440"/>
          </a:xfrm>
          <a:prstGeom prst="rect">
            <a:avLst/>
          </a:prstGeom>
          <a:noFill/>
        </p:spPr>
        <p:txBody>
          <a:bodyPr wrap="square" rtlCol="0">
            <a:spAutoFit/>
          </a:bodyPr>
          <a:lstStyle/>
          <a:p>
            <a:r>
              <a:rPr lang="en-US" sz="3100" dirty="0" smtClean="0">
                <a:solidFill>
                  <a:srgbClr val="FFFF00"/>
                </a:solidFill>
              </a:rPr>
              <a:t>Lord we consecrate, dedicate, and commit our Callings and </a:t>
            </a:r>
            <a:r>
              <a:rPr lang="en-US" sz="3100" b="1" u="sng" dirty="0" smtClean="0">
                <a:solidFill>
                  <a:schemeClr val="bg2">
                    <a:lumMod val="50000"/>
                    <a:lumOff val="50000"/>
                  </a:schemeClr>
                </a:solidFill>
              </a:rPr>
              <a:t>Visions</a:t>
            </a:r>
            <a:r>
              <a:rPr lang="en-US" sz="3100" dirty="0" smtClean="0">
                <a:solidFill>
                  <a:srgbClr val="FFFF00"/>
                </a:solidFill>
              </a:rPr>
              <a:t> and Careers and Jobs to You. </a:t>
            </a:r>
            <a:endParaRPr lang="en-US" sz="3100" dirty="0">
              <a:solidFill>
                <a:srgbClr val="FFFF00"/>
              </a:solidFill>
            </a:endParaRPr>
          </a:p>
        </p:txBody>
      </p:sp>
      <p:sp>
        <p:nvSpPr>
          <p:cNvPr id="10" name="TextBox 9"/>
          <p:cNvSpPr txBox="1"/>
          <p:nvPr/>
        </p:nvSpPr>
        <p:spPr>
          <a:xfrm>
            <a:off x="228599" y="4572000"/>
            <a:ext cx="8686801" cy="1908215"/>
          </a:xfrm>
          <a:prstGeom prst="rect">
            <a:avLst/>
          </a:prstGeom>
          <a:noFill/>
        </p:spPr>
        <p:txBody>
          <a:bodyPr wrap="square" rtlCol="0">
            <a:spAutoFit/>
          </a:bodyPr>
          <a:lstStyle/>
          <a:p>
            <a:r>
              <a:rPr lang="en-US" sz="3600" dirty="0" smtClean="0">
                <a:solidFill>
                  <a:srgbClr val="FFFF00"/>
                </a:solidFill>
              </a:rPr>
              <a:t>Lord we consecrate, dedicate, and commit our Interests and hobbies to You.</a:t>
            </a:r>
          </a:p>
          <a:p>
            <a:r>
              <a:rPr lang="en-US" sz="2300" dirty="0" smtClean="0">
                <a:solidFill>
                  <a:schemeClr val="bg2">
                    <a:lumMod val="50000"/>
                    <a:lumOff val="50000"/>
                  </a:schemeClr>
                </a:solidFill>
              </a:rPr>
              <a:t>Bikers – climbers – artists – hunters – Kayakers – Sports- Crafts</a:t>
            </a:r>
          </a:p>
          <a:p>
            <a:r>
              <a:rPr lang="en-US" sz="2300" dirty="0" smtClean="0">
                <a:solidFill>
                  <a:schemeClr val="bg2">
                    <a:lumMod val="50000"/>
                    <a:lumOff val="50000"/>
                  </a:schemeClr>
                </a:solidFill>
              </a:rPr>
              <a:t>Writers – Musicians -  Inventors - </a:t>
            </a:r>
            <a:endParaRPr lang="en-US" sz="2300" dirty="0">
              <a:solidFill>
                <a:schemeClr val="bg2">
                  <a:lumMod val="50000"/>
                  <a:lumOff val="50000"/>
                </a:schemeClr>
              </a:solidFill>
            </a:endParaRPr>
          </a:p>
        </p:txBody>
      </p:sp>
      <p:sp>
        <p:nvSpPr>
          <p:cNvPr id="11" name="TextBox 10"/>
          <p:cNvSpPr txBox="1"/>
          <p:nvPr/>
        </p:nvSpPr>
        <p:spPr>
          <a:xfrm>
            <a:off x="227845" y="3295471"/>
            <a:ext cx="8686801" cy="1200329"/>
          </a:xfrm>
          <a:prstGeom prst="rect">
            <a:avLst/>
          </a:prstGeom>
          <a:noFill/>
        </p:spPr>
        <p:txBody>
          <a:bodyPr wrap="square" rtlCol="0">
            <a:spAutoFit/>
          </a:bodyPr>
          <a:lstStyle/>
          <a:p>
            <a:r>
              <a:rPr lang="en-US" sz="3600" dirty="0" smtClean="0"/>
              <a:t>Lord we consecrate, dedicate, and commit our relationships to You. </a:t>
            </a:r>
            <a:endParaRPr lang="en-US" sz="3600" dirty="0"/>
          </a:p>
        </p:txBody>
      </p:sp>
    </p:spTree>
    <p:extLst>
      <p:ext uri="{BB962C8B-B14F-4D97-AF65-F5344CB8AC3E}">
        <p14:creationId xmlns:p14="http://schemas.microsoft.com/office/powerpoint/2010/main" val="307447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229600" cy="584775"/>
          </a:xfrm>
          <a:prstGeom prst="rect">
            <a:avLst/>
          </a:prstGeom>
        </p:spPr>
        <p:txBody>
          <a:bodyPr wrap="square">
            <a:spAutoFit/>
          </a:bodyPr>
          <a:lstStyle/>
          <a:p>
            <a:r>
              <a:rPr lang="en-US" sz="3200" b="1" dirty="0" smtClean="0">
                <a:solidFill>
                  <a:srgbClr val="FFFF00"/>
                </a:solidFill>
              </a:rPr>
              <a:t>Key Verses For Today</a:t>
            </a:r>
            <a:r>
              <a:rPr lang="en-US" sz="3200" b="1" dirty="0"/>
              <a:t> </a:t>
            </a:r>
            <a:endParaRPr lang="en-US" sz="3200" dirty="0"/>
          </a:p>
        </p:txBody>
      </p:sp>
      <p:sp>
        <p:nvSpPr>
          <p:cNvPr id="5" name="Rectangle 3"/>
          <p:cNvSpPr>
            <a:spLocks noChangeArrowheads="1"/>
          </p:cNvSpPr>
          <p:nvPr/>
        </p:nvSpPr>
        <p:spPr bwMode="auto">
          <a:xfrm>
            <a:off x="609600" y="914400"/>
            <a:ext cx="8305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latin typeface="Arial" charset="0"/>
                <a:cs typeface="Arial" charset="0"/>
              </a:rPr>
              <a:t> Let your </a:t>
            </a:r>
            <a:r>
              <a:rPr kumimoji="0" lang="en-US" altLang="en-US" sz="2800" b="1" i="0" u="none" strike="noStrike" cap="none" normalizeH="0" baseline="0" dirty="0" smtClean="0">
                <a:ln>
                  <a:noFill/>
                </a:ln>
                <a:solidFill>
                  <a:srgbClr val="FFFF00"/>
                </a:solidFill>
                <a:effectLst/>
                <a:latin typeface="Arial" charset="0"/>
                <a:cs typeface="Arial" charset="0"/>
              </a:rPr>
              <a:t>conversation</a:t>
            </a:r>
            <a:r>
              <a:rPr kumimoji="0" lang="en-US" altLang="en-US" sz="2800" b="0" i="0" u="none" strike="noStrike" cap="none" normalizeH="0" baseline="0" dirty="0" smtClean="0">
                <a:ln>
                  <a:noFill/>
                </a:ln>
                <a:solidFill>
                  <a:srgbClr val="FFFF00"/>
                </a:solidFill>
                <a:effectLst/>
                <a:latin typeface="Arial" charset="0"/>
                <a:cs typeface="Arial" charset="0"/>
              </a:rPr>
              <a:t> </a:t>
            </a:r>
            <a:r>
              <a:rPr kumimoji="0" lang="en-US" altLang="en-US" sz="2800" b="0" i="0" u="none" strike="noStrike" cap="none" normalizeH="0" baseline="0" dirty="0" smtClean="0">
                <a:ln>
                  <a:noFill/>
                </a:ln>
                <a:solidFill>
                  <a:schemeClr val="tx1"/>
                </a:solidFill>
                <a:effectLst/>
                <a:latin typeface="Arial" charset="0"/>
                <a:cs typeface="Arial" charset="0"/>
              </a:rPr>
              <a:t>be always full of grace, seasoned with salt, so that you may know how to answer everyone. </a:t>
            </a:r>
            <a:r>
              <a:rPr kumimoji="0" lang="en-US" altLang="en-US" sz="2800" b="1" i="0" u="none" strike="noStrike" cap="none" normalizeH="0" baseline="0" dirty="0" smtClean="0">
                <a:ln>
                  <a:noFill/>
                </a:ln>
                <a:solidFill>
                  <a:schemeClr val="tx1"/>
                </a:solidFill>
                <a:effectLst/>
                <a:latin typeface="Arial" charset="0"/>
                <a:cs typeface="Arial" charset="0"/>
              </a:rPr>
              <a:t>Colossians 4:6 (NIV)</a:t>
            </a:r>
            <a:endParaRPr kumimoji="0" lang="en-US" altLang="en-US" sz="2800" b="0" i="0" u="none" strike="noStrike" cap="none" normalizeH="0" baseline="0" dirty="0" smtClean="0">
              <a:ln>
                <a:noFill/>
              </a:ln>
              <a:solidFill>
                <a:schemeClr val="tx1"/>
              </a:solidFill>
              <a:effectLst/>
              <a:latin typeface="Arial" charset="0"/>
              <a:cs typeface="Arial" charset="0"/>
            </a:endParaRPr>
          </a:p>
        </p:txBody>
      </p:sp>
      <p:sp>
        <p:nvSpPr>
          <p:cNvPr id="2" name="Rectangle 1"/>
          <p:cNvSpPr/>
          <p:nvPr/>
        </p:nvSpPr>
        <p:spPr>
          <a:xfrm>
            <a:off x="575147" y="4419600"/>
            <a:ext cx="7848600" cy="1569660"/>
          </a:xfrm>
          <a:prstGeom prst="rect">
            <a:avLst/>
          </a:prstGeom>
        </p:spPr>
        <p:txBody>
          <a:bodyPr wrap="square">
            <a:spAutoFit/>
          </a:bodyPr>
          <a:lstStyle/>
          <a:p>
            <a:r>
              <a:rPr lang="en-US" sz="3200" dirty="0" smtClean="0">
                <a:solidFill>
                  <a:schemeClr val="bg2">
                    <a:lumMod val="50000"/>
                    <a:lumOff val="50000"/>
                  </a:schemeClr>
                </a:solidFill>
              </a:rPr>
              <a:t>The </a:t>
            </a:r>
            <a:r>
              <a:rPr lang="en-US" sz="3200" dirty="0">
                <a:solidFill>
                  <a:schemeClr val="bg2">
                    <a:lumMod val="50000"/>
                    <a:lumOff val="50000"/>
                  </a:schemeClr>
                </a:solidFill>
              </a:rPr>
              <a:t>tongue that brings healing is a tree of life, but a deceitful tongue crushes the spirit. Proverbs 15:4 (NIV)</a:t>
            </a:r>
          </a:p>
        </p:txBody>
      </p:sp>
      <p:sp>
        <p:nvSpPr>
          <p:cNvPr id="3" name="Rectangle 2"/>
          <p:cNvSpPr/>
          <p:nvPr/>
        </p:nvSpPr>
        <p:spPr>
          <a:xfrm>
            <a:off x="533400" y="2729805"/>
            <a:ext cx="7924800" cy="1384995"/>
          </a:xfrm>
          <a:prstGeom prst="rect">
            <a:avLst/>
          </a:prstGeom>
        </p:spPr>
        <p:txBody>
          <a:bodyPr wrap="square">
            <a:spAutoFit/>
          </a:bodyPr>
          <a:lstStyle/>
          <a:p>
            <a:r>
              <a:rPr lang="en-US" sz="2800" b="1" u="sng" dirty="0" smtClean="0">
                <a:solidFill>
                  <a:schemeClr val="bg2">
                    <a:lumMod val="50000"/>
                    <a:lumOff val="50000"/>
                  </a:schemeClr>
                </a:solidFill>
              </a:rPr>
              <a:t>Death</a:t>
            </a:r>
            <a:r>
              <a:rPr lang="en-US" sz="2800" dirty="0" smtClean="0">
                <a:solidFill>
                  <a:schemeClr val="bg2">
                    <a:lumMod val="50000"/>
                    <a:lumOff val="50000"/>
                  </a:schemeClr>
                </a:solidFill>
              </a:rPr>
              <a:t> </a:t>
            </a:r>
            <a:r>
              <a:rPr lang="en-US" sz="2800" dirty="0">
                <a:solidFill>
                  <a:srgbClr val="FFFF00"/>
                </a:solidFill>
              </a:rPr>
              <a:t>and </a:t>
            </a:r>
            <a:r>
              <a:rPr lang="en-US" sz="2800" b="1" u="sng" dirty="0">
                <a:solidFill>
                  <a:schemeClr val="bg2">
                    <a:lumMod val="50000"/>
                    <a:lumOff val="50000"/>
                  </a:schemeClr>
                </a:solidFill>
              </a:rPr>
              <a:t>life</a:t>
            </a:r>
            <a:r>
              <a:rPr lang="en-US" sz="2800" dirty="0">
                <a:solidFill>
                  <a:schemeClr val="bg2">
                    <a:lumMod val="50000"/>
                    <a:lumOff val="50000"/>
                  </a:schemeClr>
                </a:solidFill>
              </a:rPr>
              <a:t> </a:t>
            </a:r>
            <a:r>
              <a:rPr lang="en-US" sz="2800" i="1" dirty="0">
                <a:solidFill>
                  <a:srgbClr val="FFFF00"/>
                </a:solidFill>
              </a:rPr>
              <a:t>are</a:t>
            </a:r>
            <a:r>
              <a:rPr lang="en-US" sz="2800" dirty="0">
                <a:solidFill>
                  <a:srgbClr val="FFFF00"/>
                </a:solidFill>
              </a:rPr>
              <a:t> in the power of the tongue: and they that love it shall eat the fruit thereof. </a:t>
            </a:r>
            <a:r>
              <a:rPr lang="en-US" sz="2800" b="1" dirty="0">
                <a:solidFill>
                  <a:srgbClr val="FFFF00"/>
                </a:solidFill>
              </a:rPr>
              <a:t>Proverbs 18:21 (KJV</a:t>
            </a:r>
            <a:r>
              <a:rPr lang="en-US" sz="2800" b="1" dirty="0" smtClean="0">
                <a:solidFill>
                  <a:srgbClr val="FFFF00"/>
                </a:solidFill>
              </a:rPr>
              <a:t>)</a:t>
            </a:r>
            <a:endParaRPr lang="en-US" sz="2800" dirty="0">
              <a:solidFill>
                <a:srgbClr val="FFFF00"/>
              </a:solidFill>
            </a:endParaRPr>
          </a:p>
        </p:txBody>
      </p:sp>
    </p:spTree>
    <p:extLst>
      <p:ext uri="{BB962C8B-B14F-4D97-AF65-F5344CB8AC3E}">
        <p14:creationId xmlns:p14="http://schemas.microsoft.com/office/powerpoint/2010/main" val="142609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685800"/>
            <a:ext cx="8382000" cy="6001643"/>
          </a:xfrm>
          <a:prstGeom prst="rect">
            <a:avLst/>
          </a:prstGeom>
        </p:spPr>
        <p:txBody>
          <a:bodyPr wrap="square">
            <a:spAutoFit/>
          </a:bodyPr>
          <a:lstStyle/>
          <a:p>
            <a:r>
              <a:rPr lang="en-US" dirty="0" smtClean="0"/>
              <a:t>Therefore </a:t>
            </a:r>
            <a:r>
              <a:rPr lang="en-US" dirty="0"/>
              <a:t>each of you must put off falsehood and speak truthfully to his neighbor, for we are all members of one body. </a:t>
            </a:r>
            <a:r>
              <a:rPr lang="en-US" baseline="30000" dirty="0"/>
              <a:t>26 </a:t>
            </a:r>
            <a:r>
              <a:rPr lang="en-US" dirty="0"/>
              <a:t> "In your anger do not sin": Do not let the sun go down while you are still angry, </a:t>
            </a:r>
            <a:r>
              <a:rPr lang="en-US" baseline="30000" dirty="0"/>
              <a:t>27 </a:t>
            </a:r>
            <a:r>
              <a:rPr lang="en-US" dirty="0"/>
              <a:t> and do not give the devil a foothold. </a:t>
            </a:r>
            <a:r>
              <a:rPr lang="en-US" baseline="30000" dirty="0"/>
              <a:t>28 </a:t>
            </a:r>
            <a:r>
              <a:rPr lang="en-US" dirty="0"/>
              <a:t> He who has been stealing must steal no longer, but must work, doing something useful with his own hands, that he may have something to share with those in need. </a:t>
            </a:r>
            <a:r>
              <a:rPr lang="en-US" baseline="30000" dirty="0"/>
              <a:t>29 </a:t>
            </a:r>
            <a:r>
              <a:rPr lang="en-US" dirty="0"/>
              <a:t> </a:t>
            </a:r>
            <a:r>
              <a:rPr lang="en-US" b="1" dirty="0">
                <a:solidFill>
                  <a:srgbClr val="FFFF00"/>
                </a:solidFill>
              </a:rPr>
              <a:t>Do not let any unwholesome talk come out of your mouths, but only what is helpful for building others up according to their needs, that it may benefit those who listen. </a:t>
            </a:r>
            <a:r>
              <a:rPr lang="en-US" b="1" baseline="30000" dirty="0">
                <a:solidFill>
                  <a:srgbClr val="FFFF00"/>
                </a:solidFill>
              </a:rPr>
              <a:t>30 </a:t>
            </a:r>
            <a:r>
              <a:rPr lang="en-US" b="1" dirty="0">
                <a:solidFill>
                  <a:srgbClr val="FFFF00"/>
                </a:solidFill>
              </a:rPr>
              <a:t> And do not grieve the Holy Spirit of God, with whom you were sealed for the day of redemption</a:t>
            </a:r>
            <a:r>
              <a:rPr lang="en-US" dirty="0"/>
              <a:t>. </a:t>
            </a:r>
            <a:r>
              <a:rPr lang="en-US" baseline="30000" dirty="0"/>
              <a:t>31 </a:t>
            </a:r>
            <a:r>
              <a:rPr lang="en-US" dirty="0"/>
              <a:t> Get rid of all bitterness, rage and anger, brawling and slander, along with every form of malice. </a:t>
            </a:r>
            <a:r>
              <a:rPr lang="en-US" baseline="30000" dirty="0"/>
              <a:t>32 </a:t>
            </a:r>
            <a:r>
              <a:rPr lang="en-US" dirty="0"/>
              <a:t> Be kind and compassionate to one another, forgiving each other, just as in Christ God forgave you. </a:t>
            </a:r>
            <a:r>
              <a:rPr lang="en-US" b="1" dirty="0"/>
              <a:t>Ephesians 4:25-32 (NIV) </a:t>
            </a:r>
            <a:endParaRPr lang="en-US" dirty="0"/>
          </a:p>
        </p:txBody>
      </p:sp>
      <p:sp>
        <p:nvSpPr>
          <p:cNvPr id="5" name="TextBox 4"/>
          <p:cNvSpPr txBox="1"/>
          <p:nvPr/>
        </p:nvSpPr>
        <p:spPr>
          <a:xfrm>
            <a:off x="444193" y="152400"/>
            <a:ext cx="8395007" cy="492443"/>
          </a:xfrm>
          <a:prstGeom prst="rect">
            <a:avLst/>
          </a:prstGeom>
          <a:noFill/>
        </p:spPr>
        <p:txBody>
          <a:bodyPr wrap="square" rtlCol="0">
            <a:spAutoFit/>
          </a:bodyPr>
          <a:lstStyle/>
          <a:p>
            <a:r>
              <a:rPr lang="en-US" sz="2600" dirty="0" smtClean="0">
                <a:solidFill>
                  <a:srgbClr val="FFFF00"/>
                </a:solidFill>
              </a:rPr>
              <a:t>These Eight Verses ALONE – Would Change America </a:t>
            </a:r>
            <a:endParaRPr lang="en-US" sz="2600" dirty="0">
              <a:solidFill>
                <a:srgbClr val="FFFF00"/>
              </a:solidFill>
            </a:endParaRPr>
          </a:p>
        </p:txBody>
      </p:sp>
    </p:spTree>
    <p:extLst>
      <p:ext uri="{BB962C8B-B14F-4D97-AF65-F5344CB8AC3E}">
        <p14:creationId xmlns:p14="http://schemas.microsoft.com/office/powerpoint/2010/main" val="2218290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FFFFFF"/>
      </a:dk1>
      <a:lt1>
        <a:srgbClr val="FFFFFF"/>
      </a:lt1>
      <a:dk2>
        <a:srgbClr val="FFFFFF"/>
      </a:dk2>
      <a:lt2>
        <a:srgbClr val="005117"/>
      </a:lt2>
      <a:accent1>
        <a:srgbClr val="36860B"/>
      </a:accent1>
      <a:accent2>
        <a:srgbClr val="4EC10A"/>
      </a:accent2>
      <a:accent3>
        <a:srgbClr val="FFFFFF"/>
      </a:accent3>
      <a:accent4>
        <a:srgbClr val="DADADA"/>
      </a:accent4>
      <a:accent5>
        <a:srgbClr val="AEC3AA"/>
      </a:accent5>
      <a:accent6>
        <a:srgbClr val="46AF08"/>
      </a:accent6>
      <a:hlink>
        <a:srgbClr val="CFE500"/>
      </a:hlink>
      <a:folHlink>
        <a:srgbClr val="FFFFFF"/>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107584</TotalTime>
  <Words>1320</Words>
  <Application>Microsoft Office PowerPoint</Application>
  <PresentationFormat>On-screen Show (4:3)</PresentationFormat>
  <Paragraphs>97</Paragraphs>
  <Slides>19</Slides>
  <Notes>3</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Don Lamb</dc:creator>
  <cp:lastModifiedBy>LifeGate</cp:lastModifiedBy>
  <cp:revision>1812</cp:revision>
  <cp:lastPrinted>2025-10-13T14:34:30Z</cp:lastPrinted>
  <dcterms:created xsi:type="dcterms:W3CDTF">2019-07-16T01:09:40Z</dcterms:created>
  <dcterms:modified xsi:type="dcterms:W3CDTF">2026-02-08T16:52:20Z</dcterms:modified>
</cp:coreProperties>
</file>