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673" r:id="rId3"/>
    <p:sldId id="677" r:id="rId4"/>
    <p:sldId id="675" r:id="rId5"/>
    <p:sldId id="670" r:id="rId6"/>
    <p:sldId id="672" r:id="rId7"/>
    <p:sldId id="665" r:id="rId8"/>
    <p:sldId id="631" r:id="rId9"/>
    <p:sldId id="651" r:id="rId10"/>
    <p:sldId id="676" r:id="rId11"/>
    <p:sldId id="650" r:id="rId12"/>
    <p:sldId id="669" r:id="rId13"/>
    <p:sldId id="627" r:id="rId14"/>
    <p:sldId id="667" r:id="rId15"/>
    <p:sldId id="666" r:id="rId16"/>
    <p:sldId id="678" r:id="rId17"/>
    <p:sldId id="671" r:id="rId18"/>
    <p:sldId id="679" r:id="rId19"/>
    <p:sldId id="664" r:id="rId20"/>
    <p:sldId id="681" r:id="rId21"/>
    <p:sldId id="636" r:id="rId22"/>
    <p:sldId id="629" r:id="rId23"/>
    <p:sldId id="599" r:id="rId24"/>
    <p:sldId id="680" r:id="rId25"/>
    <p:sldId id="643" r:id="rId26"/>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4A8"/>
    <a:srgbClr val="E8E8E8"/>
    <a:srgbClr val="333333"/>
    <a:srgbClr val="35759D"/>
    <a:srgbClr val="4D4D4D"/>
    <a:srgbClr val="B92D14"/>
    <a:srgbClr val="35B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62" autoAdjust="0"/>
    <p:restoredTop sz="95596" autoAdjust="0"/>
  </p:normalViewPr>
  <p:slideViewPr>
    <p:cSldViewPr>
      <p:cViewPr>
        <p:scale>
          <a:sx n="70" d="100"/>
          <a:sy n="70" d="100"/>
        </p:scale>
        <p:origin x="-2730" y="-81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23</a:t>
            </a:fld>
            <a:endParaRPr lang="en-US" altLang="en-US"/>
          </a:p>
        </p:txBody>
      </p:sp>
    </p:spTree>
    <p:extLst>
      <p:ext uri="{BB962C8B-B14F-4D97-AF65-F5344CB8AC3E}">
        <p14:creationId xmlns:p14="http://schemas.microsoft.com/office/powerpoint/2010/main" val="320954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25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0"/>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January 11, 2026</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0" y="3429000"/>
            <a:ext cx="9144000" cy="1815882"/>
          </a:xfrm>
          <a:prstGeom prst="rect">
            <a:avLst/>
          </a:prstGeom>
          <a:noFill/>
        </p:spPr>
        <p:txBody>
          <a:bodyPr wrap="square" rtlCol="0">
            <a:spAutoFit/>
          </a:bodyPr>
          <a:lstStyle/>
          <a:p>
            <a:r>
              <a:rPr lang="en-US" sz="4000" dirty="0" smtClean="0">
                <a:solidFill>
                  <a:srgbClr val="FFFF00"/>
                </a:solidFill>
              </a:rPr>
              <a:t>Part 6</a:t>
            </a:r>
            <a:r>
              <a:rPr lang="en-US" sz="4000" dirty="0" smtClean="0"/>
              <a:t> </a:t>
            </a:r>
            <a:r>
              <a:rPr lang="en-US" sz="4000" dirty="0" smtClean="0">
                <a:solidFill>
                  <a:srgbClr val="FFFF00"/>
                </a:solidFill>
              </a:rPr>
              <a:t>–</a:t>
            </a:r>
            <a:r>
              <a:rPr lang="en-US" sz="4000" dirty="0" smtClean="0"/>
              <a:t> </a:t>
            </a:r>
            <a:r>
              <a:rPr lang="en-US" sz="2800" b="1" dirty="0" smtClean="0">
                <a:effectLst>
                  <a:outerShdw blurRad="38100" dist="38100" dir="2700000" algn="tl">
                    <a:srgbClr val="000000">
                      <a:alpha val="43137"/>
                    </a:srgbClr>
                  </a:outerShdw>
                </a:effectLst>
              </a:rPr>
              <a:t> </a:t>
            </a:r>
          </a:p>
          <a:p>
            <a:r>
              <a:rPr lang="en-US" sz="4000" b="1" dirty="0" smtClean="0">
                <a:effectLst>
                  <a:outerShdw blurRad="38100" dist="38100" dir="2700000" algn="tl">
                    <a:srgbClr val="000000">
                      <a:alpha val="43137"/>
                    </a:srgbClr>
                  </a:outerShdw>
                </a:effectLst>
              </a:rPr>
              <a:t>“Living A Consecrated Life”</a:t>
            </a:r>
          </a:p>
          <a:p>
            <a:r>
              <a:rPr lang="en-US" sz="2800" b="1" dirty="0" smtClean="0">
                <a:solidFill>
                  <a:schemeClr val="bg2">
                    <a:lumMod val="25000"/>
                    <a:lumOff val="75000"/>
                  </a:schemeClr>
                </a:solidFill>
                <a:effectLst>
                  <a:outerShdw blurRad="38100" dist="38100" dir="2700000" algn="tl">
                    <a:srgbClr val="000000">
                      <a:alpha val="43137"/>
                    </a:srgbClr>
                  </a:outerShdw>
                </a:effectLst>
              </a:rPr>
              <a:t>We Are Crossing Over Into Greater Fulfillment</a:t>
            </a:r>
            <a:endParaRPr lang="en-US" sz="2800" b="1" dirty="0">
              <a:solidFill>
                <a:schemeClr val="bg2">
                  <a:lumMod val="25000"/>
                  <a:lumOff val="75000"/>
                </a:schemeClr>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28600"/>
            <a:ext cx="7567073" cy="30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429000"/>
            <a:ext cx="7924800" cy="1200329"/>
          </a:xfrm>
          <a:prstGeom prst="rect">
            <a:avLst/>
          </a:prstGeom>
        </p:spPr>
        <p:txBody>
          <a:bodyPr wrap="square">
            <a:spAutoFit/>
          </a:bodyPr>
          <a:lstStyle/>
          <a:p>
            <a:r>
              <a:rPr lang="en-US" b="1" dirty="0" smtClean="0"/>
              <a:t>Zinzendorf would </a:t>
            </a:r>
            <a:r>
              <a:rPr lang="en-US" b="1" dirty="0"/>
              <a:t>spend significant time discipling the children and praying for an outpouring of the Spirit on the children.</a:t>
            </a:r>
            <a:endParaRPr lang="en-US" dirty="0"/>
          </a:p>
        </p:txBody>
      </p:sp>
      <p:sp>
        <p:nvSpPr>
          <p:cNvPr id="3" name="TextBox 2"/>
          <p:cNvSpPr txBox="1"/>
          <p:nvPr/>
        </p:nvSpPr>
        <p:spPr>
          <a:xfrm rot="507483">
            <a:off x="560560" y="1791449"/>
            <a:ext cx="3048000" cy="1200329"/>
          </a:xfrm>
          <a:prstGeom prst="rect">
            <a:avLst/>
          </a:prstGeom>
          <a:noFill/>
        </p:spPr>
        <p:txBody>
          <a:bodyPr wrap="square" rtlCol="0">
            <a:spAutoFit/>
          </a:bodyPr>
          <a:lstStyle/>
          <a:p>
            <a:r>
              <a:rPr lang="en-US" dirty="0" smtClean="0">
                <a:solidFill>
                  <a:srgbClr val="FFFF00"/>
                </a:solidFill>
              </a:rPr>
              <a:t>Difficulties – hard times – situations and relational battles</a:t>
            </a:r>
            <a:endParaRPr lang="en-US" dirty="0">
              <a:solidFill>
                <a:srgbClr val="FFFF00"/>
              </a:solidFill>
            </a:endParaRPr>
          </a:p>
        </p:txBody>
      </p:sp>
      <p:sp>
        <p:nvSpPr>
          <p:cNvPr id="4" name="TextBox 3"/>
          <p:cNvSpPr txBox="1"/>
          <p:nvPr/>
        </p:nvSpPr>
        <p:spPr>
          <a:xfrm rot="20901978">
            <a:off x="5689556" y="1559843"/>
            <a:ext cx="3048000" cy="1569660"/>
          </a:xfrm>
          <a:prstGeom prst="rect">
            <a:avLst/>
          </a:prstGeom>
          <a:noFill/>
        </p:spPr>
        <p:txBody>
          <a:bodyPr wrap="square" rtlCol="0">
            <a:spAutoFit/>
          </a:bodyPr>
          <a:lstStyle/>
          <a:p>
            <a:r>
              <a:rPr lang="en-US" dirty="0" smtClean="0">
                <a:solidFill>
                  <a:schemeClr val="bg2">
                    <a:lumMod val="50000"/>
                    <a:lumOff val="50000"/>
                  </a:schemeClr>
                </a:solidFill>
              </a:rPr>
              <a:t>An in-breaking of Hunger for God</a:t>
            </a:r>
          </a:p>
          <a:p>
            <a:r>
              <a:rPr lang="en-US" dirty="0" smtClean="0">
                <a:solidFill>
                  <a:schemeClr val="bg2">
                    <a:lumMod val="50000"/>
                    <a:lumOff val="50000"/>
                  </a:schemeClr>
                </a:solidFill>
              </a:rPr>
              <a:t>Deep Encounters begin to Happen </a:t>
            </a:r>
            <a:endParaRPr lang="en-US" dirty="0">
              <a:solidFill>
                <a:schemeClr val="bg2">
                  <a:lumMod val="50000"/>
                  <a:lumOff val="50000"/>
                </a:schemeClr>
              </a:solidFill>
            </a:endParaRPr>
          </a:p>
        </p:txBody>
      </p:sp>
      <p:sp>
        <p:nvSpPr>
          <p:cNvPr id="5" name="TextBox 4"/>
          <p:cNvSpPr txBox="1"/>
          <p:nvPr/>
        </p:nvSpPr>
        <p:spPr>
          <a:xfrm>
            <a:off x="76200" y="177225"/>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Does This Feel Familiar?</a:t>
            </a:r>
          </a:p>
        </p:txBody>
      </p:sp>
      <p:sp>
        <p:nvSpPr>
          <p:cNvPr id="6" name="TextBox 5"/>
          <p:cNvSpPr txBox="1"/>
          <p:nvPr/>
        </p:nvSpPr>
        <p:spPr>
          <a:xfrm>
            <a:off x="2057400" y="805234"/>
            <a:ext cx="5156156" cy="830997"/>
          </a:xfrm>
          <a:prstGeom prst="rect">
            <a:avLst/>
          </a:prstGeom>
          <a:noFill/>
        </p:spPr>
        <p:txBody>
          <a:bodyPr wrap="square" rtlCol="0">
            <a:spAutoFit/>
          </a:bodyPr>
          <a:lstStyle/>
          <a:p>
            <a:r>
              <a:rPr lang="en-US" dirty="0" smtClean="0">
                <a:solidFill>
                  <a:srgbClr val="00B0F0"/>
                </a:solidFill>
              </a:rPr>
              <a:t>A Young Community Christian Wants To Do The Right Thing</a:t>
            </a:r>
            <a:endParaRPr lang="en-US" dirty="0">
              <a:solidFill>
                <a:srgbClr val="00B0F0"/>
              </a:solidFill>
            </a:endParaRPr>
          </a:p>
        </p:txBody>
      </p:sp>
      <p:sp>
        <p:nvSpPr>
          <p:cNvPr id="7" name="Rectangle 6"/>
          <p:cNvSpPr/>
          <p:nvPr/>
        </p:nvSpPr>
        <p:spPr>
          <a:xfrm>
            <a:off x="228600" y="4724400"/>
            <a:ext cx="8534400" cy="2123658"/>
          </a:xfrm>
          <a:prstGeom prst="rect">
            <a:avLst/>
          </a:prstGeom>
        </p:spPr>
        <p:txBody>
          <a:bodyPr wrap="square">
            <a:spAutoFit/>
          </a:bodyPr>
          <a:lstStyle/>
          <a:p>
            <a:r>
              <a:rPr lang="en-US" sz="2200" dirty="0" smtClean="0">
                <a:solidFill>
                  <a:srgbClr val="FFFF00"/>
                </a:solidFill>
              </a:rPr>
              <a:t>“The </a:t>
            </a:r>
            <a:r>
              <a:rPr lang="en-US" sz="2200" dirty="0">
                <a:solidFill>
                  <a:srgbClr val="FFFF00"/>
                </a:solidFill>
              </a:rPr>
              <a:t>revival amongst the children had a great influence on the parents and the rest of the inhabitants</a:t>
            </a:r>
            <a:r>
              <a:rPr lang="en-US" sz="2200" dirty="0" smtClean="0">
                <a:solidFill>
                  <a:srgbClr val="FFFF00"/>
                </a:solidFill>
              </a:rPr>
              <a:t>. After </a:t>
            </a:r>
            <a:r>
              <a:rPr lang="en-US" sz="2200" dirty="0">
                <a:solidFill>
                  <a:srgbClr val="FFFF00"/>
                </a:solidFill>
              </a:rPr>
              <a:t>this outpouring of the Spirit, the Lord spoke to Zinzendorf from Leviticus 6:13, that the fire should never go out on the altar! Because of the sacrifice of Christ, they should respond with unceasing night and day prayer because of the absolute worth of the Jesus</a:t>
            </a:r>
            <a:r>
              <a:rPr lang="en-US" sz="2200" dirty="0" smtClean="0">
                <a:solidFill>
                  <a:srgbClr val="FFFF00"/>
                </a:solidFill>
              </a:rPr>
              <a:t>!” </a:t>
            </a:r>
            <a:r>
              <a:rPr lang="en-US" sz="2200" dirty="0">
                <a:solidFill>
                  <a:srgbClr val="FFFF00"/>
                </a:solidFill>
              </a:rPr>
              <a:t> </a:t>
            </a:r>
          </a:p>
        </p:txBody>
      </p:sp>
    </p:spTree>
    <p:extLst>
      <p:ext uri="{BB962C8B-B14F-4D97-AF65-F5344CB8AC3E}">
        <p14:creationId xmlns:p14="http://schemas.microsoft.com/office/powerpoint/2010/main" val="587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915400" cy="523220"/>
          </a:xfrm>
          <a:prstGeom prst="rect">
            <a:avLst/>
          </a:prstGeom>
          <a:noFill/>
        </p:spPr>
        <p:txBody>
          <a:bodyPr wrap="square" rtlCol="0">
            <a:spAutoFit/>
          </a:bodyPr>
          <a:lstStyle/>
          <a:p>
            <a:r>
              <a:rPr lang="en-US" sz="2800" dirty="0" smtClean="0">
                <a:solidFill>
                  <a:schemeClr val="bg2">
                    <a:lumMod val="25000"/>
                    <a:lumOff val="75000"/>
                  </a:schemeClr>
                </a:solidFill>
              </a:rPr>
              <a:t>The Old Testament Is A Prophetic Picture of Salvation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3" y="2743200"/>
            <a:ext cx="293579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495889"/>
            <a:ext cx="3274337" cy="2308324"/>
          </a:xfrm>
          <a:prstGeom prst="rect">
            <a:avLst/>
          </a:prstGeom>
          <a:noFill/>
        </p:spPr>
        <p:txBody>
          <a:bodyPr wrap="square" rtlCol="0">
            <a:spAutoFit/>
          </a:bodyPr>
          <a:lstStyle/>
          <a:p>
            <a:r>
              <a:rPr lang="en-US" sz="1800" dirty="0" smtClean="0">
                <a:solidFill>
                  <a:srgbClr val="00B0F0"/>
                </a:solidFill>
              </a:rPr>
              <a:t>Passover Is A </a:t>
            </a:r>
          </a:p>
          <a:p>
            <a:r>
              <a:rPr lang="en-US" sz="1800" dirty="0" smtClean="0">
                <a:solidFill>
                  <a:srgbClr val="00B0F0"/>
                </a:solidFill>
              </a:rPr>
              <a:t>Picture of Salvation</a:t>
            </a:r>
          </a:p>
          <a:p>
            <a:r>
              <a:rPr lang="en-US" sz="1800" dirty="0" smtClean="0"/>
              <a:t>Without the Blood of the “Lamb” No one is saved</a:t>
            </a:r>
          </a:p>
          <a:p>
            <a:r>
              <a:rPr lang="en-US" sz="1800" dirty="0" smtClean="0">
                <a:solidFill>
                  <a:srgbClr val="FFFF00"/>
                </a:solidFill>
              </a:rPr>
              <a:t>REDEMPTION/ </a:t>
            </a:r>
          </a:p>
          <a:p>
            <a:r>
              <a:rPr lang="en-US" sz="1800" dirty="0" smtClean="0">
                <a:solidFill>
                  <a:srgbClr val="FFFF00"/>
                </a:solidFill>
              </a:rPr>
              <a:t>FLESH REMOVED</a:t>
            </a:r>
          </a:p>
          <a:p>
            <a:r>
              <a:rPr lang="en-US" sz="1800" dirty="0" smtClean="0">
                <a:solidFill>
                  <a:srgbClr val="FFFF00"/>
                </a:solidFill>
              </a:rPr>
              <a:t>CIRCUMCISION</a:t>
            </a:r>
          </a:p>
          <a:p>
            <a:r>
              <a:rPr lang="en-US" sz="1800" dirty="0" smtClean="0">
                <a:solidFill>
                  <a:srgbClr val="FFFF00"/>
                </a:solidFill>
              </a:rPr>
              <a:t>CONSECRATE FIRST BORN</a:t>
            </a:r>
            <a:endParaRPr lang="en-US" sz="1800" dirty="0">
              <a:solidFill>
                <a:srgbClr val="FFFF00"/>
              </a:solidFill>
            </a:endParaRPr>
          </a:p>
        </p:txBody>
      </p:sp>
      <p:sp>
        <p:nvSpPr>
          <p:cNvPr id="3" name="Rectangle 2"/>
          <p:cNvSpPr/>
          <p:nvPr/>
        </p:nvSpPr>
        <p:spPr>
          <a:xfrm>
            <a:off x="266700" y="604845"/>
            <a:ext cx="8686800" cy="1600438"/>
          </a:xfrm>
          <a:prstGeom prst="rect">
            <a:avLst/>
          </a:prstGeom>
        </p:spPr>
        <p:txBody>
          <a:bodyPr wrap="square">
            <a:spAutoFit/>
          </a:bodyPr>
          <a:lstStyle/>
          <a:p>
            <a:r>
              <a:rPr lang="en-US" sz="1400" baseline="30000" dirty="0" smtClean="0"/>
              <a:t> </a:t>
            </a:r>
            <a:r>
              <a:rPr lang="en-US" sz="1400" dirty="0"/>
              <a:t> For I do not want you to be ignorant of the fact, brothers, that our forefathers were all under the cloud and that they all passed through the sea. </a:t>
            </a:r>
            <a:r>
              <a:rPr lang="en-US" sz="1400" baseline="30000" dirty="0"/>
              <a:t>2 </a:t>
            </a:r>
            <a:r>
              <a:rPr lang="en-US" sz="1400" dirty="0"/>
              <a:t> They were all baptized into Moses in the cloud and in the sea. </a:t>
            </a:r>
            <a:r>
              <a:rPr lang="en-US" sz="1400" baseline="30000" dirty="0"/>
              <a:t>3 </a:t>
            </a:r>
            <a:r>
              <a:rPr lang="en-US" sz="1400" dirty="0"/>
              <a:t> They all ate the same spiritual food </a:t>
            </a:r>
            <a:r>
              <a:rPr lang="en-US" sz="1400" baseline="30000" dirty="0"/>
              <a:t>4 </a:t>
            </a:r>
            <a:r>
              <a:rPr lang="en-US" sz="1400" dirty="0"/>
              <a:t> and drank the same spiritual drink; for they drank from the spiritual rock that accompanied them, and that rock was Christ. </a:t>
            </a:r>
            <a:r>
              <a:rPr lang="en-US" sz="1400" baseline="30000" dirty="0"/>
              <a:t>5 </a:t>
            </a:r>
            <a:r>
              <a:rPr lang="en-US" sz="1400" dirty="0"/>
              <a:t> Nevertheless, God was not pleased with most of them; their bodies were scattered over the desert. </a:t>
            </a:r>
            <a:r>
              <a:rPr lang="en-US" sz="1400" baseline="30000" dirty="0"/>
              <a:t>6 </a:t>
            </a:r>
            <a:r>
              <a:rPr lang="en-US" sz="1400" dirty="0"/>
              <a:t> Now these things occurred as examples to keep us from setting our hearts on evil things as they did. </a:t>
            </a:r>
            <a:r>
              <a:rPr lang="en-US" sz="1400" baseline="30000" dirty="0"/>
              <a:t>7 </a:t>
            </a:r>
            <a:r>
              <a:rPr lang="en-US" sz="1400" dirty="0"/>
              <a:t> Do not be idolaters, as some of them were; as it is written: "The people sat down to eat and drink and got up to indulge in pagan revelry." </a:t>
            </a:r>
            <a:r>
              <a:rPr lang="en-US" sz="1400" b="1" dirty="0"/>
              <a:t>1 Corinthians 10:1-7 (NIV) </a:t>
            </a:r>
            <a:endParaRPr lang="en-US" sz="1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202"/>
          <a:stretch/>
        </p:blipFill>
        <p:spPr bwMode="auto">
          <a:xfrm>
            <a:off x="4887758" y="2750505"/>
            <a:ext cx="303863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5800" y="4590871"/>
            <a:ext cx="3857625" cy="1477328"/>
          </a:xfrm>
          <a:prstGeom prst="rect">
            <a:avLst/>
          </a:prstGeom>
          <a:noFill/>
        </p:spPr>
        <p:txBody>
          <a:bodyPr wrap="square" rtlCol="0">
            <a:spAutoFit/>
          </a:bodyPr>
          <a:lstStyle/>
          <a:p>
            <a:r>
              <a:rPr lang="en-US" sz="1800" dirty="0" smtClean="0">
                <a:solidFill>
                  <a:srgbClr val="00B0F0"/>
                </a:solidFill>
              </a:rPr>
              <a:t>Passing Through The Red Sea</a:t>
            </a:r>
          </a:p>
          <a:p>
            <a:r>
              <a:rPr lang="en-US" sz="1800" dirty="0" smtClean="0">
                <a:solidFill>
                  <a:srgbClr val="00B0F0"/>
                </a:solidFill>
              </a:rPr>
              <a:t>Is A Picture of “Baptism”</a:t>
            </a:r>
          </a:p>
          <a:p>
            <a:r>
              <a:rPr lang="en-US" sz="1800" dirty="0" smtClean="0"/>
              <a:t>We are WASHED by the Blood and The Spirit </a:t>
            </a:r>
          </a:p>
          <a:p>
            <a:r>
              <a:rPr lang="en-US" sz="1800" dirty="0" smtClean="0">
                <a:solidFill>
                  <a:srgbClr val="FFFF00"/>
                </a:solidFill>
              </a:rPr>
              <a:t>BAPTISM OF FREEDOM</a:t>
            </a:r>
            <a:endParaRPr lang="en-US" sz="1800" dirty="0">
              <a:solidFill>
                <a:srgbClr val="FFFF00"/>
              </a:solidFill>
            </a:endParaRPr>
          </a:p>
        </p:txBody>
      </p:sp>
      <p:sp>
        <p:nvSpPr>
          <p:cNvPr id="5" name="TextBox 4"/>
          <p:cNvSpPr txBox="1"/>
          <p:nvPr/>
        </p:nvSpPr>
        <p:spPr>
          <a:xfrm>
            <a:off x="459463" y="2285911"/>
            <a:ext cx="2935790" cy="461665"/>
          </a:xfrm>
          <a:prstGeom prst="rect">
            <a:avLst/>
          </a:prstGeom>
          <a:noFill/>
        </p:spPr>
        <p:txBody>
          <a:bodyPr wrap="square" rtlCol="0">
            <a:spAutoFit/>
          </a:bodyPr>
          <a:lstStyle/>
          <a:p>
            <a:r>
              <a:rPr lang="en-US" dirty="0" smtClean="0"/>
              <a:t>Exodus 12 </a:t>
            </a:r>
            <a:endParaRPr lang="en-US" dirty="0"/>
          </a:p>
        </p:txBody>
      </p:sp>
      <p:sp>
        <p:nvSpPr>
          <p:cNvPr id="9" name="TextBox 8"/>
          <p:cNvSpPr txBox="1"/>
          <p:nvPr/>
        </p:nvSpPr>
        <p:spPr>
          <a:xfrm>
            <a:off x="4836610" y="2288840"/>
            <a:ext cx="2935790" cy="461665"/>
          </a:xfrm>
          <a:prstGeom prst="rect">
            <a:avLst/>
          </a:prstGeom>
          <a:noFill/>
        </p:spPr>
        <p:txBody>
          <a:bodyPr wrap="square" rtlCol="0">
            <a:spAutoFit/>
          </a:bodyPr>
          <a:lstStyle/>
          <a:p>
            <a:r>
              <a:rPr lang="en-US" dirty="0" smtClean="0"/>
              <a:t>Exodus 14 </a:t>
            </a:r>
            <a:endParaRPr lang="en-US" dirty="0"/>
          </a:p>
        </p:txBody>
      </p:sp>
    </p:spTree>
    <p:extLst>
      <p:ext uri="{BB962C8B-B14F-4D97-AF65-F5344CB8AC3E}">
        <p14:creationId xmlns:p14="http://schemas.microsoft.com/office/powerpoint/2010/main" val="10692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842808"/>
            <a:ext cx="8458200" cy="1938992"/>
          </a:xfrm>
          <a:prstGeom prst="rect">
            <a:avLst/>
          </a:prstGeom>
        </p:spPr>
        <p:txBody>
          <a:bodyPr wrap="square">
            <a:spAutoFit/>
          </a:bodyPr>
          <a:lstStyle/>
          <a:p>
            <a:r>
              <a:rPr lang="en-US" b="1" dirty="0" smtClean="0">
                <a:solidFill>
                  <a:schemeClr val="bg1"/>
                </a:solidFill>
              </a:rPr>
              <a:t>CIRCUMCISION </a:t>
            </a:r>
            <a:r>
              <a:rPr lang="en-US" b="1" dirty="0" smtClean="0">
                <a:solidFill>
                  <a:schemeClr val="bg2">
                    <a:lumMod val="50000"/>
                    <a:lumOff val="50000"/>
                  </a:schemeClr>
                </a:solidFill>
              </a:rPr>
              <a:t>– IS THAT GOD </a:t>
            </a:r>
            <a:r>
              <a:rPr lang="en-US" b="1" dirty="0">
                <a:solidFill>
                  <a:schemeClr val="bg2">
                    <a:lumMod val="50000"/>
                    <a:lumOff val="50000"/>
                  </a:schemeClr>
                </a:solidFill>
              </a:rPr>
              <a:t>HAS TO OFFEND OUR AFFAIR WITH THE WORLD </a:t>
            </a:r>
            <a:r>
              <a:rPr lang="en-US" b="1" dirty="0" smtClean="0">
                <a:solidFill>
                  <a:schemeClr val="bg2">
                    <a:lumMod val="50000"/>
                    <a:lumOff val="50000"/>
                  </a:schemeClr>
                </a:solidFill>
              </a:rPr>
              <a:t>AND FLESH TO </a:t>
            </a:r>
            <a:r>
              <a:rPr lang="en-US" b="1" dirty="0">
                <a:solidFill>
                  <a:schemeClr val="bg2">
                    <a:lumMod val="50000"/>
                    <a:lumOff val="50000"/>
                  </a:schemeClr>
                </a:solidFill>
              </a:rPr>
              <a:t>SHOCK US INTO CHANGE</a:t>
            </a:r>
            <a:r>
              <a:rPr lang="en-US" dirty="0">
                <a:solidFill>
                  <a:schemeClr val="bg2">
                    <a:lumMod val="50000"/>
                    <a:lumOff val="50000"/>
                  </a:schemeClr>
                </a:solidFill>
              </a:rPr>
              <a:t>  - IF WE ARE NOT SHOCKED – IF WE ARE NOT OFFENDED – IF WE DO NOT HAVE A CRISIS IN OUR WILL </a:t>
            </a:r>
            <a:r>
              <a:rPr lang="en-US" dirty="0" smtClean="0">
                <a:solidFill>
                  <a:schemeClr val="bg2">
                    <a:lumMod val="50000"/>
                    <a:lumOff val="50000"/>
                  </a:schemeClr>
                </a:solidFill>
              </a:rPr>
              <a:t>–</a:t>
            </a:r>
            <a:r>
              <a:rPr lang="en-US" dirty="0" smtClean="0">
                <a:solidFill>
                  <a:srgbClr val="FFFF00"/>
                </a:solidFill>
              </a:rPr>
              <a:t>WE </a:t>
            </a:r>
            <a:r>
              <a:rPr lang="en-US" dirty="0">
                <a:solidFill>
                  <a:srgbClr val="FFFF00"/>
                </a:solidFill>
              </a:rPr>
              <a:t>WILL NOT HAVE </a:t>
            </a:r>
            <a:r>
              <a:rPr lang="en-US" dirty="0" smtClean="0">
                <a:solidFill>
                  <a:srgbClr val="FFFF00"/>
                </a:solidFill>
              </a:rPr>
              <a:t>BREAKTHROUGH </a:t>
            </a:r>
            <a:endParaRPr lang="en-US" dirty="0">
              <a:solidFill>
                <a:srgbClr val="FFFF00"/>
              </a:solidFill>
            </a:endParaRPr>
          </a:p>
        </p:txBody>
      </p:sp>
      <p:sp>
        <p:nvSpPr>
          <p:cNvPr id="5" name="TextBox 4"/>
          <p:cNvSpPr txBox="1"/>
          <p:nvPr/>
        </p:nvSpPr>
        <p:spPr>
          <a:xfrm>
            <a:off x="0" y="176187"/>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Let’s Review This One Amazing Fact</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 Could Not Participate</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the Passover Unless You were Circumcised </a:t>
            </a:r>
            <a:endParaRPr lang="en-US" sz="28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605073" y="3200400"/>
            <a:ext cx="7924800" cy="1323439"/>
          </a:xfrm>
          <a:prstGeom prst="rect">
            <a:avLst/>
          </a:prstGeom>
        </p:spPr>
        <p:txBody>
          <a:bodyPr wrap="square">
            <a:spAutoFit/>
          </a:bodyPr>
          <a:lstStyle/>
          <a:p>
            <a:r>
              <a:rPr lang="en-US" sz="2000" dirty="0" smtClean="0">
                <a:solidFill>
                  <a:srgbClr val="FFFF00"/>
                </a:solidFill>
              </a:rPr>
              <a:t>"An </a:t>
            </a:r>
            <a:r>
              <a:rPr lang="en-US" sz="2000" dirty="0">
                <a:solidFill>
                  <a:srgbClr val="FFFF00"/>
                </a:solidFill>
              </a:rPr>
              <a:t>alien living among you who wants to celebrate the </a:t>
            </a:r>
            <a:r>
              <a:rPr lang="en-US" sz="2000" cap="small" dirty="0">
                <a:solidFill>
                  <a:srgbClr val="FFFF00"/>
                </a:solidFill>
              </a:rPr>
              <a:t>LORD</a:t>
            </a:r>
            <a:r>
              <a:rPr lang="en-US" sz="2000" dirty="0">
                <a:solidFill>
                  <a:srgbClr val="FFFF00"/>
                </a:solidFill>
              </a:rPr>
              <a:t>'s Passover must have all the males in his household circumcised; then he may take part like one born in the land. </a:t>
            </a:r>
            <a:r>
              <a:rPr lang="en-US" sz="2000" dirty="0">
                <a:solidFill>
                  <a:schemeClr val="bg1"/>
                </a:solidFill>
              </a:rPr>
              <a:t>No uncircumcised male may eat of it. </a:t>
            </a:r>
            <a:r>
              <a:rPr lang="en-US" sz="2000" b="1" dirty="0">
                <a:solidFill>
                  <a:srgbClr val="FFFF00"/>
                </a:solidFill>
              </a:rPr>
              <a:t>Exodus 12:48 (NIV) </a:t>
            </a:r>
            <a:endParaRPr lang="en-US" sz="2000" dirty="0">
              <a:solidFill>
                <a:srgbClr val="FFFF00"/>
              </a:solidFill>
            </a:endParaRPr>
          </a:p>
        </p:txBody>
      </p:sp>
      <p:sp>
        <p:nvSpPr>
          <p:cNvPr id="3" name="Rectangle 2"/>
          <p:cNvSpPr/>
          <p:nvPr/>
        </p:nvSpPr>
        <p:spPr>
          <a:xfrm>
            <a:off x="152400" y="1828800"/>
            <a:ext cx="8686800" cy="1200329"/>
          </a:xfrm>
          <a:prstGeom prst="rect">
            <a:avLst/>
          </a:prstGeom>
        </p:spPr>
        <p:txBody>
          <a:bodyPr wrap="square">
            <a:spAutoFit/>
          </a:bodyPr>
          <a:lstStyle/>
          <a:p>
            <a:r>
              <a:rPr lang="en-US" sz="1800" baseline="30000" dirty="0"/>
              <a:t>5 </a:t>
            </a:r>
            <a:r>
              <a:rPr lang="en-US" sz="1800" dirty="0"/>
              <a:t> And it shall be when the </a:t>
            </a:r>
            <a:r>
              <a:rPr lang="en-US" sz="1800" cap="small" dirty="0"/>
              <a:t>LORD</a:t>
            </a:r>
            <a:r>
              <a:rPr lang="en-US" sz="1800" dirty="0"/>
              <a:t> shall bring </a:t>
            </a:r>
            <a:r>
              <a:rPr lang="en-US" sz="1800" dirty="0" smtClean="0"/>
              <a:t>you into </a:t>
            </a:r>
            <a:r>
              <a:rPr lang="en-US" sz="1800" dirty="0"/>
              <a:t>the land of the Canaanites, and the Hittites, and the Amorites, and the </a:t>
            </a:r>
            <a:r>
              <a:rPr lang="en-US" sz="1800" dirty="0" err="1"/>
              <a:t>Hivites</a:t>
            </a:r>
            <a:r>
              <a:rPr lang="en-US" sz="1800" dirty="0"/>
              <a:t>, and the </a:t>
            </a:r>
            <a:r>
              <a:rPr lang="en-US" sz="1800" dirty="0" err="1"/>
              <a:t>Jebusites</a:t>
            </a:r>
            <a:r>
              <a:rPr lang="en-US" sz="1800" dirty="0"/>
              <a:t>, which he </a:t>
            </a:r>
            <a:r>
              <a:rPr lang="en-US" sz="1800" dirty="0" err="1"/>
              <a:t>sware</a:t>
            </a:r>
            <a:r>
              <a:rPr lang="en-US" sz="1800" dirty="0"/>
              <a:t> unto thy fathers to give thee, </a:t>
            </a:r>
            <a:r>
              <a:rPr lang="en-US" sz="1800" b="1" dirty="0">
                <a:solidFill>
                  <a:srgbClr val="FFFF00"/>
                </a:solidFill>
              </a:rPr>
              <a:t>a land flowing with milk and honey</a:t>
            </a:r>
            <a:r>
              <a:rPr lang="en-US" sz="1800" dirty="0"/>
              <a:t>, that thou shalt keep this service in this month. </a:t>
            </a:r>
            <a:r>
              <a:rPr lang="en-US" sz="1800" b="1" dirty="0"/>
              <a:t>Exodus 13:5 (KJV</a:t>
            </a:r>
            <a:r>
              <a:rPr lang="en-US" sz="1800" b="1" dirty="0" smtClean="0"/>
              <a:t>)</a:t>
            </a:r>
            <a:endParaRPr lang="en-US" sz="1800" dirty="0"/>
          </a:p>
        </p:txBody>
      </p:sp>
    </p:spTree>
    <p:extLst>
      <p:ext uri="{BB962C8B-B14F-4D97-AF65-F5344CB8AC3E}">
        <p14:creationId xmlns:p14="http://schemas.microsoft.com/office/powerpoint/2010/main" val="13286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0582"/>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Crossing The Joran River Is A</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Prophetic Picture of Fulfillment And Destiny </a:t>
            </a:r>
            <a:endPar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AutoShape 2" descr="https://lh3.googleusercontent.com/gg-dl/ABS2GSkRp2y0la2vmiJ2eIxDXG16rdjvx_1vKqlg1RXJJBQE3OPZi5_aTUMtnRPjJcORU4SuiTuQ7254nA2c0h4pzUT-w_b5IIHfp6ElopC4-vmpWYa2PAe7NlF50afa-lNxsz-tCNNT1YJ4e8oZBCyf-Vl3Z3v-Gs6qfo4KcK5Iq6X7MRcZDw=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6578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3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4000"/>
            <a:ext cx="8839200" cy="5262979"/>
          </a:xfrm>
          <a:prstGeom prst="rect">
            <a:avLst/>
          </a:prstGeom>
        </p:spPr>
        <p:txBody>
          <a:bodyPr wrap="square">
            <a:spAutoFit/>
          </a:bodyPr>
          <a:lstStyle/>
          <a:p>
            <a:r>
              <a:rPr lang="en-US" sz="2200" baseline="30000" dirty="0"/>
              <a:t>2 </a:t>
            </a:r>
            <a:r>
              <a:rPr lang="en-US" sz="2200" dirty="0"/>
              <a:t> "Moses my servant is dead. </a:t>
            </a:r>
            <a:r>
              <a:rPr lang="en-US" sz="2200" dirty="0">
                <a:solidFill>
                  <a:srgbClr val="FFFF00"/>
                </a:solidFill>
              </a:rPr>
              <a:t>Now then, you and all these people, </a:t>
            </a:r>
            <a:r>
              <a:rPr lang="en-US" sz="2200" dirty="0">
                <a:solidFill>
                  <a:schemeClr val="bg2">
                    <a:lumMod val="50000"/>
                    <a:lumOff val="50000"/>
                  </a:schemeClr>
                </a:solidFill>
              </a:rPr>
              <a:t>get ready to cross the Jordan River</a:t>
            </a:r>
            <a:r>
              <a:rPr lang="en-US" sz="2200" dirty="0">
                <a:solidFill>
                  <a:srgbClr val="FFFF00"/>
                </a:solidFill>
              </a:rPr>
              <a:t> </a:t>
            </a:r>
            <a:r>
              <a:rPr lang="en-US" sz="2200" dirty="0">
                <a:solidFill>
                  <a:srgbClr val="00B0F0"/>
                </a:solidFill>
              </a:rPr>
              <a:t>into the land I am about to give to them-</a:t>
            </a:r>
            <a:r>
              <a:rPr lang="en-US" sz="2200" dirty="0">
                <a:solidFill>
                  <a:srgbClr val="FFFF00"/>
                </a:solidFill>
              </a:rPr>
              <a:t>-to the Israelites. </a:t>
            </a:r>
            <a:r>
              <a:rPr lang="en-US" sz="2200" baseline="30000" dirty="0"/>
              <a:t>3 </a:t>
            </a:r>
            <a:r>
              <a:rPr lang="en-US" sz="2200" dirty="0"/>
              <a:t> </a:t>
            </a:r>
            <a:r>
              <a:rPr lang="en-US" sz="2200" b="1" dirty="0">
                <a:solidFill>
                  <a:schemeClr val="bg2">
                    <a:lumMod val="50000"/>
                    <a:lumOff val="50000"/>
                  </a:schemeClr>
                </a:solidFill>
              </a:rPr>
              <a:t>I will give you every place where you set your foot,</a:t>
            </a:r>
            <a:r>
              <a:rPr lang="en-US" sz="2200" dirty="0"/>
              <a:t> as I promised Moses. </a:t>
            </a:r>
            <a:r>
              <a:rPr lang="en-US" sz="2200" baseline="30000" dirty="0"/>
              <a:t>4 </a:t>
            </a:r>
            <a:r>
              <a:rPr lang="en-US" sz="2200" dirty="0"/>
              <a:t> </a:t>
            </a:r>
            <a:r>
              <a:rPr lang="en-US" sz="2800" dirty="0">
                <a:solidFill>
                  <a:srgbClr val="00B0F0"/>
                </a:solidFill>
              </a:rPr>
              <a:t>Your territory </a:t>
            </a:r>
            <a:r>
              <a:rPr lang="en-US" sz="2200" dirty="0"/>
              <a:t>will extend from the desert to </a:t>
            </a:r>
            <a:r>
              <a:rPr lang="en-US" sz="2200" dirty="0" smtClean="0"/>
              <a:t>Lebanon …. </a:t>
            </a:r>
            <a:r>
              <a:rPr lang="en-US" sz="2200" baseline="30000" dirty="0"/>
              <a:t>5 </a:t>
            </a:r>
            <a:r>
              <a:rPr lang="en-US" sz="2200" dirty="0"/>
              <a:t> </a:t>
            </a:r>
            <a:r>
              <a:rPr lang="en-US" sz="2200" b="1" dirty="0">
                <a:solidFill>
                  <a:schemeClr val="bg2">
                    <a:lumMod val="50000"/>
                    <a:lumOff val="50000"/>
                  </a:schemeClr>
                </a:solidFill>
              </a:rPr>
              <a:t>No one will be able to stand up against you all the days of your life</a:t>
            </a:r>
            <a:r>
              <a:rPr lang="en-US" sz="2200" dirty="0"/>
              <a:t>. As I was with Moses, so I will be with you</a:t>
            </a:r>
            <a:r>
              <a:rPr lang="en-US" sz="2200" b="1" dirty="0">
                <a:solidFill>
                  <a:schemeClr val="bg2">
                    <a:lumMod val="50000"/>
                    <a:lumOff val="50000"/>
                  </a:schemeClr>
                </a:solidFill>
              </a:rPr>
              <a:t>; I will never leave you nor forsake you. </a:t>
            </a:r>
            <a:r>
              <a:rPr lang="en-US" sz="2200" b="1" baseline="30000" dirty="0">
                <a:solidFill>
                  <a:schemeClr val="bg2">
                    <a:lumMod val="50000"/>
                    <a:lumOff val="50000"/>
                  </a:schemeClr>
                </a:solidFill>
              </a:rPr>
              <a:t>6 </a:t>
            </a:r>
            <a:r>
              <a:rPr lang="en-US" sz="2200" b="1" dirty="0">
                <a:solidFill>
                  <a:schemeClr val="bg2">
                    <a:lumMod val="50000"/>
                    <a:lumOff val="50000"/>
                  </a:schemeClr>
                </a:solidFill>
              </a:rPr>
              <a:t> "Be strong and courageous, because you will </a:t>
            </a:r>
            <a:r>
              <a:rPr lang="en-US" sz="2200" b="1" dirty="0">
                <a:solidFill>
                  <a:srgbClr val="00B0F0"/>
                </a:solidFill>
              </a:rPr>
              <a:t>lead these people to inherit </a:t>
            </a:r>
            <a:r>
              <a:rPr lang="en-US" sz="2200" b="1" dirty="0" smtClean="0">
                <a:solidFill>
                  <a:srgbClr val="00B0F0"/>
                </a:solidFill>
              </a:rPr>
              <a:t>(occupy possess – </a:t>
            </a:r>
            <a:r>
              <a:rPr lang="en-US" sz="1400" dirty="0" smtClean="0">
                <a:solidFill>
                  <a:srgbClr val="00B0F0"/>
                </a:solidFill>
              </a:rPr>
              <a:t>Luke 19:13</a:t>
            </a:r>
            <a:r>
              <a:rPr lang="en-US" sz="2200" b="1" dirty="0" smtClean="0">
                <a:solidFill>
                  <a:srgbClr val="00B0F0"/>
                </a:solidFill>
              </a:rPr>
              <a:t>) the </a:t>
            </a:r>
            <a:r>
              <a:rPr lang="en-US" sz="2200" b="1" dirty="0">
                <a:solidFill>
                  <a:srgbClr val="00B0F0"/>
                </a:solidFill>
              </a:rPr>
              <a:t>land</a:t>
            </a:r>
            <a:r>
              <a:rPr lang="en-US" sz="2200" dirty="0">
                <a:solidFill>
                  <a:srgbClr val="00B0F0"/>
                </a:solidFill>
              </a:rPr>
              <a:t> I swore to their forefathers to give them. </a:t>
            </a:r>
            <a:r>
              <a:rPr lang="en-US" sz="2200" baseline="30000" dirty="0"/>
              <a:t>7 </a:t>
            </a:r>
            <a:r>
              <a:rPr lang="en-US" sz="2200" dirty="0"/>
              <a:t> Be strong and very courageous. Be careful to obey all the law my servant Moses gave you; do not turn from it to the right or to the left, that you may be successful wherever you go. </a:t>
            </a:r>
            <a:r>
              <a:rPr lang="en-US" sz="2200" baseline="30000" dirty="0"/>
              <a:t>8 </a:t>
            </a:r>
            <a:r>
              <a:rPr lang="en-US" sz="2200" dirty="0"/>
              <a:t> Do not let this Book of the Law depart from your mouth; meditate on it day and night, so that you may be careful to do everything written in it. </a:t>
            </a:r>
            <a:r>
              <a:rPr lang="en-US" sz="2200" dirty="0">
                <a:solidFill>
                  <a:srgbClr val="FFFF00"/>
                </a:solidFill>
              </a:rPr>
              <a:t>Then you will be prosperous and successful.</a:t>
            </a:r>
            <a:r>
              <a:rPr lang="en-US" sz="2200" dirty="0"/>
              <a:t> </a:t>
            </a:r>
            <a:r>
              <a:rPr lang="en-US" sz="2200" b="1" dirty="0"/>
              <a:t>Joshua 1:2-8 (NIV) </a:t>
            </a:r>
            <a:endParaRPr lang="en-US" sz="2200" dirty="0"/>
          </a:p>
        </p:txBody>
      </p:sp>
      <p:sp>
        <p:nvSpPr>
          <p:cNvPr id="6" name="TextBox 5"/>
          <p:cNvSpPr txBox="1"/>
          <p:nvPr/>
        </p:nvSpPr>
        <p:spPr>
          <a:xfrm>
            <a:off x="0" y="2534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One of The Greatest Transitions of the Ages</a:t>
            </a:r>
          </a:p>
        </p:txBody>
      </p:sp>
    </p:spTree>
    <p:extLst>
      <p:ext uri="{BB962C8B-B14F-4D97-AF65-F5344CB8AC3E}">
        <p14:creationId xmlns:p14="http://schemas.microsoft.com/office/powerpoint/2010/main" val="110184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35846"/>
            <a:ext cx="8534400" cy="1200329"/>
          </a:xfrm>
          <a:prstGeom prst="rect">
            <a:avLst/>
          </a:prstGeom>
        </p:spPr>
        <p:txBody>
          <a:bodyPr wrap="square">
            <a:spAutoFit/>
          </a:bodyPr>
          <a:lstStyle/>
          <a:p>
            <a:r>
              <a:rPr lang="en-US" dirty="0"/>
              <a:t> And Joshua said unto the people, </a:t>
            </a:r>
            <a:r>
              <a:rPr lang="en-US" dirty="0" smtClean="0">
                <a:solidFill>
                  <a:schemeClr val="bg2">
                    <a:lumMod val="50000"/>
                    <a:lumOff val="50000"/>
                  </a:schemeClr>
                </a:solidFill>
              </a:rPr>
              <a:t>CONSECRATE</a:t>
            </a:r>
            <a:r>
              <a:rPr lang="en-US" dirty="0" smtClean="0"/>
              <a:t> Sanctify </a:t>
            </a:r>
            <a:r>
              <a:rPr lang="en-US" sz="1600" dirty="0" smtClean="0">
                <a:solidFill>
                  <a:schemeClr val="bg2">
                    <a:lumMod val="50000"/>
                    <a:lumOff val="50000"/>
                  </a:schemeClr>
                </a:solidFill>
              </a:rPr>
              <a:t>(TO BE OR PRONOUNCE SOMETHING PURE)</a:t>
            </a:r>
            <a:r>
              <a:rPr lang="en-US" dirty="0" smtClean="0"/>
              <a:t> yourselves</a:t>
            </a:r>
            <a:r>
              <a:rPr lang="en-US" dirty="0"/>
              <a:t>: for to morrow the </a:t>
            </a:r>
            <a:r>
              <a:rPr lang="en-US" cap="small" dirty="0"/>
              <a:t>LORD</a:t>
            </a:r>
            <a:r>
              <a:rPr lang="en-US" dirty="0"/>
              <a:t> will do wonders among you. </a:t>
            </a:r>
            <a:r>
              <a:rPr lang="en-US" b="1" dirty="0"/>
              <a:t>Joshua 3:5 (KJV) </a:t>
            </a:r>
            <a:endParaRPr lang="en-US" dirty="0"/>
          </a:p>
        </p:txBody>
      </p:sp>
      <p:sp>
        <p:nvSpPr>
          <p:cNvPr id="5" name="Rectangle 4"/>
          <p:cNvSpPr/>
          <p:nvPr/>
        </p:nvSpPr>
        <p:spPr>
          <a:xfrm>
            <a:off x="381754" y="3072348"/>
            <a:ext cx="8382000" cy="3785652"/>
          </a:xfrm>
          <a:prstGeom prst="rect">
            <a:avLst/>
          </a:prstGeom>
        </p:spPr>
        <p:txBody>
          <a:bodyPr wrap="square">
            <a:spAutoFit/>
          </a:bodyPr>
          <a:lstStyle/>
          <a:p>
            <a:r>
              <a:rPr lang="en-US" dirty="0" smtClean="0"/>
              <a:t>After </a:t>
            </a:r>
            <a:r>
              <a:rPr lang="en-US" dirty="0"/>
              <a:t>three days the officers went throughout the camp, </a:t>
            </a:r>
            <a:r>
              <a:rPr lang="en-US" baseline="30000" dirty="0"/>
              <a:t>3 </a:t>
            </a:r>
            <a:r>
              <a:rPr lang="en-US" dirty="0"/>
              <a:t> giving orders to the people: "When you see the ark of the covenant of the </a:t>
            </a:r>
            <a:r>
              <a:rPr lang="en-US" cap="small" dirty="0"/>
              <a:t>LORD</a:t>
            </a:r>
            <a:r>
              <a:rPr lang="en-US" dirty="0"/>
              <a:t> your God, and the priests, who are Levites, carrying it, you are to move out from your positions and follow it. </a:t>
            </a:r>
            <a:r>
              <a:rPr lang="en-US" baseline="30000" dirty="0"/>
              <a:t>4 </a:t>
            </a:r>
            <a:r>
              <a:rPr lang="en-US" dirty="0"/>
              <a:t> Then you will know which way to go, since you have never been this way before. But keep a distance of about a thousand yards between you and the ark; do not go near it." </a:t>
            </a:r>
            <a:r>
              <a:rPr lang="en-US" baseline="30000" dirty="0"/>
              <a:t>5 </a:t>
            </a:r>
            <a:r>
              <a:rPr lang="en-US" dirty="0"/>
              <a:t> Joshua told the people, "</a:t>
            </a:r>
            <a:r>
              <a:rPr lang="en-US" dirty="0">
                <a:solidFill>
                  <a:schemeClr val="bg2">
                    <a:lumMod val="50000"/>
                    <a:lumOff val="50000"/>
                  </a:schemeClr>
                </a:solidFill>
              </a:rPr>
              <a:t>Consecrate yourselves, for tomorrow the </a:t>
            </a:r>
            <a:r>
              <a:rPr lang="en-US" cap="small" dirty="0">
                <a:solidFill>
                  <a:schemeClr val="bg2">
                    <a:lumMod val="50000"/>
                    <a:lumOff val="50000"/>
                  </a:schemeClr>
                </a:solidFill>
              </a:rPr>
              <a:t>LORD</a:t>
            </a:r>
            <a:r>
              <a:rPr lang="en-US" dirty="0">
                <a:solidFill>
                  <a:schemeClr val="bg2">
                    <a:lumMod val="50000"/>
                    <a:lumOff val="50000"/>
                  </a:schemeClr>
                </a:solidFill>
              </a:rPr>
              <a:t> will do amazing things among </a:t>
            </a:r>
            <a:r>
              <a:rPr lang="en-US" dirty="0"/>
              <a:t>you." </a:t>
            </a:r>
            <a:r>
              <a:rPr lang="en-US" b="1" dirty="0"/>
              <a:t>Joshua 3:2-5 (NIV) </a:t>
            </a:r>
            <a:endParaRPr lang="en-US" dirty="0"/>
          </a:p>
        </p:txBody>
      </p:sp>
      <p:sp>
        <p:nvSpPr>
          <p:cNvPr id="2" name="Rectangle 1"/>
          <p:cNvSpPr/>
          <p:nvPr/>
        </p:nvSpPr>
        <p:spPr>
          <a:xfrm>
            <a:off x="228600" y="1695271"/>
            <a:ext cx="8686800" cy="1200329"/>
          </a:xfrm>
          <a:prstGeom prst="rect">
            <a:avLst/>
          </a:prstGeom>
        </p:spPr>
        <p:txBody>
          <a:bodyPr wrap="square">
            <a:spAutoFit/>
          </a:bodyPr>
          <a:lstStyle/>
          <a:p>
            <a:r>
              <a:rPr lang="en-US" dirty="0" smtClean="0">
                <a:solidFill>
                  <a:srgbClr val="FFFF00"/>
                </a:solidFill>
              </a:rPr>
              <a:t>Delight </a:t>
            </a:r>
            <a:r>
              <a:rPr lang="en-US" dirty="0">
                <a:solidFill>
                  <a:srgbClr val="FFFF00"/>
                </a:solidFill>
              </a:rPr>
              <a:t>thyself also in the </a:t>
            </a:r>
            <a:r>
              <a:rPr lang="en-US" cap="small" dirty="0">
                <a:solidFill>
                  <a:srgbClr val="FFFF00"/>
                </a:solidFill>
              </a:rPr>
              <a:t>LORD</a:t>
            </a:r>
            <a:r>
              <a:rPr lang="en-US" dirty="0">
                <a:solidFill>
                  <a:srgbClr val="FFFF00"/>
                </a:solidFill>
              </a:rPr>
              <a:t>; and </a:t>
            </a:r>
            <a:r>
              <a:rPr lang="en-US" dirty="0" smtClean="0">
                <a:solidFill>
                  <a:srgbClr val="FFFF00"/>
                </a:solidFill>
              </a:rPr>
              <a:t>He </a:t>
            </a:r>
            <a:r>
              <a:rPr lang="en-US" dirty="0">
                <a:solidFill>
                  <a:srgbClr val="FFFF00"/>
                </a:solidFill>
              </a:rPr>
              <a:t>shall give thee the desires of thine heart. </a:t>
            </a:r>
            <a:r>
              <a:rPr lang="en-US" baseline="30000" dirty="0">
                <a:solidFill>
                  <a:srgbClr val="FFFF00"/>
                </a:solidFill>
              </a:rPr>
              <a:t>5 </a:t>
            </a:r>
            <a:r>
              <a:rPr lang="en-US" dirty="0">
                <a:solidFill>
                  <a:srgbClr val="FFFF00"/>
                </a:solidFill>
              </a:rPr>
              <a:t> </a:t>
            </a:r>
            <a:r>
              <a:rPr lang="en-US" dirty="0" smtClean="0">
                <a:solidFill>
                  <a:schemeClr val="bg2">
                    <a:lumMod val="50000"/>
                    <a:lumOff val="50000"/>
                  </a:schemeClr>
                </a:solidFill>
              </a:rPr>
              <a:t>COMMIT</a:t>
            </a:r>
            <a:r>
              <a:rPr lang="en-US" dirty="0" smtClean="0">
                <a:solidFill>
                  <a:srgbClr val="FFFF00"/>
                </a:solidFill>
              </a:rPr>
              <a:t> your way </a:t>
            </a:r>
            <a:r>
              <a:rPr lang="en-US" dirty="0">
                <a:solidFill>
                  <a:srgbClr val="FFFF00"/>
                </a:solidFill>
              </a:rPr>
              <a:t>unto the </a:t>
            </a:r>
            <a:r>
              <a:rPr lang="en-US" cap="small" dirty="0">
                <a:solidFill>
                  <a:srgbClr val="FFFF00"/>
                </a:solidFill>
              </a:rPr>
              <a:t>LORD</a:t>
            </a:r>
            <a:r>
              <a:rPr lang="en-US" dirty="0">
                <a:solidFill>
                  <a:srgbClr val="FFFF00"/>
                </a:solidFill>
              </a:rPr>
              <a:t>; trust also in </a:t>
            </a:r>
            <a:r>
              <a:rPr lang="en-US" dirty="0" smtClean="0">
                <a:solidFill>
                  <a:srgbClr val="FFFF00"/>
                </a:solidFill>
              </a:rPr>
              <a:t>Him</a:t>
            </a:r>
            <a:r>
              <a:rPr lang="en-US" dirty="0">
                <a:solidFill>
                  <a:srgbClr val="FFFF00"/>
                </a:solidFill>
              </a:rPr>
              <a:t>; and </a:t>
            </a:r>
            <a:r>
              <a:rPr lang="en-US" dirty="0" smtClean="0">
                <a:solidFill>
                  <a:srgbClr val="FFFF00"/>
                </a:solidFill>
              </a:rPr>
              <a:t>He </a:t>
            </a:r>
            <a:r>
              <a:rPr lang="en-US" dirty="0">
                <a:solidFill>
                  <a:srgbClr val="FFFF00"/>
                </a:solidFill>
              </a:rPr>
              <a:t>shall bring </a:t>
            </a:r>
            <a:r>
              <a:rPr lang="en-US" i="1" dirty="0">
                <a:solidFill>
                  <a:srgbClr val="FFFF00"/>
                </a:solidFill>
              </a:rPr>
              <a:t>it</a:t>
            </a:r>
            <a:r>
              <a:rPr lang="en-US" dirty="0">
                <a:solidFill>
                  <a:srgbClr val="FFFF00"/>
                </a:solidFill>
              </a:rPr>
              <a:t> to pass. </a:t>
            </a:r>
            <a:r>
              <a:rPr lang="en-US" sz="1600" b="1" dirty="0">
                <a:solidFill>
                  <a:srgbClr val="FFFF00"/>
                </a:solidFill>
              </a:rPr>
              <a:t>Psalm 37:4-5 (KJV) </a:t>
            </a:r>
            <a:endParaRPr lang="en-US" sz="1600" dirty="0">
              <a:solidFill>
                <a:srgbClr val="FFFF00"/>
              </a:solidFill>
            </a:endParaRPr>
          </a:p>
        </p:txBody>
      </p:sp>
    </p:spTree>
    <p:extLst>
      <p:ext uri="{BB962C8B-B14F-4D97-AF65-F5344CB8AC3E}">
        <p14:creationId xmlns:p14="http://schemas.microsoft.com/office/powerpoint/2010/main" val="20755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3425"/>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Out Of This Consecration</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Out Of The Glory Of God “Doing Wonders”</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Was Building A </a:t>
            </a:r>
            <a:r>
              <a:rPr lang="en-US" sz="2800" b="1" dirty="0" smtClean="0">
                <a:ln w="11430"/>
                <a:solidFill>
                  <a:schemeClr val="bg2">
                    <a:lumMod val="50000"/>
                    <a:lumOff val="50000"/>
                  </a:schemeClr>
                </a:solidFill>
                <a:effectLst>
                  <a:glow rad="101600">
                    <a:schemeClr val="accent6">
                      <a:satMod val="175000"/>
                      <a:alpha val="40000"/>
                    </a:schemeClr>
                  </a:glow>
                  <a:outerShdw blurRad="50800" dist="39000" dir="5460000" algn="tl">
                    <a:srgbClr val="000000">
                      <a:alpha val="38000"/>
                    </a:srgbClr>
                  </a:outerShdw>
                </a:effectLst>
              </a:rPr>
              <a:t>“Dynamic Devoted Community”</a:t>
            </a:r>
          </a:p>
        </p:txBody>
      </p:sp>
      <p:sp>
        <p:nvSpPr>
          <p:cNvPr id="5" name="Rectangle 4"/>
          <p:cNvSpPr/>
          <p:nvPr/>
        </p:nvSpPr>
        <p:spPr>
          <a:xfrm>
            <a:off x="381000" y="1905000"/>
            <a:ext cx="8458200" cy="3354765"/>
          </a:xfrm>
          <a:prstGeom prst="rect">
            <a:avLst/>
          </a:prstGeom>
        </p:spPr>
        <p:txBody>
          <a:bodyPr wrap="square">
            <a:spAutoFit/>
          </a:bodyPr>
          <a:lstStyle/>
          <a:p>
            <a:r>
              <a:rPr lang="en-US" sz="2000" dirty="0"/>
              <a:t> He said to the Israelites, "In the future when your descendants ask their fathers, 'What do these stones mean?' </a:t>
            </a:r>
            <a:r>
              <a:rPr lang="en-US" sz="2000" baseline="30000" dirty="0"/>
              <a:t>22 </a:t>
            </a:r>
            <a:r>
              <a:rPr lang="en-US" sz="2000" dirty="0"/>
              <a:t> tell them, 'Israel crossed the Jordan on dry ground.' </a:t>
            </a:r>
            <a:r>
              <a:rPr lang="en-US" sz="2000" baseline="30000" dirty="0"/>
              <a:t>23 </a:t>
            </a:r>
            <a:r>
              <a:rPr lang="en-US" sz="2000" dirty="0"/>
              <a:t> For the </a:t>
            </a:r>
            <a:r>
              <a:rPr lang="en-US" sz="2000" cap="small" dirty="0"/>
              <a:t>LORD</a:t>
            </a:r>
            <a:r>
              <a:rPr lang="en-US" sz="2000" dirty="0"/>
              <a:t> your God dried up the Jordan before you until you had crossed over. The </a:t>
            </a:r>
            <a:r>
              <a:rPr lang="en-US" sz="2000" cap="small" dirty="0"/>
              <a:t>LORD</a:t>
            </a:r>
            <a:r>
              <a:rPr lang="en-US" sz="2000" dirty="0"/>
              <a:t> your God did to the Jordan just what he had done to the Red Sea when he dried it up before us until we had crossed over. </a:t>
            </a:r>
            <a:r>
              <a:rPr lang="en-US" sz="2000" baseline="30000" dirty="0"/>
              <a:t>24 </a:t>
            </a:r>
            <a:r>
              <a:rPr lang="en-US" sz="2000" dirty="0"/>
              <a:t> </a:t>
            </a:r>
            <a:r>
              <a:rPr lang="en-US" sz="2800" b="1" dirty="0">
                <a:solidFill>
                  <a:schemeClr val="bg2">
                    <a:lumMod val="50000"/>
                    <a:lumOff val="50000"/>
                  </a:schemeClr>
                </a:solidFill>
              </a:rPr>
              <a:t>He did this so that all the peoples of the earth might know that the hand of the </a:t>
            </a:r>
            <a:r>
              <a:rPr lang="en-US" sz="2800" b="1" cap="small" dirty="0">
                <a:solidFill>
                  <a:schemeClr val="bg2">
                    <a:lumMod val="50000"/>
                    <a:lumOff val="50000"/>
                  </a:schemeClr>
                </a:solidFill>
              </a:rPr>
              <a:t>LORD</a:t>
            </a:r>
            <a:r>
              <a:rPr lang="en-US" sz="2800" b="1" dirty="0">
                <a:solidFill>
                  <a:schemeClr val="bg2">
                    <a:lumMod val="50000"/>
                    <a:lumOff val="50000"/>
                  </a:schemeClr>
                </a:solidFill>
              </a:rPr>
              <a:t> is powerful and so that you might always fear the </a:t>
            </a:r>
            <a:r>
              <a:rPr lang="en-US" sz="2800" b="1" cap="small" dirty="0">
                <a:solidFill>
                  <a:schemeClr val="bg2">
                    <a:lumMod val="50000"/>
                    <a:lumOff val="50000"/>
                  </a:schemeClr>
                </a:solidFill>
              </a:rPr>
              <a:t>LORD</a:t>
            </a:r>
            <a:r>
              <a:rPr lang="en-US" sz="2800" b="1" dirty="0">
                <a:solidFill>
                  <a:schemeClr val="bg2">
                    <a:lumMod val="50000"/>
                    <a:lumOff val="50000"/>
                  </a:schemeClr>
                </a:solidFill>
              </a:rPr>
              <a:t> your God.</a:t>
            </a:r>
            <a:r>
              <a:rPr lang="en-US" sz="2000" b="1" dirty="0">
                <a:solidFill>
                  <a:schemeClr val="bg2">
                    <a:lumMod val="50000"/>
                    <a:lumOff val="50000"/>
                  </a:schemeClr>
                </a:solidFill>
              </a:rPr>
              <a:t>" </a:t>
            </a:r>
            <a:r>
              <a:rPr lang="en-US" sz="2000" b="1" dirty="0"/>
              <a:t>Joshua 4:21-24 (NIV) </a:t>
            </a:r>
            <a:endParaRPr lang="en-US" sz="2000" dirty="0"/>
          </a:p>
        </p:txBody>
      </p:sp>
    </p:spTree>
    <p:extLst>
      <p:ext uri="{BB962C8B-B14F-4D97-AF65-F5344CB8AC3E}">
        <p14:creationId xmlns:p14="http://schemas.microsoft.com/office/powerpoint/2010/main" val="117875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3425"/>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Through Consecration And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Revival God Is Building A Community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That Overcomes The World </a:t>
            </a:r>
          </a:p>
        </p:txBody>
      </p:sp>
      <p:sp>
        <p:nvSpPr>
          <p:cNvPr id="2" name="Rectangle 1"/>
          <p:cNvSpPr/>
          <p:nvPr/>
        </p:nvSpPr>
        <p:spPr>
          <a:xfrm>
            <a:off x="274622" y="1905000"/>
            <a:ext cx="8610600" cy="4893647"/>
          </a:xfrm>
          <a:prstGeom prst="rect">
            <a:avLst/>
          </a:prstGeom>
        </p:spPr>
        <p:txBody>
          <a:bodyPr wrap="square">
            <a:spAutoFit/>
          </a:bodyPr>
          <a:lstStyle/>
          <a:p>
            <a:r>
              <a:rPr lang="en-US" dirty="0" smtClean="0">
                <a:solidFill>
                  <a:srgbClr val="FFFF00"/>
                </a:solidFill>
              </a:rPr>
              <a:t>They </a:t>
            </a:r>
            <a:r>
              <a:rPr lang="en-US" dirty="0">
                <a:solidFill>
                  <a:srgbClr val="FFFF00"/>
                </a:solidFill>
              </a:rPr>
              <a:t>devoted </a:t>
            </a:r>
            <a:r>
              <a:rPr lang="en-US" sz="1400" dirty="0" smtClean="0"/>
              <a:t>(TO BE EARNEST AND TO ATTEND TO) </a:t>
            </a:r>
            <a:r>
              <a:rPr lang="en-US" dirty="0" smtClean="0">
                <a:solidFill>
                  <a:srgbClr val="FFFF00"/>
                </a:solidFill>
              </a:rPr>
              <a:t>themselves </a:t>
            </a:r>
            <a:r>
              <a:rPr lang="en-US" dirty="0">
                <a:solidFill>
                  <a:srgbClr val="FFFF00"/>
                </a:solidFill>
              </a:rPr>
              <a:t>to the apostles' </a:t>
            </a:r>
            <a:r>
              <a:rPr lang="en-US" dirty="0">
                <a:solidFill>
                  <a:schemeClr val="bg2">
                    <a:lumMod val="50000"/>
                    <a:lumOff val="50000"/>
                  </a:schemeClr>
                </a:solidFill>
              </a:rPr>
              <a:t>teaching </a:t>
            </a:r>
            <a:r>
              <a:rPr lang="en-US" sz="1400" dirty="0" smtClean="0">
                <a:solidFill>
                  <a:srgbClr val="00B0F0"/>
                </a:solidFill>
              </a:rPr>
              <a:t>(MESSAGE) </a:t>
            </a:r>
            <a:r>
              <a:rPr lang="en-US" dirty="0" smtClean="0">
                <a:solidFill>
                  <a:srgbClr val="FFFF00"/>
                </a:solidFill>
              </a:rPr>
              <a:t>and </a:t>
            </a:r>
            <a:r>
              <a:rPr lang="en-US" dirty="0">
                <a:solidFill>
                  <a:srgbClr val="FFFF00"/>
                </a:solidFill>
              </a:rPr>
              <a:t>to the </a:t>
            </a:r>
            <a:r>
              <a:rPr lang="en-US" dirty="0">
                <a:solidFill>
                  <a:schemeClr val="bg2">
                    <a:lumMod val="50000"/>
                    <a:lumOff val="50000"/>
                  </a:schemeClr>
                </a:solidFill>
              </a:rPr>
              <a:t>fellowship</a:t>
            </a:r>
            <a:r>
              <a:rPr lang="en-US" dirty="0" smtClean="0">
                <a:solidFill>
                  <a:srgbClr val="FFFF00"/>
                </a:solidFill>
              </a:rPr>
              <a:t>, </a:t>
            </a:r>
            <a:r>
              <a:rPr lang="en-US" sz="1400" dirty="0" smtClean="0">
                <a:solidFill>
                  <a:srgbClr val="00B0F0"/>
                </a:solidFill>
              </a:rPr>
              <a:t>(MEETINGS) </a:t>
            </a:r>
            <a:r>
              <a:rPr lang="en-US" dirty="0" smtClean="0">
                <a:solidFill>
                  <a:srgbClr val="FFFF00"/>
                </a:solidFill>
              </a:rPr>
              <a:t> </a:t>
            </a:r>
            <a:r>
              <a:rPr lang="en-US" dirty="0">
                <a:solidFill>
                  <a:srgbClr val="FFFF00"/>
                </a:solidFill>
              </a:rPr>
              <a:t>to the </a:t>
            </a:r>
            <a:r>
              <a:rPr lang="en-US" dirty="0">
                <a:solidFill>
                  <a:schemeClr val="bg2">
                    <a:lumMod val="50000"/>
                    <a:lumOff val="50000"/>
                  </a:schemeClr>
                </a:solidFill>
              </a:rPr>
              <a:t>breaking of bread</a:t>
            </a:r>
            <a:r>
              <a:rPr lang="en-US" dirty="0">
                <a:solidFill>
                  <a:srgbClr val="FFFF00"/>
                </a:solidFill>
              </a:rPr>
              <a:t> </a:t>
            </a:r>
            <a:r>
              <a:rPr lang="en-US" sz="1400" dirty="0" smtClean="0">
                <a:solidFill>
                  <a:srgbClr val="00B0F0"/>
                </a:solidFill>
              </a:rPr>
              <a:t>(MUNCHIES) </a:t>
            </a:r>
            <a:r>
              <a:rPr lang="en-US" dirty="0" smtClean="0">
                <a:solidFill>
                  <a:srgbClr val="FFFF00"/>
                </a:solidFill>
              </a:rPr>
              <a:t>and </a:t>
            </a:r>
            <a:r>
              <a:rPr lang="en-US" dirty="0">
                <a:solidFill>
                  <a:srgbClr val="FFFF00"/>
                </a:solidFill>
              </a:rPr>
              <a:t>to </a:t>
            </a:r>
            <a:r>
              <a:rPr lang="en-US" dirty="0">
                <a:solidFill>
                  <a:schemeClr val="bg2">
                    <a:lumMod val="50000"/>
                    <a:lumOff val="50000"/>
                  </a:schemeClr>
                </a:solidFill>
              </a:rPr>
              <a:t>prayer</a:t>
            </a:r>
            <a:r>
              <a:rPr lang="en-US" dirty="0" smtClean="0"/>
              <a:t>. </a:t>
            </a:r>
            <a:r>
              <a:rPr lang="en-US" sz="1400" dirty="0" smtClean="0">
                <a:solidFill>
                  <a:srgbClr val="00B0F0"/>
                </a:solidFill>
              </a:rPr>
              <a:t>(MANIFEST PRESENCE)</a:t>
            </a:r>
            <a:r>
              <a:rPr lang="en-US" dirty="0" smtClean="0"/>
              <a:t>  </a:t>
            </a:r>
            <a:r>
              <a:rPr lang="en-US" baseline="30000" dirty="0"/>
              <a:t>43 </a:t>
            </a:r>
            <a:r>
              <a:rPr lang="en-US" dirty="0"/>
              <a:t> Everyone was filled with awe, and many wonders and miraculous signs were done by the apostles. </a:t>
            </a:r>
            <a:r>
              <a:rPr lang="en-US" baseline="30000" dirty="0"/>
              <a:t>44 </a:t>
            </a:r>
            <a:r>
              <a:rPr lang="en-US" dirty="0"/>
              <a:t> </a:t>
            </a:r>
            <a:r>
              <a:rPr lang="en-US" b="1" dirty="0">
                <a:solidFill>
                  <a:srgbClr val="FFFF00"/>
                </a:solidFill>
              </a:rPr>
              <a:t>All the believers were together and had everything in common</a:t>
            </a:r>
            <a:r>
              <a:rPr lang="en-US" dirty="0"/>
              <a:t>. </a:t>
            </a:r>
            <a:r>
              <a:rPr lang="en-US" baseline="30000" dirty="0"/>
              <a:t>45 </a:t>
            </a:r>
            <a:r>
              <a:rPr lang="en-US" dirty="0"/>
              <a:t> Selling their possessions and goods, they gave to anyone as he had need. </a:t>
            </a:r>
            <a:r>
              <a:rPr lang="en-US" baseline="30000" dirty="0"/>
              <a:t>46 </a:t>
            </a:r>
            <a:r>
              <a:rPr lang="en-US" dirty="0"/>
              <a:t> Every day they continued to meet together in the temple courts. They broke bread in their homes and ate together with glad and sincere hearts, </a:t>
            </a:r>
            <a:r>
              <a:rPr lang="en-US" baseline="30000" dirty="0"/>
              <a:t>47 </a:t>
            </a:r>
            <a:r>
              <a:rPr lang="en-US" dirty="0"/>
              <a:t> praising God and enjoying the favor of all the people. And the Lord added to their number daily those who were being saved. </a:t>
            </a:r>
            <a:r>
              <a:rPr lang="en-US" b="1" dirty="0"/>
              <a:t>Acts 2:42-47 (NIV) </a:t>
            </a:r>
            <a:endParaRPr lang="en-US" dirty="0"/>
          </a:p>
        </p:txBody>
      </p:sp>
    </p:spTree>
    <p:extLst>
      <p:ext uri="{BB962C8B-B14F-4D97-AF65-F5344CB8AC3E}">
        <p14:creationId xmlns:p14="http://schemas.microsoft.com/office/powerpoint/2010/main" val="4125879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4135"/>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Let’s Review </a:t>
            </a:r>
            <a:endParaRPr lang="en-US" sz="36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TextBox 4"/>
          <p:cNvSpPr txBox="1"/>
          <p:nvPr/>
        </p:nvSpPr>
        <p:spPr>
          <a:xfrm>
            <a:off x="76200" y="1841480"/>
            <a:ext cx="2895600" cy="2862322"/>
          </a:xfrm>
          <a:prstGeom prst="rect">
            <a:avLst/>
          </a:prstGeom>
          <a:noFill/>
        </p:spPr>
        <p:txBody>
          <a:bodyPr wrap="square" rtlCol="0">
            <a:spAutoFit/>
          </a:bodyPr>
          <a:lstStyle/>
          <a:p>
            <a:r>
              <a:rPr lang="en-US" sz="2000" dirty="0" smtClean="0"/>
              <a:t>Through The Price of Jesus – Our </a:t>
            </a:r>
            <a:r>
              <a:rPr lang="en-US" sz="2000" b="1" dirty="0" smtClean="0">
                <a:solidFill>
                  <a:schemeClr val="bg2">
                    <a:lumMod val="50000"/>
                    <a:lumOff val="50000"/>
                  </a:schemeClr>
                </a:solidFill>
              </a:rPr>
              <a:t>Passover Lamb</a:t>
            </a:r>
          </a:p>
          <a:p>
            <a:r>
              <a:rPr lang="en-US" sz="2000" dirty="0" smtClean="0"/>
              <a:t>We become – Circumcised – Cut to the heart – and </a:t>
            </a:r>
            <a:r>
              <a:rPr lang="en-US" sz="2000" b="1" dirty="0" smtClean="0">
                <a:solidFill>
                  <a:schemeClr val="bg2">
                    <a:lumMod val="50000"/>
                    <a:lumOff val="50000"/>
                  </a:schemeClr>
                </a:solidFill>
              </a:rPr>
              <a:t>Saved by the Blood </a:t>
            </a:r>
            <a:r>
              <a:rPr lang="en-US" sz="2000" dirty="0" smtClean="0"/>
              <a:t>and the Death Angel Passes us by</a:t>
            </a:r>
          </a:p>
        </p:txBody>
      </p:sp>
      <p:sp>
        <p:nvSpPr>
          <p:cNvPr id="6" name="TextBox 5"/>
          <p:cNvSpPr txBox="1"/>
          <p:nvPr/>
        </p:nvSpPr>
        <p:spPr>
          <a:xfrm>
            <a:off x="3314700" y="2222480"/>
            <a:ext cx="2667000" cy="2246769"/>
          </a:xfrm>
          <a:prstGeom prst="rect">
            <a:avLst/>
          </a:prstGeom>
          <a:noFill/>
        </p:spPr>
        <p:txBody>
          <a:bodyPr wrap="square" rtlCol="0">
            <a:spAutoFit/>
          </a:bodyPr>
          <a:lstStyle/>
          <a:p>
            <a:r>
              <a:rPr lang="en-US" sz="2000" b="1" dirty="0" smtClean="0">
                <a:solidFill>
                  <a:schemeClr val="bg2">
                    <a:lumMod val="50000"/>
                    <a:lumOff val="50000"/>
                  </a:schemeClr>
                </a:solidFill>
              </a:rPr>
              <a:t>BAPTISM</a:t>
            </a:r>
          </a:p>
          <a:p>
            <a:r>
              <a:rPr lang="en-US" sz="2000" dirty="0" smtClean="0"/>
              <a:t>Then We make public proclamation that We BELONG TO JESUS – through Baptism – Signifying He raised us from the dead</a:t>
            </a:r>
          </a:p>
        </p:txBody>
      </p:sp>
      <p:sp>
        <p:nvSpPr>
          <p:cNvPr id="7" name="TextBox 6"/>
          <p:cNvSpPr txBox="1"/>
          <p:nvPr/>
        </p:nvSpPr>
        <p:spPr>
          <a:xfrm>
            <a:off x="6007351" y="1600200"/>
            <a:ext cx="2971800" cy="3170099"/>
          </a:xfrm>
          <a:prstGeom prst="rect">
            <a:avLst/>
          </a:prstGeom>
          <a:noFill/>
        </p:spPr>
        <p:txBody>
          <a:bodyPr wrap="square" rtlCol="0">
            <a:spAutoFit/>
          </a:bodyPr>
          <a:lstStyle/>
          <a:p>
            <a:r>
              <a:rPr lang="en-US" sz="2000" b="1" dirty="0" smtClean="0">
                <a:solidFill>
                  <a:schemeClr val="bg2">
                    <a:lumMod val="50000"/>
                    <a:lumOff val="50000"/>
                  </a:schemeClr>
                </a:solidFill>
              </a:rPr>
              <a:t>Then We CROSS OVER into our INHERITANCE IN CHRIST </a:t>
            </a:r>
            <a:r>
              <a:rPr lang="en-US" sz="2000" dirty="0" smtClean="0"/>
              <a:t>– first in our earthly life of LIFE – SERVICE – AND MINISTRY – and ultimately when we Cross over into Eternity with God in Christ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454967"/>
            <a:ext cx="2038350" cy="129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942" y="1063625"/>
            <a:ext cx="1892658"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94191"/>
            <a:ext cx="2472727"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 y="381000"/>
            <a:ext cx="685800" cy="769441"/>
          </a:xfrm>
          <a:prstGeom prst="rect">
            <a:avLst/>
          </a:prstGeom>
          <a:noFill/>
        </p:spPr>
        <p:txBody>
          <a:bodyPr wrap="square" rtlCol="0">
            <a:spAutoFit/>
          </a:bodyPr>
          <a:lstStyle/>
          <a:p>
            <a:pPr algn="l"/>
            <a:r>
              <a:rPr lang="en-US" sz="4400" dirty="0" smtClean="0">
                <a:solidFill>
                  <a:srgbClr val="FFFF00"/>
                </a:solidFill>
              </a:rPr>
              <a:t>1</a:t>
            </a:r>
            <a:endParaRPr lang="en-US" sz="4400" dirty="0">
              <a:solidFill>
                <a:srgbClr val="FFFF00"/>
              </a:solidFill>
            </a:endParaRPr>
          </a:p>
        </p:txBody>
      </p:sp>
      <p:sp>
        <p:nvSpPr>
          <p:cNvPr id="12" name="TextBox 11"/>
          <p:cNvSpPr txBox="1"/>
          <p:nvPr/>
        </p:nvSpPr>
        <p:spPr>
          <a:xfrm>
            <a:off x="3032050" y="957127"/>
            <a:ext cx="685800" cy="769441"/>
          </a:xfrm>
          <a:prstGeom prst="rect">
            <a:avLst/>
          </a:prstGeom>
          <a:noFill/>
        </p:spPr>
        <p:txBody>
          <a:bodyPr wrap="square" rtlCol="0">
            <a:spAutoFit/>
          </a:bodyPr>
          <a:lstStyle/>
          <a:p>
            <a:pPr algn="l"/>
            <a:r>
              <a:rPr lang="en-US" sz="4400" dirty="0" smtClean="0">
                <a:solidFill>
                  <a:srgbClr val="FFFF00"/>
                </a:solidFill>
              </a:rPr>
              <a:t>2</a:t>
            </a:r>
            <a:endParaRPr lang="en-US" sz="4400" dirty="0">
              <a:solidFill>
                <a:srgbClr val="FFFF00"/>
              </a:solidFill>
            </a:endParaRPr>
          </a:p>
        </p:txBody>
      </p:sp>
      <p:sp>
        <p:nvSpPr>
          <p:cNvPr id="13" name="TextBox 12"/>
          <p:cNvSpPr txBox="1"/>
          <p:nvPr/>
        </p:nvSpPr>
        <p:spPr>
          <a:xfrm>
            <a:off x="5943600" y="829901"/>
            <a:ext cx="685800" cy="769441"/>
          </a:xfrm>
          <a:prstGeom prst="rect">
            <a:avLst/>
          </a:prstGeom>
          <a:noFill/>
        </p:spPr>
        <p:txBody>
          <a:bodyPr wrap="square" rtlCol="0">
            <a:spAutoFit/>
          </a:bodyPr>
          <a:lstStyle/>
          <a:p>
            <a:pPr algn="l"/>
            <a:r>
              <a:rPr lang="en-US" sz="4400" dirty="0" smtClean="0">
                <a:solidFill>
                  <a:srgbClr val="FFFF00"/>
                </a:solidFill>
              </a:rPr>
              <a:t>3</a:t>
            </a:r>
            <a:endParaRPr lang="en-US" sz="4400" dirty="0">
              <a:solidFill>
                <a:srgbClr val="FFFF00"/>
              </a:solidFill>
            </a:endParaRPr>
          </a:p>
        </p:txBody>
      </p:sp>
      <p:sp>
        <p:nvSpPr>
          <p:cNvPr id="14" name="TextBox 13"/>
          <p:cNvSpPr txBox="1"/>
          <p:nvPr/>
        </p:nvSpPr>
        <p:spPr>
          <a:xfrm>
            <a:off x="155418" y="4943947"/>
            <a:ext cx="685800" cy="769441"/>
          </a:xfrm>
          <a:prstGeom prst="rect">
            <a:avLst/>
          </a:prstGeom>
          <a:noFill/>
        </p:spPr>
        <p:txBody>
          <a:bodyPr wrap="square" rtlCol="0">
            <a:spAutoFit/>
          </a:bodyPr>
          <a:lstStyle/>
          <a:p>
            <a:pPr algn="l"/>
            <a:r>
              <a:rPr lang="en-US" sz="4400" dirty="0" smtClean="0">
                <a:solidFill>
                  <a:srgbClr val="FFFF00"/>
                </a:solidFill>
              </a:rPr>
              <a:t>4</a:t>
            </a:r>
            <a:endParaRPr lang="en-US" sz="4400" dirty="0">
              <a:solidFill>
                <a:srgbClr val="FFFF0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62" y="4719035"/>
            <a:ext cx="2481038" cy="198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200400" y="4724400"/>
            <a:ext cx="5867400" cy="1938992"/>
          </a:xfrm>
          <a:prstGeom prst="rect">
            <a:avLst/>
          </a:prstGeom>
          <a:noFill/>
        </p:spPr>
        <p:txBody>
          <a:bodyPr wrap="square" rtlCol="0">
            <a:spAutoFit/>
          </a:bodyPr>
          <a:lstStyle/>
          <a:p>
            <a:r>
              <a:rPr lang="en-US" sz="2000" b="1" dirty="0" smtClean="0">
                <a:solidFill>
                  <a:schemeClr val="bg2">
                    <a:lumMod val="50000"/>
                    <a:lumOff val="50000"/>
                  </a:schemeClr>
                </a:solidFill>
              </a:rPr>
              <a:t>DYNAMIC COMMUNITY</a:t>
            </a:r>
          </a:p>
          <a:p>
            <a:r>
              <a:rPr lang="en-US" sz="2000" dirty="0" smtClean="0"/>
              <a:t>God is taking us past </a:t>
            </a:r>
            <a:r>
              <a:rPr lang="en-US" sz="2000" b="1" dirty="0" smtClean="0">
                <a:solidFill>
                  <a:srgbClr val="FFFF00"/>
                </a:solidFill>
              </a:rPr>
              <a:t>FIERCE INDEPENDENCE </a:t>
            </a:r>
            <a:r>
              <a:rPr lang="en-US" sz="2000" dirty="0" smtClean="0"/>
              <a:t>where we have all the answers by ourselves – and is building an interconnected – Spirit-Filled Family of God that works together and loves deeply and honors the diverse Gifts among His Body.</a:t>
            </a:r>
          </a:p>
        </p:txBody>
      </p:sp>
    </p:spTree>
    <p:extLst>
      <p:ext uri="{BB962C8B-B14F-4D97-AF65-F5344CB8AC3E}">
        <p14:creationId xmlns:p14="http://schemas.microsoft.com/office/powerpoint/2010/main" val="34375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940"/>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Once We Consecrate Ourselves To God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Must Allow Him To Help Us Cross Over</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Into Unhindered Victory </a:t>
            </a:r>
          </a:p>
        </p:txBody>
      </p:sp>
      <p:sp>
        <p:nvSpPr>
          <p:cNvPr id="2" name="Rectangle 1"/>
          <p:cNvSpPr/>
          <p:nvPr/>
        </p:nvSpPr>
        <p:spPr>
          <a:xfrm>
            <a:off x="152400" y="2081748"/>
            <a:ext cx="8763000" cy="4524315"/>
          </a:xfrm>
          <a:prstGeom prst="rect">
            <a:avLst/>
          </a:prstGeom>
        </p:spPr>
        <p:txBody>
          <a:bodyPr wrap="square">
            <a:spAutoFit/>
          </a:bodyPr>
          <a:lstStyle/>
          <a:p>
            <a:r>
              <a:rPr lang="en-US" dirty="0"/>
              <a:t>GET PAST YOU OWN FAILURES</a:t>
            </a:r>
          </a:p>
          <a:p>
            <a:r>
              <a:rPr lang="en-US" dirty="0"/>
              <a:t>WHAT OTHERS HAVE DONE TO YOU</a:t>
            </a:r>
          </a:p>
          <a:p>
            <a:r>
              <a:rPr lang="en-US" dirty="0"/>
              <a:t> </a:t>
            </a:r>
          </a:p>
          <a:p>
            <a:r>
              <a:rPr lang="en-US" dirty="0" smtClean="0"/>
              <a:t>LEARN TO ALLOW YOURSELF TO BE </a:t>
            </a:r>
            <a:r>
              <a:rPr lang="en-US" dirty="0"/>
              <a:t>BROKEN</a:t>
            </a:r>
          </a:p>
          <a:p>
            <a:r>
              <a:rPr lang="en-US" dirty="0" smtClean="0"/>
              <a:t>BUT DON’T </a:t>
            </a:r>
            <a:r>
              <a:rPr lang="en-US" dirty="0"/>
              <a:t>GET CAUGHT IN THE HEAVINESS </a:t>
            </a:r>
            <a:endParaRPr lang="en-US" dirty="0" smtClean="0"/>
          </a:p>
          <a:p>
            <a:r>
              <a:rPr lang="en-US" dirty="0" smtClean="0"/>
              <a:t>AND </a:t>
            </a:r>
            <a:r>
              <a:rPr lang="en-US" dirty="0"/>
              <a:t>SHAME OF </a:t>
            </a:r>
            <a:r>
              <a:rPr lang="en-US" dirty="0" smtClean="0"/>
              <a:t>YOUR PAST </a:t>
            </a:r>
            <a:endParaRPr lang="en-US" dirty="0"/>
          </a:p>
          <a:p>
            <a:r>
              <a:rPr lang="en-US" dirty="0"/>
              <a:t> </a:t>
            </a:r>
          </a:p>
          <a:p>
            <a:r>
              <a:rPr lang="en-US" dirty="0"/>
              <a:t>THE LORD DEALT WITH </a:t>
            </a:r>
            <a:r>
              <a:rPr lang="en-US" dirty="0" smtClean="0"/>
              <a:t> </a:t>
            </a:r>
            <a:endParaRPr lang="en-US" dirty="0"/>
          </a:p>
          <a:p>
            <a:r>
              <a:rPr lang="en-US" dirty="0"/>
              <a:t> </a:t>
            </a:r>
            <a:r>
              <a:rPr lang="en-US" dirty="0" smtClean="0"/>
              <a:t>YOUR </a:t>
            </a:r>
            <a:r>
              <a:rPr lang="en-US" dirty="0"/>
              <a:t>BROKEN </a:t>
            </a:r>
            <a:r>
              <a:rPr lang="en-US" dirty="0" smtClean="0"/>
              <a:t>IDENTITY ON THE CROSS</a:t>
            </a:r>
          </a:p>
          <a:p>
            <a:r>
              <a:rPr lang="en-US" dirty="0" smtClean="0"/>
              <a:t>DON’T  </a:t>
            </a:r>
            <a:r>
              <a:rPr lang="en-US" dirty="0"/>
              <a:t>KEEP </a:t>
            </a:r>
            <a:r>
              <a:rPr lang="en-US" dirty="0" smtClean="0"/>
              <a:t>YOURSELF  </a:t>
            </a:r>
            <a:r>
              <a:rPr lang="en-US" dirty="0"/>
              <a:t>IN THE </a:t>
            </a:r>
            <a:r>
              <a:rPr lang="en-US" dirty="0" smtClean="0"/>
              <a:t>PAST</a:t>
            </a:r>
          </a:p>
          <a:p>
            <a:endParaRPr lang="en-US" dirty="0" smtClean="0"/>
          </a:p>
          <a:p>
            <a:r>
              <a:rPr lang="en-US" dirty="0" smtClean="0"/>
              <a:t>DON’T BE DEFINED BY YOUR CIRCUMSTANCES </a:t>
            </a:r>
            <a:endParaRPr lang="en-US" dirty="0"/>
          </a:p>
        </p:txBody>
      </p:sp>
    </p:spTree>
    <p:extLst>
      <p:ext uri="{BB962C8B-B14F-4D97-AF65-F5344CB8AC3E}">
        <p14:creationId xmlns:p14="http://schemas.microsoft.com/office/powerpoint/2010/main" val="327445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2308324"/>
          </a:xfrm>
          <a:prstGeom prst="rect">
            <a:avLst/>
          </a:prstGeom>
        </p:spPr>
        <p:txBody>
          <a:bodyPr wrap="square">
            <a:spAutoFit/>
          </a:bodyPr>
          <a:lstStyle/>
          <a:p>
            <a:r>
              <a:rPr lang="en-US" b="1" dirty="0">
                <a:solidFill>
                  <a:srgbClr val="FFFF00"/>
                </a:solidFill>
              </a:rPr>
              <a:t>WE ARE CROSSING </a:t>
            </a:r>
            <a:r>
              <a:rPr lang="en-US" b="1" dirty="0" smtClean="0">
                <a:solidFill>
                  <a:srgbClr val="FFFF00"/>
                </a:solidFill>
              </a:rPr>
              <a:t>OVER – THE LORD SAYS:</a:t>
            </a:r>
            <a:endParaRPr lang="en-US" dirty="0">
              <a:solidFill>
                <a:srgbClr val="FFFF00"/>
              </a:solidFill>
            </a:endParaRPr>
          </a:p>
          <a:p>
            <a:r>
              <a:rPr lang="en-US" b="1" dirty="0">
                <a:solidFill>
                  <a:srgbClr val="FFFF00"/>
                </a:solidFill>
              </a:rPr>
              <a:t>“I AM CALLING YOU UP HIGHER” </a:t>
            </a:r>
            <a:endParaRPr lang="en-US" dirty="0">
              <a:solidFill>
                <a:srgbClr val="FFFF00"/>
              </a:solidFill>
            </a:endParaRPr>
          </a:p>
          <a:p>
            <a:r>
              <a:rPr lang="en-US" b="1" dirty="0"/>
              <a:t> </a:t>
            </a:r>
            <a:endParaRPr lang="en-US" dirty="0"/>
          </a:p>
          <a:p>
            <a:r>
              <a:rPr lang="en-US" b="1" dirty="0"/>
              <a:t>I press toward the mark </a:t>
            </a:r>
            <a:r>
              <a:rPr lang="en-US" sz="1800" b="1" dirty="0"/>
              <a:t>(goal) </a:t>
            </a:r>
            <a:r>
              <a:rPr lang="en-US" b="1" dirty="0"/>
              <a:t>for the prize of the high </a:t>
            </a:r>
            <a:r>
              <a:rPr lang="en-US" sz="1600" b="1" dirty="0"/>
              <a:t>(upward - Heavenward) </a:t>
            </a:r>
            <a:r>
              <a:rPr lang="en-US" b="1" dirty="0"/>
              <a:t>calling o</a:t>
            </a:r>
            <a:r>
              <a:rPr lang="en-US" b="1" dirty="0" smtClean="0"/>
              <a:t>f </a:t>
            </a:r>
            <a:r>
              <a:rPr lang="en-US" b="1" dirty="0"/>
              <a:t>God in Christ Jesus. Philippians 3:14 (KJV)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2" y="2743200"/>
            <a:ext cx="6110288" cy="388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2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
            <a:ext cx="8229600" cy="1384995"/>
          </a:xfrm>
          <a:prstGeom prst="rect">
            <a:avLst/>
          </a:prstGeom>
          <a:noFill/>
        </p:spPr>
        <p:txBody>
          <a:bodyPr wrap="square" rtlCol="0">
            <a:spAutoFit/>
          </a:bodyPr>
          <a:lstStyle/>
          <a:p>
            <a:r>
              <a:rPr lang="en-US" sz="2800" dirty="0" smtClean="0">
                <a:solidFill>
                  <a:srgbClr val="FFFF00"/>
                </a:solidFill>
              </a:rPr>
              <a:t>Jesus Took Away Our Shame – ONCE AND FOR ALL - We Do Not Have To Carry Our Failures</a:t>
            </a:r>
          </a:p>
          <a:p>
            <a:r>
              <a:rPr lang="en-US" sz="2800" dirty="0" smtClean="0">
                <a:solidFill>
                  <a:srgbClr val="FFFF00"/>
                </a:solidFill>
              </a:rPr>
              <a:t>So We Need To Stay Up-To-Date With God </a:t>
            </a:r>
          </a:p>
        </p:txBody>
      </p:sp>
      <p:sp>
        <p:nvSpPr>
          <p:cNvPr id="2" name="Rectangle 1"/>
          <p:cNvSpPr/>
          <p:nvPr/>
        </p:nvSpPr>
        <p:spPr>
          <a:xfrm>
            <a:off x="381000" y="1447800"/>
            <a:ext cx="8534400" cy="1938992"/>
          </a:xfrm>
          <a:prstGeom prst="rect">
            <a:avLst/>
          </a:prstGeom>
        </p:spPr>
        <p:txBody>
          <a:bodyPr wrap="square">
            <a:spAutoFit/>
          </a:bodyPr>
          <a:lstStyle/>
          <a:p>
            <a:r>
              <a:rPr lang="en-US" dirty="0"/>
              <a:t> Let us fix our eyes on Jesus, the author(SOURCE)  and Perfecter (FINISHER – COMPLETER) of our faith, who for the joy set before him endured the cross, scorning its shame, and sat down at the right hand of the throne of God. </a:t>
            </a:r>
            <a:endParaRPr lang="en-US" dirty="0" smtClean="0"/>
          </a:p>
          <a:p>
            <a:r>
              <a:rPr lang="en-US" dirty="0" smtClean="0"/>
              <a:t>Hebrews </a:t>
            </a:r>
            <a:r>
              <a:rPr lang="en-US" dirty="0"/>
              <a:t>12:2 (NIV)</a:t>
            </a:r>
          </a:p>
        </p:txBody>
      </p:sp>
      <p:sp>
        <p:nvSpPr>
          <p:cNvPr id="6" name="Rectangle 5"/>
          <p:cNvSpPr/>
          <p:nvPr/>
        </p:nvSpPr>
        <p:spPr>
          <a:xfrm>
            <a:off x="238031" y="3416174"/>
            <a:ext cx="8763000" cy="3416320"/>
          </a:xfrm>
          <a:prstGeom prst="rect">
            <a:avLst/>
          </a:prstGeom>
        </p:spPr>
        <p:txBody>
          <a:bodyPr wrap="square">
            <a:spAutoFit/>
          </a:bodyPr>
          <a:lstStyle/>
          <a:p>
            <a:r>
              <a:rPr lang="en-US" sz="1800" dirty="0" smtClean="0"/>
              <a:t>"To </a:t>
            </a:r>
            <a:r>
              <a:rPr lang="en-US" sz="1800" dirty="0"/>
              <a:t>the angel of the church in Laodicea write: These are the words of the Amen, the faithful and true witness, the ruler of God's creation. </a:t>
            </a:r>
            <a:r>
              <a:rPr lang="en-US" sz="1800" baseline="30000" dirty="0"/>
              <a:t>15 </a:t>
            </a:r>
            <a:r>
              <a:rPr lang="en-US" sz="1800" dirty="0"/>
              <a:t> I know your deeds, that you are neither cold nor hot. I wish you were either one or the other! </a:t>
            </a:r>
            <a:r>
              <a:rPr lang="en-US" sz="1800" baseline="30000" dirty="0"/>
              <a:t>16 </a:t>
            </a:r>
            <a:r>
              <a:rPr lang="en-US" sz="1800" dirty="0"/>
              <a:t> </a:t>
            </a:r>
            <a:r>
              <a:rPr lang="en-US" sz="1800" b="1" dirty="0">
                <a:solidFill>
                  <a:schemeClr val="bg2">
                    <a:lumMod val="50000"/>
                    <a:lumOff val="50000"/>
                  </a:schemeClr>
                </a:solidFill>
              </a:rPr>
              <a:t>So, because you are lukewarm--neither hot nor cold--I am about to spit you out of my mouth. </a:t>
            </a:r>
            <a:r>
              <a:rPr lang="en-US" sz="1800" b="1" baseline="30000" dirty="0">
                <a:solidFill>
                  <a:schemeClr val="bg2">
                    <a:lumMod val="50000"/>
                    <a:lumOff val="50000"/>
                  </a:schemeClr>
                </a:solidFill>
              </a:rPr>
              <a:t>17 </a:t>
            </a:r>
            <a:r>
              <a:rPr lang="en-US" sz="1800" b="1" dirty="0">
                <a:solidFill>
                  <a:schemeClr val="bg2">
                    <a:lumMod val="50000"/>
                    <a:lumOff val="50000"/>
                  </a:schemeClr>
                </a:solidFill>
              </a:rPr>
              <a:t> You say, 'I am rich; I have acquired wealth and do not need a thing.' But you do not realize that you are wretched, pitiful, poor, blind and naked. </a:t>
            </a:r>
            <a:r>
              <a:rPr lang="en-US" sz="1800" b="1" baseline="30000" dirty="0">
                <a:solidFill>
                  <a:schemeClr val="bg2">
                    <a:lumMod val="50000"/>
                    <a:lumOff val="50000"/>
                  </a:schemeClr>
                </a:solidFill>
              </a:rPr>
              <a:t>18 </a:t>
            </a:r>
            <a:r>
              <a:rPr lang="en-US" sz="1800" b="1" dirty="0">
                <a:solidFill>
                  <a:schemeClr val="bg2">
                    <a:lumMod val="50000"/>
                    <a:lumOff val="50000"/>
                  </a:schemeClr>
                </a:solidFill>
              </a:rPr>
              <a:t> I counsel you to buy from me gold refined in the fire, so you can become rich; and white clothes to wear, so you can cover your shameful nakedness; and salve to put on your eyes, so you can see.</a:t>
            </a:r>
            <a:r>
              <a:rPr lang="en-US" sz="1800" dirty="0"/>
              <a:t> </a:t>
            </a:r>
            <a:r>
              <a:rPr lang="en-US" sz="1800" baseline="30000" dirty="0"/>
              <a:t>19 </a:t>
            </a:r>
            <a:r>
              <a:rPr lang="en-US" sz="1800" dirty="0"/>
              <a:t> Those whom I love I rebuke and discipline. So be earnest, and repent. </a:t>
            </a:r>
            <a:r>
              <a:rPr lang="en-US" sz="1800" baseline="30000" dirty="0"/>
              <a:t>20 </a:t>
            </a:r>
            <a:r>
              <a:rPr lang="en-US" sz="1800" dirty="0"/>
              <a:t> Here I am! I stand at the door and knock. If anyone hears my voice and opens the door, I will come in and eat with him, and he with me. </a:t>
            </a:r>
            <a:r>
              <a:rPr lang="en-US" sz="1800" b="1" dirty="0"/>
              <a:t>Revelation 3:14-20 (NIV) </a:t>
            </a:r>
            <a:endParaRPr lang="en-US" sz="1800" dirty="0"/>
          </a:p>
        </p:txBody>
      </p:sp>
    </p:spTree>
    <p:extLst>
      <p:ext uri="{BB962C8B-B14F-4D97-AF65-F5344CB8AC3E}">
        <p14:creationId xmlns:p14="http://schemas.microsoft.com/office/powerpoint/2010/main" val="8378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66" y="67538"/>
            <a:ext cx="9144000" cy="954107"/>
          </a:xfrm>
          <a:prstGeom prst="rect">
            <a:avLst/>
          </a:prstGeom>
        </p:spPr>
        <p:txBody>
          <a:bodyPr wrap="square">
            <a:spAutoFit/>
          </a:bodyPr>
          <a:lstStyle/>
          <a:p>
            <a:r>
              <a:rPr lang="en-US" sz="2800" b="1" dirty="0" smtClean="0">
                <a:solidFill>
                  <a:srgbClr val="FFFF00"/>
                </a:solidFill>
              </a:rPr>
              <a:t>Consecration Will Also Change The Rhythm Of</a:t>
            </a:r>
          </a:p>
          <a:p>
            <a:r>
              <a:rPr lang="en-US" sz="2800" b="1" dirty="0" smtClean="0">
                <a:solidFill>
                  <a:srgbClr val="FFFF00"/>
                </a:solidFill>
              </a:rPr>
              <a:t>Life – We Will Make  Room/ Time For God </a:t>
            </a:r>
            <a:endParaRPr lang="en-US" sz="2800" b="1" dirty="0">
              <a:solidFill>
                <a:srgbClr val="FFFF00"/>
              </a:solidFill>
            </a:endParaRPr>
          </a:p>
        </p:txBody>
      </p:sp>
      <p:sp>
        <p:nvSpPr>
          <p:cNvPr id="2" name="Rectangle 1"/>
          <p:cNvSpPr/>
          <p:nvPr/>
        </p:nvSpPr>
        <p:spPr>
          <a:xfrm>
            <a:off x="308572" y="3582412"/>
            <a:ext cx="8458200" cy="3046988"/>
          </a:xfrm>
          <a:prstGeom prst="rect">
            <a:avLst/>
          </a:prstGeom>
        </p:spPr>
        <p:txBody>
          <a:bodyPr wrap="square">
            <a:spAutoFit/>
          </a:bodyPr>
          <a:lstStyle/>
          <a:p>
            <a:r>
              <a:rPr lang="en-US" dirty="0"/>
              <a:t>“The secret of failure everywhere </a:t>
            </a:r>
            <a:r>
              <a:rPr lang="en-US" dirty="0">
                <a:solidFill>
                  <a:srgbClr val="FFFF00"/>
                </a:solidFill>
              </a:rPr>
              <a:t>is the neglect of private (AND PUBLIC) deep communion with God</a:t>
            </a:r>
            <a:r>
              <a:rPr lang="en-US" dirty="0"/>
              <a:t>. India lives too much of a public life to have deep Christianity. </a:t>
            </a:r>
            <a:r>
              <a:rPr lang="en-US" b="1" dirty="0"/>
              <a:t>The Indian (AMERICAN) Christians will have to alter many of their customs before they will get deeper. </a:t>
            </a:r>
            <a:r>
              <a:rPr lang="en-US" b="1" dirty="0">
                <a:solidFill>
                  <a:schemeClr val="bg2">
                    <a:lumMod val="50000"/>
                    <a:lumOff val="50000"/>
                  </a:schemeClr>
                </a:solidFill>
              </a:rPr>
              <a:t>It is better to do a little well and prayerfully then to fulfill a whole bunch of engagements with undue haste and rush around and have little effectual power.”</a:t>
            </a:r>
            <a:r>
              <a:rPr lang="en-US" dirty="0">
                <a:solidFill>
                  <a:schemeClr val="bg2">
                    <a:lumMod val="50000"/>
                    <a:lumOff val="50000"/>
                  </a:schemeClr>
                </a:solidFill>
              </a:rPr>
              <a:t> </a:t>
            </a:r>
            <a:r>
              <a:rPr lang="en-US" dirty="0" smtClean="0">
                <a:solidFill>
                  <a:schemeClr val="bg2">
                    <a:lumMod val="50000"/>
                    <a:lumOff val="50000"/>
                  </a:schemeClr>
                </a:solidFill>
              </a:rPr>
              <a:t> </a:t>
            </a:r>
            <a:r>
              <a:rPr lang="en-US" sz="1800" b="1" dirty="0"/>
              <a:t>Walker of </a:t>
            </a:r>
            <a:r>
              <a:rPr lang="en-US" sz="1800" b="1" dirty="0" err="1"/>
              <a:t>Tinnevelly</a:t>
            </a:r>
            <a:r>
              <a:rPr lang="en-US" sz="1800" b="1" dirty="0"/>
              <a:t> </a:t>
            </a:r>
            <a:r>
              <a:rPr lang="en-US" sz="1800" b="1" dirty="0" smtClean="0"/>
              <a:t>India (1905) </a:t>
            </a:r>
            <a:endParaRPr lang="en-US" sz="1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084"/>
          <a:stretch/>
        </p:blipFill>
        <p:spPr bwMode="auto">
          <a:xfrm>
            <a:off x="1371600" y="1143000"/>
            <a:ext cx="2790825" cy="173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2936341"/>
            <a:ext cx="6172200" cy="472289"/>
          </a:xfrm>
          <a:prstGeom prst="rect">
            <a:avLst/>
          </a:prstGeom>
          <a:noFill/>
        </p:spPr>
        <p:txBody>
          <a:bodyPr wrap="square" rtlCol="0">
            <a:spAutoFit/>
          </a:bodyPr>
          <a:lstStyle/>
          <a:p>
            <a:r>
              <a:rPr lang="en-US" dirty="0" smtClean="0"/>
              <a:t>Taming Your Busyness and Chaos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8743">
            <a:off x="6216237" y="1235719"/>
            <a:ext cx="20193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84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00335"/>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Has Promised Us A Good Land </a:t>
            </a:r>
            <a:endParaRPr lang="en-US" sz="36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22152" y="1266885"/>
            <a:ext cx="8534400" cy="5078313"/>
          </a:xfrm>
          <a:prstGeom prst="rect">
            <a:avLst/>
          </a:prstGeom>
        </p:spPr>
        <p:txBody>
          <a:bodyPr wrap="square">
            <a:spAutoFit/>
          </a:bodyPr>
          <a:lstStyle/>
          <a:p>
            <a:r>
              <a:rPr lang="en-US" sz="3600" dirty="0"/>
              <a:t> </a:t>
            </a:r>
            <a:r>
              <a:rPr lang="en-US" sz="3600" dirty="0" smtClean="0"/>
              <a:t>We Inherit the Land of</a:t>
            </a:r>
          </a:p>
          <a:p>
            <a:r>
              <a:rPr lang="en-US" sz="3600" dirty="0" smtClean="0"/>
              <a:t>Devoted Living</a:t>
            </a:r>
          </a:p>
          <a:p>
            <a:r>
              <a:rPr lang="en-US" sz="3600" dirty="0" smtClean="0"/>
              <a:t>Victorious Faith</a:t>
            </a:r>
          </a:p>
          <a:p>
            <a:r>
              <a:rPr lang="en-US" sz="3600" dirty="0" smtClean="0"/>
              <a:t>Purified Hearts and Lives</a:t>
            </a:r>
          </a:p>
          <a:p>
            <a:r>
              <a:rPr lang="en-US" sz="3600" dirty="0" smtClean="0"/>
              <a:t>Healthy Relationships</a:t>
            </a:r>
          </a:p>
          <a:p>
            <a:r>
              <a:rPr lang="en-US" sz="3600" dirty="0" smtClean="0"/>
              <a:t>Revival and Awakening</a:t>
            </a:r>
          </a:p>
          <a:p>
            <a:r>
              <a:rPr lang="en-US" sz="3600" dirty="0" smtClean="0"/>
              <a:t>Dynamic Community</a:t>
            </a:r>
          </a:p>
          <a:p>
            <a:r>
              <a:rPr lang="en-US" sz="3600" dirty="0" smtClean="0"/>
              <a:t>Reformation in the Culture</a:t>
            </a:r>
          </a:p>
          <a:p>
            <a:r>
              <a:rPr lang="en-US" sz="3600" dirty="0" smtClean="0"/>
              <a:t>Continued Unveiling Of God’s Goodness</a:t>
            </a:r>
            <a:endParaRPr lang="en-US" sz="3600" dirty="0"/>
          </a:p>
        </p:txBody>
      </p:sp>
    </p:spTree>
    <p:extLst>
      <p:ext uri="{BB962C8B-B14F-4D97-AF65-F5344CB8AC3E}">
        <p14:creationId xmlns:p14="http://schemas.microsoft.com/office/powerpoint/2010/main" val="41586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Let’s Pray Some Prayers of Consecration</a:t>
            </a:r>
          </a:p>
        </p:txBody>
      </p:sp>
      <p:sp>
        <p:nvSpPr>
          <p:cNvPr id="3" name="AutoShape 2" descr="https://lh3.googleusercontent.com/gg-dl/ABS2GSk1kQw8xxqhTWT2v27pGNpu6wtbrrNaIzeqJRmy98M8lrIkPVuVc5jje5E493vT8iSaDeZpjBzGUUAxGEtAnrTIxrD0g4770qctY2RPUDQNPmkTPkonVQ8a8-n7yAXuntAc2Vh7KNftCCE0zMgOyuw3jPKGLBbEwy_-OBetJZ8RpkN1=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8599" y="914400"/>
            <a:ext cx="8686801" cy="1446550"/>
          </a:xfrm>
          <a:prstGeom prst="rect">
            <a:avLst/>
          </a:prstGeom>
          <a:noFill/>
        </p:spPr>
        <p:txBody>
          <a:bodyPr wrap="square" rtlCol="0">
            <a:spAutoFit/>
          </a:bodyPr>
          <a:lstStyle/>
          <a:p>
            <a:r>
              <a:rPr lang="en-US" sz="2200" dirty="0" smtClean="0"/>
              <a:t>Dear Heavenly Father, in the Name of Your Son Jesus Christ and through the </a:t>
            </a:r>
            <a:r>
              <a:rPr lang="en-US" sz="2200" smtClean="0"/>
              <a:t>Holy Spirit, </a:t>
            </a:r>
            <a:r>
              <a:rPr lang="en-US" sz="2200" b="1" dirty="0" smtClean="0">
                <a:solidFill>
                  <a:schemeClr val="bg2">
                    <a:lumMod val="50000"/>
                    <a:lumOff val="50000"/>
                  </a:schemeClr>
                </a:solidFill>
              </a:rPr>
              <a:t>I consecrate, dedicate, and commit </a:t>
            </a:r>
            <a:r>
              <a:rPr lang="en-US" sz="2200" dirty="0" smtClean="0"/>
              <a:t>my HEART, MIND, SOUL, and SPIRIT to You – use me anyway you see fit to glorify Your Name and further the Gospel in the earth. </a:t>
            </a:r>
            <a:endParaRPr lang="en-US" sz="2200" dirty="0"/>
          </a:p>
        </p:txBody>
      </p:sp>
      <p:sp>
        <p:nvSpPr>
          <p:cNvPr id="6" name="TextBox 5"/>
          <p:cNvSpPr txBox="1"/>
          <p:nvPr/>
        </p:nvSpPr>
        <p:spPr>
          <a:xfrm>
            <a:off x="0" y="2609671"/>
            <a:ext cx="9159089" cy="1107996"/>
          </a:xfrm>
          <a:prstGeom prst="rect">
            <a:avLst/>
          </a:prstGeom>
          <a:noFill/>
        </p:spPr>
        <p:txBody>
          <a:bodyPr wrap="square" rtlCol="0">
            <a:spAutoFit/>
          </a:bodyPr>
          <a:lstStyle/>
          <a:p>
            <a:r>
              <a:rPr lang="en-US" sz="2200" dirty="0" smtClean="0"/>
              <a:t>Dear Heavenly Father, in the Name of Your Son Jesus Christ </a:t>
            </a:r>
            <a:r>
              <a:rPr lang="en-US" sz="2200" dirty="0"/>
              <a:t>and through the Holy </a:t>
            </a:r>
            <a:r>
              <a:rPr lang="en-US" sz="2200" dirty="0" smtClean="0"/>
              <a:t>Spirit,  </a:t>
            </a:r>
            <a:r>
              <a:rPr lang="en-US" sz="2200" b="1" dirty="0" smtClean="0">
                <a:solidFill>
                  <a:schemeClr val="bg2">
                    <a:lumMod val="50000"/>
                    <a:lumOff val="50000"/>
                  </a:schemeClr>
                </a:solidFill>
              </a:rPr>
              <a:t>I consecrate, dedicate, and commit </a:t>
            </a:r>
            <a:r>
              <a:rPr lang="en-US" sz="2200" dirty="0" smtClean="0"/>
              <a:t>my family and relationships and connections to you for Your glory and purposes.</a:t>
            </a:r>
            <a:endParaRPr lang="en-US" sz="2200" dirty="0"/>
          </a:p>
        </p:txBody>
      </p:sp>
      <p:sp>
        <p:nvSpPr>
          <p:cNvPr id="7" name="TextBox 6"/>
          <p:cNvSpPr txBox="1"/>
          <p:nvPr/>
        </p:nvSpPr>
        <p:spPr>
          <a:xfrm>
            <a:off x="-76199" y="4038600"/>
            <a:ext cx="9235288" cy="1107996"/>
          </a:xfrm>
          <a:prstGeom prst="rect">
            <a:avLst/>
          </a:prstGeom>
          <a:noFill/>
        </p:spPr>
        <p:txBody>
          <a:bodyPr wrap="square" rtlCol="0">
            <a:spAutoFit/>
          </a:bodyPr>
          <a:lstStyle/>
          <a:p>
            <a:r>
              <a:rPr lang="en-US" sz="2200" dirty="0" smtClean="0"/>
              <a:t>Dear Heavenly Father, in the Name of Your Son Jesus Christ </a:t>
            </a:r>
            <a:r>
              <a:rPr lang="en-US" sz="2200" dirty="0"/>
              <a:t>and through the Holy </a:t>
            </a:r>
            <a:r>
              <a:rPr lang="en-US" sz="2200" dirty="0" smtClean="0"/>
              <a:t>Spirit, </a:t>
            </a:r>
            <a:r>
              <a:rPr lang="en-US" sz="2200" b="1" dirty="0" smtClean="0">
                <a:solidFill>
                  <a:schemeClr val="bg2">
                    <a:lumMod val="50000"/>
                    <a:lumOff val="50000"/>
                  </a:schemeClr>
                </a:solidFill>
              </a:rPr>
              <a:t>I consecrate, dedicate, and commit </a:t>
            </a:r>
            <a:r>
              <a:rPr lang="en-US" sz="2200" dirty="0" smtClean="0"/>
              <a:t>my earthly possessions, finances, home, vehicles, pets, </a:t>
            </a:r>
            <a:r>
              <a:rPr lang="en-US" sz="2100" dirty="0" smtClean="0"/>
              <a:t>and job to you for Your glory.</a:t>
            </a:r>
            <a:endParaRPr lang="en-US" sz="2100" dirty="0"/>
          </a:p>
        </p:txBody>
      </p:sp>
      <p:sp>
        <p:nvSpPr>
          <p:cNvPr id="8" name="TextBox 7"/>
          <p:cNvSpPr txBox="1"/>
          <p:nvPr/>
        </p:nvSpPr>
        <p:spPr>
          <a:xfrm>
            <a:off x="76200" y="5334000"/>
            <a:ext cx="8930489" cy="1446550"/>
          </a:xfrm>
          <a:prstGeom prst="rect">
            <a:avLst/>
          </a:prstGeom>
          <a:noFill/>
        </p:spPr>
        <p:txBody>
          <a:bodyPr wrap="square" rtlCol="0">
            <a:spAutoFit/>
          </a:bodyPr>
          <a:lstStyle/>
          <a:p>
            <a:r>
              <a:rPr lang="en-US" sz="2200" dirty="0" smtClean="0"/>
              <a:t>Dear Heavenly Father, in the Name of Your Son Jesus Christ </a:t>
            </a:r>
            <a:r>
              <a:rPr lang="en-US" sz="2200" dirty="0"/>
              <a:t>and through the Holy </a:t>
            </a:r>
            <a:r>
              <a:rPr lang="en-US" sz="2200" dirty="0" smtClean="0"/>
              <a:t>Spirit, </a:t>
            </a:r>
            <a:r>
              <a:rPr lang="en-US" sz="2200" b="1" dirty="0" smtClean="0">
                <a:solidFill>
                  <a:schemeClr val="bg2">
                    <a:lumMod val="50000"/>
                    <a:lumOff val="50000"/>
                  </a:schemeClr>
                </a:solidFill>
              </a:rPr>
              <a:t>I consecrate, dedicate, and commit </a:t>
            </a:r>
            <a:r>
              <a:rPr lang="en-US" sz="2200" dirty="0" smtClean="0"/>
              <a:t>my spiritual inheritance, my spiritual gifts and calling and LifeGate and any future ministry to </a:t>
            </a:r>
            <a:r>
              <a:rPr lang="en-US" sz="2200" dirty="0"/>
              <a:t>Y</a:t>
            </a:r>
            <a:r>
              <a:rPr lang="en-US" sz="2200" dirty="0" smtClean="0"/>
              <a:t>ou for Your glory – AMEN!</a:t>
            </a:r>
            <a:endParaRPr lang="en-US" sz="2200" dirty="0"/>
          </a:p>
        </p:txBody>
      </p:sp>
    </p:spTree>
    <p:extLst>
      <p:ext uri="{BB962C8B-B14F-4D97-AF65-F5344CB8AC3E}">
        <p14:creationId xmlns:p14="http://schemas.microsoft.com/office/powerpoint/2010/main" val="34781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40588"/>
            <a:ext cx="5715000" cy="305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996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366421"/>
            <a:ext cx="8953500" cy="4401205"/>
          </a:xfrm>
          <a:prstGeom prst="rect">
            <a:avLst/>
          </a:prstGeom>
        </p:spPr>
        <p:txBody>
          <a:bodyPr wrap="square">
            <a:spAutoFit/>
          </a:bodyPr>
          <a:lstStyle/>
          <a:p>
            <a:pPr marL="514350" indent="-514350" algn="l">
              <a:buAutoNum type="arabicPeriod"/>
            </a:pPr>
            <a:r>
              <a:rPr lang="en-US" sz="2800" b="1" dirty="0" smtClean="0">
                <a:solidFill>
                  <a:srgbClr val="FFFF00"/>
                </a:solidFill>
                <a:effectLst>
                  <a:outerShdw blurRad="38100" dist="38100" dir="2700000" algn="tl">
                    <a:srgbClr val="000000">
                      <a:alpha val="43137"/>
                    </a:srgbClr>
                  </a:outerShdw>
                </a:effectLst>
              </a:rPr>
              <a:t>Have you responded yet to this GOOD NEWS - HAVE YOU TAKEN HOLD OF JESUS THE GIFT– His Name is Jesus </a:t>
            </a:r>
            <a:r>
              <a:rPr lang="en-US" sz="2800" dirty="0" smtClean="0">
                <a:effectLst>
                  <a:outerShdw blurRad="38100" dist="38100" dir="2700000" algn="tl">
                    <a:srgbClr val="000000">
                      <a:alpha val="43137"/>
                    </a:srgbClr>
                  </a:outerShdw>
                </a:effectLst>
              </a:rPr>
              <a:t>– have turned your life over to Him to save you from a heart of sin and from the world of darkness around you?</a:t>
            </a:r>
          </a:p>
          <a:p>
            <a:pPr marL="514350" indent="-514350" algn="l">
              <a:buAutoNum type="arabicPeriod"/>
            </a:pPr>
            <a:r>
              <a:rPr lang="en-US" sz="2800" dirty="0" smtClean="0">
                <a:effectLst>
                  <a:outerShdw blurRad="38100" dist="38100" dir="2700000" algn="tl">
                    <a:srgbClr val="000000">
                      <a:alpha val="43137"/>
                    </a:srgbClr>
                  </a:outerShdw>
                </a:effectLst>
              </a:rPr>
              <a:t>Are you willing to </a:t>
            </a:r>
            <a:r>
              <a:rPr lang="en-US" sz="2800" b="1" dirty="0" smtClean="0">
                <a:solidFill>
                  <a:srgbClr val="FFFF00"/>
                </a:solidFill>
                <a:effectLst>
                  <a:outerShdw blurRad="38100" dist="38100" dir="2700000" algn="tl">
                    <a:srgbClr val="000000">
                      <a:alpha val="43137"/>
                    </a:srgbClr>
                  </a:outerShdw>
                </a:effectLst>
              </a:rPr>
              <a:t>SHARE THE GIFT OF JESUS with others?</a:t>
            </a:r>
            <a:r>
              <a:rPr lang="en-US" sz="2800" dirty="0" smtClean="0">
                <a:effectLst>
                  <a:outerShdw blurRad="38100" dist="38100" dir="2700000" algn="tl">
                    <a:srgbClr val="000000">
                      <a:alpha val="43137"/>
                    </a:srgbClr>
                  </a:outerShdw>
                </a:effectLst>
              </a:rPr>
              <a:t> – Remember God has given each person the GRACE to receive this gift – pray that they would ACTIVATE the faith that comes from the Gospel and the revelation of Christ. </a:t>
            </a:r>
          </a:p>
        </p:txBody>
      </p:sp>
      <p:sp>
        <p:nvSpPr>
          <p:cNvPr id="3" name="TextBox 2"/>
          <p:cNvSpPr txBox="1"/>
          <p:nvPr/>
        </p:nvSpPr>
        <p:spPr>
          <a:xfrm>
            <a:off x="2514600" y="373559"/>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891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193" y="152400"/>
            <a:ext cx="8395007" cy="461665"/>
          </a:xfrm>
          <a:prstGeom prst="rect">
            <a:avLst/>
          </a:prstGeom>
          <a:noFill/>
        </p:spPr>
        <p:txBody>
          <a:bodyPr wrap="square" rtlCol="0">
            <a:spAutoFit/>
          </a:bodyPr>
          <a:lstStyle/>
          <a:p>
            <a:r>
              <a:rPr lang="en-US" dirty="0" smtClean="0">
                <a:solidFill>
                  <a:srgbClr val="FFFF00"/>
                </a:solidFill>
              </a:rPr>
              <a:t>The Blessing And The Miracle </a:t>
            </a:r>
            <a:endParaRPr lang="en-US" dirty="0">
              <a:solidFill>
                <a:srgbClr val="FFFF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99380"/>
            <a:ext cx="4678363" cy="328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56" y="634435"/>
            <a:ext cx="8951844" cy="35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6677">
            <a:off x="966010" y="3305935"/>
            <a:ext cx="5589234" cy="221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48200" y="5105400"/>
            <a:ext cx="4572000" cy="1569660"/>
          </a:xfrm>
          <a:prstGeom prst="rect">
            <a:avLst/>
          </a:prstGeom>
        </p:spPr>
        <p:txBody>
          <a:bodyPr>
            <a:spAutoFit/>
          </a:bodyPr>
          <a:lstStyle/>
          <a:p>
            <a:r>
              <a:rPr lang="en-US" b="1" dirty="0"/>
              <a:t>He is the source </a:t>
            </a:r>
            <a:r>
              <a:rPr lang="en-US" sz="1800" b="1" dirty="0">
                <a:solidFill>
                  <a:schemeClr val="bg2">
                    <a:lumMod val="50000"/>
                    <a:lumOff val="50000"/>
                  </a:schemeClr>
                </a:solidFill>
              </a:rPr>
              <a:t>(AUTHOR – Causative Agent)</a:t>
            </a:r>
            <a:r>
              <a:rPr lang="en-US" b="1" dirty="0"/>
              <a:t> of eternal salvation for those who obey Him</a:t>
            </a:r>
            <a:r>
              <a:rPr lang="en-US" dirty="0"/>
              <a:t>. (Hebrews 5:9) </a:t>
            </a:r>
          </a:p>
        </p:txBody>
      </p:sp>
    </p:spTree>
    <p:extLst>
      <p:ext uri="{BB962C8B-B14F-4D97-AF65-F5344CB8AC3E}">
        <p14:creationId xmlns:p14="http://schemas.microsoft.com/office/powerpoint/2010/main" val="9835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30" t="31373" r="14840"/>
          <a:stretch/>
        </p:blipFill>
        <p:spPr bwMode="auto">
          <a:xfrm>
            <a:off x="1828800" y="457200"/>
            <a:ext cx="563436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755612"/>
            <a:ext cx="2743200" cy="646331"/>
          </a:xfrm>
          <a:prstGeom prst="rect">
            <a:avLst/>
          </a:prstGeom>
          <a:noFill/>
        </p:spPr>
        <p:txBody>
          <a:bodyPr wrap="square" rtlCol="0">
            <a:spAutoFit/>
          </a:bodyPr>
          <a:lstStyle/>
          <a:p>
            <a:r>
              <a:rPr lang="en-US" sz="3600" dirty="0" smtClean="0"/>
              <a:t>Preaching </a:t>
            </a:r>
            <a:endParaRPr lang="en-US" sz="3600" dirty="0"/>
          </a:p>
        </p:txBody>
      </p:sp>
      <p:sp>
        <p:nvSpPr>
          <p:cNvPr id="6" name="TextBox 5"/>
          <p:cNvSpPr txBox="1"/>
          <p:nvPr/>
        </p:nvSpPr>
        <p:spPr>
          <a:xfrm>
            <a:off x="5562600" y="2694057"/>
            <a:ext cx="2743200" cy="707886"/>
          </a:xfrm>
          <a:prstGeom prst="rect">
            <a:avLst/>
          </a:prstGeom>
          <a:noFill/>
        </p:spPr>
        <p:txBody>
          <a:bodyPr wrap="square" rtlCol="0">
            <a:spAutoFit/>
          </a:bodyPr>
          <a:lstStyle/>
          <a:p>
            <a:r>
              <a:rPr lang="en-US" sz="4000" dirty="0" smtClean="0">
                <a:solidFill>
                  <a:schemeClr val="bg2">
                    <a:lumMod val="50000"/>
                    <a:lumOff val="50000"/>
                  </a:schemeClr>
                </a:solidFill>
              </a:rPr>
              <a:t>Teaching </a:t>
            </a:r>
            <a:endParaRPr lang="en-US" sz="4000" dirty="0">
              <a:solidFill>
                <a:schemeClr val="bg2">
                  <a:lumMod val="50000"/>
                  <a:lumOff val="50000"/>
                </a:schemeClr>
              </a:solidFill>
            </a:endParaRPr>
          </a:p>
        </p:txBody>
      </p:sp>
      <p:sp>
        <p:nvSpPr>
          <p:cNvPr id="7" name="TextBox 6"/>
          <p:cNvSpPr txBox="1"/>
          <p:nvPr/>
        </p:nvSpPr>
        <p:spPr>
          <a:xfrm>
            <a:off x="2819400" y="3361666"/>
            <a:ext cx="3352800" cy="707886"/>
          </a:xfrm>
          <a:prstGeom prst="rect">
            <a:avLst/>
          </a:prstGeom>
          <a:noFill/>
        </p:spPr>
        <p:txBody>
          <a:bodyPr wrap="square" rtlCol="0">
            <a:spAutoFit/>
          </a:bodyPr>
          <a:lstStyle/>
          <a:p>
            <a:r>
              <a:rPr lang="en-US" sz="4000" dirty="0" smtClean="0">
                <a:solidFill>
                  <a:srgbClr val="FFFF00"/>
                </a:solidFill>
              </a:rPr>
              <a:t>Discipleship</a:t>
            </a:r>
            <a:endParaRPr lang="en-US" sz="4000" dirty="0">
              <a:solidFill>
                <a:srgbClr val="FFFF00"/>
              </a:solidFill>
            </a:endParaRPr>
          </a:p>
        </p:txBody>
      </p:sp>
      <p:sp>
        <p:nvSpPr>
          <p:cNvPr id="5" name="Rectangle 4"/>
          <p:cNvSpPr/>
          <p:nvPr/>
        </p:nvSpPr>
        <p:spPr>
          <a:xfrm>
            <a:off x="569283" y="4953000"/>
            <a:ext cx="8153400" cy="1569660"/>
          </a:xfrm>
          <a:prstGeom prst="rect">
            <a:avLst/>
          </a:prstGeom>
        </p:spPr>
        <p:txBody>
          <a:bodyPr wrap="square">
            <a:spAutoFit/>
          </a:bodyPr>
          <a:lstStyle/>
          <a:p>
            <a:r>
              <a:rPr lang="en-US" dirty="0" smtClean="0"/>
              <a:t>Now </a:t>
            </a:r>
            <a:r>
              <a:rPr lang="en-US" dirty="0"/>
              <a:t>the Bereans were of more noble character than the Thessalonians, for they received the message with great eagerness </a:t>
            </a:r>
            <a:r>
              <a:rPr lang="en-US" dirty="0">
                <a:solidFill>
                  <a:srgbClr val="FFFF00"/>
                </a:solidFill>
              </a:rPr>
              <a:t>and examined the Scriptures every day to see if what Paul said was true</a:t>
            </a:r>
            <a:r>
              <a:rPr lang="en-US" dirty="0"/>
              <a:t>. </a:t>
            </a:r>
            <a:r>
              <a:rPr lang="en-US" b="1" dirty="0"/>
              <a:t>Acts 17:11 (NIV</a:t>
            </a:r>
            <a:r>
              <a:rPr lang="en-US" b="1" dirty="0" smtClean="0"/>
              <a:t>)</a:t>
            </a:r>
            <a:endParaRPr lang="en-US" dirty="0"/>
          </a:p>
        </p:txBody>
      </p:sp>
      <p:sp>
        <p:nvSpPr>
          <p:cNvPr id="9" name="TextBox 8"/>
          <p:cNvSpPr txBox="1"/>
          <p:nvPr/>
        </p:nvSpPr>
        <p:spPr>
          <a:xfrm>
            <a:off x="1219200" y="4114800"/>
            <a:ext cx="6400800" cy="707886"/>
          </a:xfrm>
          <a:prstGeom prst="rect">
            <a:avLst/>
          </a:prstGeom>
          <a:noFill/>
        </p:spPr>
        <p:txBody>
          <a:bodyPr wrap="square" rtlCol="0">
            <a:spAutoFit/>
          </a:bodyPr>
          <a:lstStyle/>
          <a:p>
            <a:r>
              <a:rPr lang="en-US" sz="4000" dirty="0" smtClean="0">
                <a:solidFill>
                  <a:srgbClr val="FFFF00"/>
                </a:solidFill>
              </a:rPr>
              <a:t>Welcome Feedback</a:t>
            </a:r>
            <a:endParaRPr lang="en-US" sz="4000" dirty="0">
              <a:solidFill>
                <a:srgbClr val="FFFF00"/>
              </a:solidFill>
            </a:endParaRPr>
          </a:p>
        </p:txBody>
      </p:sp>
    </p:spTree>
    <p:extLst>
      <p:ext uri="{BB962C8B-B14F-4D97-AF65-F5344CB8AC3E}">
        <p14:creationId xmlns:p14="http://schemas.microsoft.com/office/powerpoint/2010/main" val="20572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62" y="687824"/>
            <a:ext cx="9067800" cy="830997"/>
          </a:xfrm>
          <a:prstGeom prst="rect">
            <a:avLst/>
          </a:prstGeom>
          <a:noFill/>
        </p:spPr>
        <p:txBody>
          <a:bodyPr wrap="square" rtlCol="0">
            <a:spAutoFit/>
          </a:bodyPr>
          <a:lstStyle/>
          <a:p>
            <a:r>
              <a:rPr lang="en-US" dirty="0" smtClean="0">
                <a:solidFill>
                  <a:schemeClr val="bg1"/>
                </a:solidFill>
              </a:rPr>
              <a:t>You Have Free Will But There Are Times God Gets Very </a:t>
            </a:r>
          </a:p>
          <a:p>
            <a:r>
              <a:rPr lang="en-US" b="1" dirty="0" smtClean="0">
                <a:solidFill>
                  <a:schemeClr val="bg2">
                    <a:lumMod val="50000"/>
                    <a:lumOff val="50000"/>
                  </a:schemeClr>
                </a:solidFill>
              </a:rPr>
              <a:t>Intentional</a:t>
            </a:r>
            <a:r>
              <a:rPr lang="en-US" dirty="0" smtClean="0">
                <a:solidFill>
                  <a:srgbClr val="FFFF00"/>
                </a:solidFill>
              </a:rPr>
              <a:t> in His Grace And Pushes Things For His Purpose</a:t>
            </a:r>
            <a:endParaRPr lang="en-US"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11"/>
          <a:stretch/>
        </p:blipFill>
        <p:spPr bwMode="auto">
          <a:xfrm>
            <a:off x="503977" y="1642408"/>
            <a:ext cx="3332492" cy="246405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4157008"/>
            <a:ext cx="3428999" cy="1938992"/>
          </a:xfrm>
          <a:prstGeom prst="rect">
            <a:avLst/>
          </a:prstGeom>
          <a:noFill/>
        </p:spPr>
        <p:txBody>
          <a:bodyPr wrap="square" rtlCol="0">
            <a:spAutoFit/>
          </a:bodyPr>
          <a:lstStyle/>
          <a:p>
            <a:r>
              <a:rPr lang="en-US" dirty="0" smtClean="0"/>
              <a:t>God is a Gentleman</a:t>
            </a:r>
          </a:p>
          <a:p>
            <a:r>
              <a:rPr lang="en-US" dirty="0" smtClean="0"/>
              <a:t>In That He gives us a choice – </a:t>
            </a:r>
            <a:r>
              <a:rPr lang="en-US" dirty="0" smtClean="0">
                <a:solidFill>
                  <a:schemeClr val="bg2">
                    <a:lumMod val="50000"/>
                    <a:lumOff val="50000"/>
                  </a:schemeClr>
                </a:solidFill>
              </a:rPr>
              <a:t>He DOES NOT FORCE US TO LOVE HIM</a:t>
            </a:r>
            <a:endParaRPr lang="en-US" dirty="0">
              <a:solidFill>
                <a:schemeClr val="bg2">
                  <a:lumMod val="50000"/>
                  <a:lumOff val="50000"/>
                </a:schemeClr>
              </a:solidFill>
            </a:endParaRPr>
          </a:p>
        </p:txBody>
      </p:sp>
      <p:sp>
        <p:nvSpPr>
          <p:cNvPr id="6" name="Rectangle 5"/>
          <p:cNvSpPr/>
          <p:nvPr/>
        </p:nvSpPr>
        <p:spPr>
          <a:xfrm>
            <a:off x="4343400" y="1518821"/>
            <a:ext cx="4572000" cy="5262979"/>
          </a:xfrm>
          <a:prstGeom prst="rect">
            <a:avLst/>
          </a:prstGeom>
        </p:spPr>
        <p:txBody>
          <a:bodyPr>
            <a:spAutoFit/>
          </a:bodyPr>
          <a:lstStyle/>
          <a:p>
            <a:r>
              <a:rPr lang="en-US" sz="2800" dirty="0"/>
              <a:t> "'You say, "We want to be like the nations, like the peoples of the world, who serve wood and stone." </a:t>
            </a:r>
            <a:r>
              <a:rPr lang="en-US" sz="2800" dirty="0">
                <a:solidFill>
                  <a:srgbClr val="FFFF00"/>
                </a:solidFill>
              </a:rPr>
              <a:t>But what you have in mind will never happen. </a:t>
            </a:r>
            <a:r>
              <a:rPr lang="en-US" sz="2800" baseline="30000" dirty="0">
                <a:solidFill>
                  <a:srgbClr val="FFFF00"/>
                </a:solidFill>
              </a:rPr>
              <a:t>33 </a:t>
            </a:r>
            <a:r>
              <a:rPr lang="en-US" sz="2800" dirty="0">
                <a:solidFill>
                  <a:srgbClr val="FFFF00"/>
                </a:solidFill>
              </a:rPr>
              <a:t> As surely as I live, declares the Sovereign </a:t>
            </a:r>
            <a:r>
              <a:rPr lang="en-US" sz="2800" cap="small" dirty="0">
                <a:solidFill>
                  <a:srgbClr val="FFFF00"/>
                </a:solidFill>
              </a:rPr>
              <a:t>LORD</a:t>
            </a:r>
            <a:r>
              <a:rPr lang="en-US" sz="2800" dirty="0">
                <a:solidFill>
                  <a:srgbClr val="FFFF00"/>
                </a:solidFill>
              </a:rPr>
              <a:t>, I will rule over you with a mighty hand </a:t>
            </a:r>
            <a:r>
              <a:rPr lang="en-US" sz="2800" dirty="0"/>
              <a:t>and an outstretched arm and with outpoured wrath. </a:t>
            </a:r>
            <a:r>
              <a:rPr lang="en-US" sz="1600" b="1" dirty="0"/>
              <a:t>Ezekiel 20:32-33 (NIV) </a:t>
            </a:r>
            <a:endParaRPr lang="en-US" sz="1600" dirty="0"/>
          </a:p>
        </p:txBody>
      </p:sp>
      <p:sp>
        <p:nvSpPr>
          <p:cNvPr id="7" name="TextBox 6"/>
          <p:cNvSpPr txBox="1"/>
          <p:nvPr/>
        </p:nvSpPr>
        <p:spPr>
          <a:xfrm>
            <a:off x="0" y="76200"/>
            <a:ext cx="9067800" cy="523220"/>
          </a:xfrm>
          <a:prstGeom prst="rect">
            <a:avLst/>
          </a:prstGeom>
          <a:noFill/>
        </p:spPr>
        <p:txBody>
          <a:bodyPr wrap="square" rtlCol="0">
            <a:spAutoFit/>
          </a:bodyPr>
          <a:lstStyle/>
          <a:p>
            <a:r>
              <a:rPr lang="en-US" sz="2800" dirty="0" smtClean="0">
                <a:solidFill>
                  <a:srgbClr val="FFFF00"/>
                </a:solidFill>
              </a:rPr>
              <a:t>God is Going To Be Boldly Engaged In The Days Ahead </a:t>
            </a:r>
            <a:endParaRPr lang="en-US" sz="2800" dirty="0">
              <a:solidFill>
                <a:srgbClr val="FFFF00"/>
              </a:solidFill>
            </a:endParaRPr>
          </a:p>
        </p:txBody>
      </p:sp>
    </p:spTree>
    <p:extLst>
      <p:ext uri="{BB962C8B-B14F-4D97-AF65-F5344CB8AC3E}">
        <p14:creationId xmlns:p14="http://schemas.microsoft.com/office/powerpoint/2010/main" val="17874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945517" cy="509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5179874"/>
            <a:ext cx="8915400" cy="1754326"/>
          </a:xfrm>
          <a:prstGeom prst="rect">
            <a:avLst/>
          </a:prstGeom>
        </p:spPr>
        <p:txBody>
          <a:bodyPr wrap="square">
            <a:spAutoFit/>
          </a:bodyPr>
          <a:lstStyle/>
          <a:p>
            <a:r>
              <a:rPr lang="en-US" sz="1800" dirty="0" smtClean="0"/>
              <a:t>Then </a:t>
            </a:r>
            <a:r>
              <a:rPr lang="en-US" sz="1800" dirty="0"/>
              <a:t>the angel of the </a:t>
            </a:r>
            <a:r>
              <a:rPr lang="en-US" sz="1800" cap="small" dirty="0"/>
              <a:t>LORD</a:t>
            </a:r>
            <a:r>
              <a:rPr lang="en-US" sz="1800" dirty="0"/>
              <a:t> said, "</a:t>
            </a:r>
            <a:r>
              <a:rPr lang="en-US" sz="1800" cap="small" dirty="0"/>
              <a:t>LORD</a:t>
            </a:r>
            <a:r>
              <a:rPr lang="en-US" sz="1800" dirty="0"/>
              <a:t> Almighty, </a:t>
            </a:r>
            <a:r>
              <a:rPr lang="en-US" sz="1800" b="1" dirty="0">
                <a:solidFill>
                  <a:srgbClr val="FFFF00"/>
                </a:solidFill>
              </a:rPr>
              <a:t>how long will you withhold mercy from Jerusalem and from the towns of Judah</a:t>
            </a:r>
            <a:r>
              <a:rPr lang="en-US" sz="1800" dirty="0"/>
              <a:t>, which you have been angry with these seventy years?" </a:t>
            </a:r>
            <a:r>
              <a:rPr lang="en-US" sz="1800" baseline="30000" dirty="0"/>
              <a:t>13 </a:t>
            </a:r>
            <a:r>
              <a:rPr lang="en-US" sz="1800" dirty="0"/>
              <a:t> So the </a:t>
            </a:r>
            <a:r>
              <a:rPr lang="en-US" sz="1800" cap="small" dirty="0"/>
              <a:t>LORD</a:t>
            </a:r>
            <a:r>
              <a:rPr lang="en-US" sz="1800" dirty="0"/>
              <a:t> spoke kind and comforting words to the angel who talked with me. </a:t>
            </a:r>
            <a:r>
              <a:rPr lang="en-US" sz="1800" baseline="30000" dirty="0"/>
              <a:t>14 </a:t>
            </a:r>
            <a:r>
              <a:rPr lang="en-US" sz="1800" dirty="0"/>
              <a:t> Then the angel who was speaking to me said, </a:t>
            </a:r>
            <a:r>
              <a:rPr lang="en-US" sz="1800" b="1" dirty="0">
                <a:solidFill>
                  <a:srgbClr val="FFFF00"/>
                </a:solidFill>
              </a:rPr>
              <a:t>"Proclaim this word: This is what the </a:t>
            </a:r>
            <a:r>
              <a:rPr lang="en-US" sz="1800" b="1" cap="small" dirty="0">
                <a:solidFill>
                  <a:srgbClr val="FFFF00"/>
                </a:solidFill>
              </a:rPr>
              <a:t>LORD</a:t>
            </a:r>
            <a:r>
              <a:rPr lang="en-US" sz="1800" b="1" dirty="0">
                <a:solidFill>
                  <a:srgbClr val="FFFF00"/>
                </a:solidFill>
              </a:rPr>
              <a:t> Almighty says: 'I am very jealous for Jerusalem </a:t>
            </a:r>
            <a:r>
              <a:rPr lang="en-US" sz="1800" dirty="0"/>
              <a:t>and Zion, </a:t>
            </a:r>
            <a:r>
              <a:rPr lang="en-US" sz="1800" b="1" dirty="0"/>
              <a:t>Zechariah 1:12-14 (NIV) </a:t>
            </a:r>
            <a:endParaRPr lang="en-US" sz="1800" dirty="0"/>
          </a:p>
        </p:txBody>
      </p:sp>
      <p:sp>
        <p:nvSpPr>
          <p:cNvPr id="6" name="Rectangle 5"/>
          <p:cNvSpPr/>
          <p:nvPr/>
        </p:nvSpPr>
        <p:spPr>
          <a:xfrm>
            <a:off x="1371600" y="4274403"/>
            <a:ext cx="4240040" cy="830997"/>
          </a:xfrm>
          <a:prstGeom prst="rect">
            <a:avLst/>
          </a:prstGeom>
        </p:spPr>
        <p:txBody>
          <a:bodyPr wrap="square">
            <a:spAutoFit/>
          </a:bodyPr>
          <a:lstStyle/>
          <a:p>
            <a:r>
              <a:rPr lang="en-US" sz="1600" dirty="0" smtClean="0">
                <a:solidFill>
                  <a:srgbClr val="000000"/>
                </a:solidFill>
              </a:rPr>
              <a:t>And </a:t>
            </a:r>
            <a:r>
              <a:rPr lang="en-US" sz="1600" dirty="0">
                <a:solidFill>
                  <a:srgbClr val="000000"/>
                </a:solidFill>
              </a:rPr>
              <a:t>a highway will be there; it will be called the Way of Holiness. The unclean will not journey on it</a:t>
            </a:r>
            <a:r>
              <a:rPr lang="en-US" sz="1600" dirty="0" smtClean="0">
                <a:solidFill>
                  <a:srgbClr val="000000"/>
                </a:solidFill>
              </a:rPr>
              <a:t>;. </a:t>
            </a:r>
            <a:r>
              <a:rPr lang="en-US" sz="1600" b="1" dirty="0">
                <a:solidFill>
                  <a:srgbClr val="000000"/>
                </a:solidFill>
              </a:rPr>
              <a:t>Isaiah 35:8 (NIV) </a:t>
            </a:r>
            <a:endParaRPr lang="en-US" sz="1600" dirty="0">
              <a:solidFill>
                <a:srgbClr val="000000"/>
              </a:solidFill>
            </a:endParaRPr>
          </a:p>
        </p:txBody>
      </p:sp>
    </p:spTree>
    <p:extLst>
      <p:ext uri="{BB962C8B-B14F-4D97-AF65-F5344CB8AC3E}">
        <p14:creationId xmlns:p14="http://schemas.microsoft.com/office/powerpoint/2010/main" val="310073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067800" cy="1077218"/>
          </a:xfrm>
          <a:prstGeom prst="rect">
            <a:avLst/>
          </a:prstGeom>
          <a:noFill/>
        </p:spPr>
        <p:txBody>
          <a:bodyPr wrap="square" rtlCol="0">
            <a:spAutoFit/>
          </a:bodyPr>
          <a:lstStyle/>
          <a:p>
            <a:r>
              <a:rPr lang="en-US" sz="3200" dirty="0" smtClean="0">
                <a:solidFill>
                  <a:srgbClr val="FFFF00"/>
                </a:solidFill>
              </a:rPr>
              <a:t>This is the Season For</a:t>
            </a:r>
          </a:p>
          <a:p>
            <a:r>
              <a:rPr lang="en-US" sz="3200" dirty="0" smtClean="0">
                <a:solidFill>
                  <a:srgbClr val="FFFF00"/>
                </a:solidFill>
              </a:rPr>
              <a:t>Crossing Over Into Greater “Fulfillment” </a:t>
            </a:r>
            <a:endParaRPr lang="en-US" sz="32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262813" cy="417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9200"/>
            <a:ext cx="2877418" cy="10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5440740"/>
            <a:ext cx="7848600" cy="1569660"/>
          </a:xfrm>
          <a:prstGeom prst="rect">
            <a:avLst/>
          </a:prstGeom>
        </p:spPr>
        <p:txBody>
          <a:bodyPr wrap="square">
            <a:spAutoFit/>
          </a:bodyPr>
          <a:lstStyle/>
          <a:p>
            <a:r>
              <a:rPr lang="en-US" dirty="0" smtClean="0"/>
              <a:t>Joshua </a:t>
            </a:r>
            <a:r>
              <a:rPr lang="en-US" dirty="0"/>
              <a:t>told the people, "Consecrate </a:t>
            </a:r>
            <a:r>
              <a:rPr lang="en-US" dirty="0" smtClean="0"/>
              <a:t>(sanctify) yourselves</a:t>
            </a:r>
            <a:r>
              <a:rPr lang="en-US" dirty="0"/>
              <a:t>, for tomorrow the </a:t>
            </a:r>
            <a:r>
              <a:rPr lang="en-US" cap="small" dirty="0"/>
              <a:t>LORD</a:t>
            </a:r>
            <a:r>
              <a:rPr lang="en-US" dirty="0"/>
              <a:t> will do amazing things among you." </a:t>
            </a:r>
            <a:r>
              <a:rPr lang="en-US" b="1" dirty="0"/>
              <a:t>Joshua 3:5 (NIV) </a:t>
            </a:r>
            <a:r>
              <a:rPr lang="en-US" dirty="0"/>
              <a:t/>
            </a:r>
            <a:br>
              <a:rPr lang="en-US" dirty="0"/>
            </a:br>
            <a:endParaRPr lang="en-US" dirty="0"/>
          </a:p>
        </p:txBody>
      </p:sp>
    </p:spTree>
    <p:extLst>
      <p:ext uri="{BB962C8B-B14F-4D97-AF65-F5344CB8AC3E}">
        <p14:creationId xmlns:p14="http://schemas.microsoft.com/office/powerpoint/2010/main" val="2227017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
            <a:ext cx="8839200" cy="954107"/>
          </a:xfrm>
          <a:prstGeom prst="rect">
            <a:avLst/>
          </a:prstGeom>
          <a:noFill/>
        </p:spPr>
        <p:txBody>
          <a:bodyPr wrap="square" rtlCol="0">
            <a:spAutoFit/>
          </a:bodyPr>
          <a:lstStyle/>
          <a:p>
            <a:r>
              <a:rPr lang="en-US" sz="2800" b="1" dirty="0" smtClean="0">
                <a:solidFill>
                  <a:srgbClr val="FFFF00"/>
                </a:solidFill>
              </a:rPr>
              <a:t>GRAPHIC ON DIFFERENT PRACTICAL </a:t>
            </a:r>
            <a:endParaRPr lang="en-US" sz="2800" b="1" dirty="0">
              <a:solidFill>
                <a:srgbClr val="FFFF00"/>
              </a:solidFill>
            </a:endParaRPr>
          </a:p>
          <a:p>
            <a:r>
              <a:rPr lang="en-US" sz="2800" b="1" dirty="0" smtClean="0">
                <a:solidFill>
                  <a:srgbClr val="FFFF00"/>
                </a:solidFill>
              </a:rPr>
              <a:t>APPLICATIONS OF THE GOSPEL </a:t>
            </a:r>
            <a:endParaRPr lang="en-US" sz="2800" b="1" dirty="0">
              <a:solidFill>
                <a:srgbClr val="FFFF00"/>
              </a:solidFill>
            </a:endParaRPr>
          </a:p>
        </p:txBody>
      </p:sp>
      <p:sp>
        <p:nvSpPr>
          <p:cNvPr id="5" name="AutoShape 8" descr="C:\Users\donne\AppData\Local\Microsoft\Windows\INetCache\Content.Outlook\PW5W8WCS\IM0014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C:\Users\donne\AppData\Local\Microsoft\Windows\INetCache\Content.Outlook\PW5W8WCS\IM001404.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030307"/>
            <a:ext cx="7708900" cy="577630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bwMode="auto">
          <a:xfrm>
            <a:off x="5486400" y="3581400"/>
            <a:ext cx="2286000" cy="2209800"/>
          </a:xfrm>
          <a:prstGeom prst="ellipse">
            <a:avLst/>
          </a:prstGeom>
          <a:noFill/>
          <a:ln w="133350">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900" y="553253"/>
            <a:ext cx="1656001"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77225"/>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Hungry People Sometimes Struggle</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Came Through</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They Consecrated Themselves To The Lord</a:t>
            </a:r>
          </a:p>
        </p:txBody>
      </p:sp>
      <p:pic>
        <p:nvPicPr>
          <p:cNvPr id="3" name="Picture 2" descr="Living for Him Who Died for Us (Count Nicolaus Zinzendorf) -  VanceChristi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149" b="16536"/>
          <a:stretch/>
        </p:blipFill>
        <p:spPr bwMode="auto">
          <a:xfrm>
            <a:off x="609600" y="2133600"/>
            <a:ext cx="1316525" cy="1589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699" y="3886200"/>
            <a:ext cx="2857501" cy="1938992"/>
          </a:xfrm>
          <a:prstGeom prst="rect">
            <a:avLst/>
          </a:prstGeom>
          <a:noFill/>
        </p:spPr>
        <p:txBody>
          <a:bodyPr wrap="square" rtlCol="0">
            <a:spAutoFit/>
          </a:bodyPr>
          <a:lstStyle/>
          <a:p>
            <a:r>
              <a:rPr lang="en-US" b="1" dirty="0" smtClean="0">
                <a:solidFill>
                  <a:schemeClr val="bg1"/>
                </a:solidFill>
              </a:rPr>
              <a:t>Count Zinzendorf</a:t>
            </a:r>
          </a:p>
          <a:p>
            <a:r>
              <a:rPr lang="en-US" b="1" dirty="0" smtClean="0">
                <a:solidFill>
                  <a:schemeClr val="bg1"/>
                </a:solidFill>
              </a:rPr>
              <a:t>He was 27 years old when the revival broke out in 1727</a:t>
            </a:r>
            <a:endParaRPr lang="en-US"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76400"/>
            <a:ext cx="46577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No photo description available."/>
          <p:cNvPicPr>
            <a:picLocks noChangeAspect="1" noChangeArrowheads="1"/>
          </p:cNvPicPr>
          <p:nvPr/>
        </p:nvPicPr>
        <p:blipFill rotWithShape="1">
          <a:blip r:embed="rId4">
            <a:extLst>
              <a:ext uri="{28A0092B-C50C-407E-A947-70E740481C1C}">
                <a14:useLocalDpi xmlns:a14="http://schemas.microsoft.com/office/drawing/2010/main" val="0"/>
              </a:ext>
            </a:extLst>
          </a:blip>
          <a:srcRect l="44950" b="57288"/>
          <a:stretch/>
        </p:blipFill>
        <p:spPr bwMode="auto">
          <a:xfrm>
            <a:off x="5715000" y="5181600"/>
            <a:ext cx="1874204" cy="14541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6019800"/>
            <a:ext cx="2446504" cy="461665"/>
          </a:xfrm>
          <a:prstGeom prst="rect">
            <a:avLst/>
          </a:prstGeom>
        </p:spPr>
        <p:txBody>
          <a:bodyPr wrap="none">
            <a:spAutoFit/>
          </a:bodyPr>
          <a:lstStyle/>
          <a:p>
            <a:r>
              <a:rPr lang="en-US" dirty="0"/>
              <a:t>Susanna </a:t>
            </a:r>
            <a:r>
              <a:rPr lang="en-US" dirty="0" err="1"/>
              <a:t>Kühnel</a:t>
            </a:r>
            <a:endParaRPr lang="en-US" dirty="0"/>
          </a:p>
        </p:txBody>
      </p:sp>
      <p:sp>
        <p:nvSpPr>
          <p:cNvPr id="6" name="TextBox 5"/>
          <p:cNvSpPr txBox="1"/>
          <p:nvPr/>
        </p:nvSpPr>
        <p:spPr>
          <a:xfrm>
            <a:off x="4495800" y="4567535"/>
            <a:ext cx="3810000" cy="461665"/>
          </a:xfrm>
          <a:prstGeom prst="rect">
            <a:avLst/>
          </a:prstGeom>
          <a:noFill/>
        </p:spPr>
        <p:txBody>
          <a:bodyPr wrap="square" rtlCol="0">
            <a:spAutoFit/>
          </a:bodyPr>
          <a:lstStyle/>
          <a:p>
            <a:r>
              <a:rPr lang="en-US" dirty="0" err="1" smtClean="0"/>
              <a:t>Hernhut</a:t>
            </a:r>
            <a:r>
              <a:rPr lang="en-US" dirty="0" smtClean="0"/>
              <a:t> Germany</a:t>
            </a:r>
            <a:endParaRPr lang="en-US" dirty="0"/>
          </a:p>
        </p:txBody>
      </p:sp>
    </p:spTree>
    <p:extLst>
      <p:ext uri="{BB962C8B-B14F-4D97-AF65-F5344CB8AC3E}">
        <p14:creationId xmlns:p14="http://schemas.microsoft.com/office/powerpoint/2010/main" val="34669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98263</TotalTime>
  <Words>1436</Words>
  <Application>Microsoft Office PowerPoint</Application>
  <PresentationFormat>On-screen Show (4:3)</PresentationFormat>
  <Paragraphs>136</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1725</cp:revision>
  <cp:lastPrinted>2025-10-13T14:34:30Z</cp:lastPrinted>
  <dcterms:created xsi:type="dcterms:W3CDTF">2019-07-16T01:09:40Z</dcterms:created>
  <dcterms:modified xsi:type="dcterms:W3CDTF">2026-01-11T16:50:37Z</dcterms:modified>
</cp:coreProperties>
</file>