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373" r:id="rId3"/>
    <p:sldId id="347" r:id="rId4"/>
    <p:sldId id="364" r:id="rId5"/>
    <p:sldId id="358" r:id="rId6"/>
    <p:sldId id="359" r:id="rId7"/>
    <p:sldId id="346" r:id="rId8"/>
    <p:sldId id="372" r:id="rId9"/>
    <p:sldId id="342" r:id="rId10"/>
    <p:sldId id="361" r:id="rId11"/>
    <p:sldId id="370" r:id="rId12"/>
    <p:sldId id="362" r:id="rId13"/>
    <p:sldId id="369" r:id="rId14"/>
    <p:sldId id="334" r:id="rId15"/>
    <p:sldId id="333" r:id="rId16"/>
    <p:sldId id="371" r:id="rId17"/>
  </p:sldIdLst>
  <p:sldSz cx="9144000" cy="6858000" type="screen4x3"/>
  <p:notesSz cx="7010400" cy="92964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E8E8"/>
    <a:srgbClr val="333333"/>
    <a:srgbClr val="35759D"/>
    <a:srgbClr val="000000"/>
    <a:srgbClr val="4D4D4D"/>
    <a:srgbClr val="B92D14"/>
    <a:srgbClr val="35B19D"/>
    <a:srgbClr val="0044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20962" autoAdjust="0"/>
    <p:restoredTop sz="95596" autoAdjust="0"/>
  </p:normalViewPr>
  <p:slideViewPr>
    <p:cSldViewPr>
      <p:cViewPr>
        <p:scale>
          <a:sx n="60" d="100"/>
          <a:sy n="60" d="100"/>
        </p:scale>
        <p:origin x="-3000" y="-10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en-US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A6DD239-DBF5-489A-B00C-C74CB335A4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87458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4E171F-B22C-43B5-8C33-8E41174E0EB3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6DD239-DBF5-489A-B00C-C74CB335A4CB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1345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5334000"/>
            <a:ext cx="7772400" cy="70485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5867400"/>
            <a:ext cx="7772400" cy="53340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 marL="0" indent="0" algn="r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91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00800" y="1417638"/>
            <a:ext cx="1828800" cy="52117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417638"/>
            <a:ext cx="5334000" cy="5211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979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589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16603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634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455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64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1403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2823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06336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417638"/>
            <a:ext cx="731520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438400"/>
            <a:ext cx="73152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5486400"/>
            <a:ext cx="845820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600" b="1" dirty="0" smtClean="0">
                <a:ln w="11430"/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LifeGate Sermon</a:t>
            </a:r>
          </a:p>
          <a:p>
            <a:r>
              <a:rPr lang="en-US" sz="3600" b="1" dirty="0" smtClean="0">
                <a:ln w="11430"/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April 6, 2025</a:t>
            </a:r>
            <a:endParaRPr lang="en-US" sz="3600" b="1" dirty="0">
              <a:ln w="11430"/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7958" y="4253737"/>
            <a:ext cx="830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 And Facing The Edge </a:t>
            </a:r>
          </a:p>
          <a:p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Impossibility 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2" descr="Pushed over The Edge: Maintaining One's Motivation in the Craft of Teaching  - Bond Educator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27" y="1447800"/>
            <a:ext cx="4848225" cy="2705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7214" y="7620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800" b="1" dirty="0" smtClean="0">
                <a:ln w="11430"/>
                <a:solidFill>
                  <a:srgbClr val="FF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JESUS SPEAKS HOPE – </a:t>
            </a:r>
          </a:p>
          <a:p>
            <a:r>
              <a:rPr lang="en-US" sz="2800" b="1" dirty="0" smtClean="0">
                <a:ln w="11430"/>
                <a:solidFill>
                  <a:srgbClr val="FF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BUT THEY ARE CONFUSED </a:t>
            </a:r>
          </a:p>
        </p:txBody>
      </p:sp>
      <p:pic>
        <p:nvPicPr>
          <p:cNvPr id="4" name="Picture 2" descr="Jesus educated Mary and Martha in a better way – Deseret New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700" y="4800600"/>
            <a:ext cx="2362200" cy="1573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7200" y="129540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So then </a:t>
            </a:r>
            <a:r>
              <a:rPr lang="en-US" dirty="0" smtClean="0"/>
              <a:t>He </a:t>
            </a:r>
            <a:r>
              <a:rPr lang="en-US" dirty="0"/>
              <a:t>told them plainly, "Lazarus is dead, 15  and for your sake I am glad I was not there, so that you may believe</a:t>
            </a:r>
          </a:p>
        </p:txBody>
      </p:sp>
      <p:pic>
        <p:nvPicPr>
          <p:cNvPr id="4098" name="Picture 2" descr="Wedding in Cana | Jesus Film Projec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432530"/>
            <a:ext cx="276352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04800" y="31242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THEY ARE BEYOND  DISAPPOINTED JESUS DIDN’T MAKE IT</a:t>
            </a:r>
          </a:p>
        </p:txBody>
      </p:sp>
      <p:sp>
        <p:nvSpPr>
          <p:cNvPr id="7" name="Rectangle 6"/>
          <p:cNvSpPr/>
          <p:nvPr/>
        </p:nvSpPr>
        <p:spPr>
          <a:xfrm>
            <a:off x="4191000" y="4572000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"Lord," Martha said to Jesus, "if you had been here, my brother would not have died. 22  But I know that even now God will give </a:t>
            </a:r>
            <a:r>
              <a:rPr lang="en-US" dirty="0" smtClean="0"/>
              <a:t>You </a:t>
            </a:r>
            <a:r>
              <a:rPr lang="en-US" dirty="0"/>
              <a:t>whatever </a:t>
            </a:r>
            <a:r>
              <a:rPr lang="en-US" dirty="0" smtClean="0"/>
              <a:t>You </a:t>
            </a:r>
            <a:r>
              <a:rPr lang="en-US" dirty="0"/>
              <a:t>ask." </a:t>
            </a:r>
          </a:p>
        </p:txBody>
      </p:sp>
    </p:spTree>
    <p:extLst>
      <p:ext uri="{BB962C8B-B14F-4D97-AF65-F5344CB8AC3E}">
        <p14:creationId xmlns:p14="http://schemas.microsoft.com/office/powerpoint/2010/main" val="2525779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62911" y="265093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800" b="1" dirty="0">
                <a:ln w="11430"/>
                <a:solidFill>
                  <a:srgbClr val="FF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REDEMPTIVE GLORY OF </a:t>
            </a:r>
            <a:r>
              <a:rPr lang="en-US" sz="2800" b="1" dirty="0" smtClean="0">
                <a:ln w="11430"/>
                <a:solidFill>
                  <a:srgbClr val="FF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JESUS</a:t>
            </a:r>
          </a:p>
          <a:p>
            <a:r>
              <a:rPr lang="en-US" sz="2800" b="1" dirty="0" smtClean="0">
                <a:ln w="11430"/>
                <a:solidFill>
                  <a:srgbClr val="FF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IS OPENLY DECLARED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75289" y="1371600"/>
            <a:ext cx="7467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Our emotions get in the way of hearing His declarations over the situation. </a:t>
            </a:r>
            <a:endParaRPr lang="en-US" sz="3200" dirty="0"/>
          </a:p>
        </p:txBody>
      </p:sp>
      <p:sp>
        <p:nvSpPr>
          <p:cNvPr id="10" name="Rectangle 9"/>
          <p:cNvSpPr/>
          <p:nvPr/>
        </p:nvSpPr>
        <p:spPr>
          <a:xfrm>
            <a:off x="83288" y="2708701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23  Jesus said to her, "Your brother will rise again."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191000" y="30480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24  Martha answered, "I know he will rise again in the resurrection at the last day."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81000" y="4400729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25  Jesus said to her, "I am the resurrection and the life. He who believes in </a:t>
            </a:r>
            <a:r>
              <a:rPr lang="en-US" dirty="0" smtClean="0"/>
              <a:t>Me </a:t>
            </a:r>
            <a:r>
              <a:rPr lang="en-US" dirty="0"/>
              <a:t>will live, even though he dies; 26  and whoever lives and believes in </a:t>
            </a:r>
            <a:r>
              <a:rPr lang="en-US" dirty="0" smtClean="0"/>
              <a:t>Me </a:t>
            </a:r>
            <a:r>
              <a:rPr lang="en-US" dirty="0"/>
              <a:t>will never die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105400" y="4770061"/>
            <a:ext cx="3657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"Yes, Lord," she told him, "I </a:t>
            </a:r>
            <a:r>
              <a:rPr lang="en-US" dirty="0" smtClean="0">
                <a:solidFill>
                  <a:srgbClr val="FFFF00"/>
                </a:solidFill>
              </a:rPr>
              <a:t>that </a:t>
            </a:r>
            <a:r>
              <a:rPr lang="en-US" dirty="0">
                <a:solidFill>
                  <a:srgbClr val="FFFF00"/>
                </a:solidFill>
              </a:rPr>
              <a:t>you are the Christ, the Son of God, who was to come into the world."</a:t>
            </a:r>
          </a:p>
        </p:txBody>
      </p:sp>
    </p:spTree>
    <p:extLst>
      <p:ext uri="{BB962C8B-B14F-4D97-AF65-F5344CB8AC3E}">
        <p14:creationId xmlns:p14="http://schemas.microsoft.com/office/powerpoint/2010/main" val="3508655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91869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b="1" dirty="0" smtClean="0">
                <a:ln w="11430"/>
                <a:solidFill>
                  <a:srgbClr val="FF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Jesus Enters Into Our Sorrows </a:t>
            </a:r>
            <a:endParaRPr lang="en-US" b="1" dirty="0">
              <a:ln w="11430"/>
              <a:solidFill>
                <a:schemeClr val="bg1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914400"/>
            <a:ext cx="8229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aseline="30000" dirty="0"/>
              <a:t>4 </a:t>
            </a:r>
            <a:r>
              <a:rPr lang="en-US" dirty="0"/>
              <a:t> Surely he took up our infirmities and carried </a:t>
            </a:r>
            <a:endParaRPr lang="en-US" dirty="0" smtClean="0"/>
          </a:p>
          <a:p>
            <a:r>
              <a:rPr lang="en-US" dirty="0" smtClean="0"/>
              <a:t>our sorrows-  </a:t>
            </a:r>
            <a:r>
              <a:rPr lang="en-US" b="1" dirty="0"/>
              <a:t>Isaiah </a:t>
            </a:r>
            <a:r>
              <a:rPr lang="en-US" b="1" dirty="0" smtClean="0"/>
              <a:t>53:4A </a:t>
            </a:r>
            <a:r>
              <a:rPr lang="en-US" b="1" dirty="0"/>
              <a:t>(NIV</a:t>
            </a:r>
            <a:r>
              <a:rPr lang="en-US" b="1" dirty="0" smtClean="0"/>
              <a:t>)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28600" y="1905000"/>
            <a:ext cx="3886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33  When Jesus saw her weeping, and the Jews who had come along with her also weeping, </a:t>
            </a:r>
            <a:r>
              <a:rPr lang="en-US" dirty="0" smtClean="0">
                <a:solidFill>
                  <a:srgbClr val="FFFF00"/>
                </a:solidFill>
              </a:rPr>
              <a:t>He </a:t>
            </a:r>
            <a:r>
              <a:rPr lang="en-US" dirty="0">
                <a:solidFill>
                  <a:srgbClr val="FFFF00"/>
                </a:solidFill>
              </a:rPr>
              <a:t>was deeply moved in spirit and troubled. </a:t>
            </a:r>
          </a:p>
        </p:txBody>
      </p:sp>
      <p:sp>
        <p:nvSpPr>
          <p:cNvPr id="7" name="Rectangle 6"/>
          <p:cNvSpPr/>
          <p:nvPr/>
        </p:nvSpPr>
        <p:spPr>
          <a:xfrm>
            <a:off x="4343400" y="1750713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34  "Where have you laid him?" </a:t>
            </a:r>
            <a:r>
              <a:rPr lang="en-US" dirty="0" smtClean="0"/>
              <a:t>He </a:t>
            </a:r>
            <a:r>
              <a:rPr lang="en-US" dirty="0"/>
              <a:t>asked. "Come and see, Lord," they replied. 35  Jesus wept. 36  Then the Jews said, "See how </a:t>
            </a:r>
            <a:r>
              <a:rPr lang="en-US" dirty="0" smtClean="0"/>
              <a:t>He </a:t>
            </a:r>
            <a:r>
              <a:rPr lang="en-US" dirty="0"/>
              <a:t>loved him!" 37  But some of them said, "Could not </a:t>
            </a:r>
            <a:r>
              <a:rPr lang="en-US" dirty="0" smtClean="0"/>
              <a:t>He </a:t>
            </a:r>
            <a:r>
              <a:rPr lang="en-US" dirty="0"/>
              <a:t>who opened the eyes of the blind man have kept this man from dying?"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-76200" y="4267200"/>
            <a:ext cx="4724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JESUS - THERE WAS A CRESCENDO OF BROKENNESS AND YET A - RESOLVE TO  THESE WOUNDED HEARTS THE FATHER’S GLORY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343400" y="5138472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38  Jesus, once more deeply moved, came to the tomb. It was a cave with a stone laid across the entrance. </a:t>
            </a:r>
          </a:p>
        </p:txBody>
      </p:sp>
    </p:spTree>
    <p:extLst>
      <p:ext uri="{BB962C8B-B14F-4D97-AF65-F5344CB8AC3E}">
        <p14:creationId xmlns:p14="http://schemas.microsoft.com/office/powerpoint/2010/main" val="1129316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" y="76200"/>
            <a:ext cx="9067800" cy="133882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700" b="1" dirty="0" smtClean="0">
                <a:ln w="11430"/>
                <a:solidFill>
                  <a:srgbClr val="FF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MIRACLE MANY TIMES REQUIRES</a:t>
            </a:r>
          </a:p>
          <a:p>
            <a:r>
              <a:rPr lang="en-US" sz="2700" b="1" dirty="0" smtClean="0">
                <a:ln w="11430"/>
                <a:solidFill>
                  <a:srgbClr val="FF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RADICAL SIMPLE OBEDIENCE</a:t>
            </a:r>
          </a:p>
          <a:p>
            <a:r>
              <a:rPr lang="en-US" sz="2700" b="1" dirty="0" smtClean="0">
                <a:ln w="11430"/>
                <a:solidFill>
                  <a:srgbClr val="FF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AND HE PARTNERS WITH OUR FAITH</a:t>
            </a:r>
            <a:endParaRPr lang="en-US" sz="2700" b="1" dirty="0">
              <a:ln w="11430"/>
              <a:solidFill>
                <a:srgbClr val="FFFF0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6200" y="1598335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RADICAL SIMPLE OBEDIENCE MANY TIMES IS COUNTER-INTUITIVE </a:t>
            </a:r>
          </a:p>
        </p:txBody>
      </p:sp>
      <p:sp>
        <p:nvSpPr>
          <p:cNvPr id="8" name="Rectangle 7"/>
          <p:cNvSpPr/>
          <p:nvPr/>
        </p:nvSpPr>
        <p:spPr>
          <a:xfrm>
            <a:off x="4495800" y="1612351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"Take away the stone," he said. "But, Lord," said Martha, the sister of the dead man, "by this time there is a bad odor, for he has been there four days." </a:t>
            </a:r>
          </a:p>
        </p:txBody>
      </p:sp>
      <p:sp>
        <p:nvSpPr>
          <p:cNvPr id="9" name="Rectangle 8"/>
          <p:cNvSpPr/>
          <p:nvPr/>
        </p:nvSpPr>
        <p:spPr>
          <a:xfrm>
            <a:off x="228600" y="4724400"/>
            <a:ext cx="4495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40  Then Jesus said, "Did I not tell you that if you believed, you would see the glory of God?" 41  So they took away the stone. </a:t>
            </a:r>
          </a:p>
        </p:txBody>
      </p:sp>
      <p:sp>
        <p:nvSpPr>
          <p:cNvPr id="10" name="Rectangle 9"/>
          <p:cNvSpPr/>
          <p:nvPr/>
        </p:nvSpPr>
        <p:spPr>
          <a:xfrm>
            <a:off x="4572000" y="4082534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43  When he had said this, Jesus called in a loud voice, "Lazarus, come out!" 44  The dead man came out, his hands and feet wrapped with strips of linen, and a cloth around his face. </a:t>
            </a:r>
          </a:p>
        </p:txBody>
      </p:sp>
      <p:pic>
        <p:nvPicPr>
          <p:cNvPr id="6146" name="Picture 2" descr="https://romans1015.com/wp-content/uploads/2019/02/ed-mill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971800"/>
            <a:ext cx="1261448" cy="1363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209800" y="3124200"/>
            <a:ext cx="2209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Argentina</a:t>
            </a:r>
          </a:p>
          <a:p>
            <a:r>
              <a:rPr lang="en-US" dirty="0" smtClean="0"/>
              <a:t>Revival 1949</a:t>
            </a:r>
          </a:p>
          <a:p>
            <a:r>
              <a:rPr lang="en-US" dirty="0" smtClean="0"/>
              <a:t>Edward Miller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2627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02265" y="92149"/>
            <a:ext cx="853440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b="1" dirty="0">
                <a:ln w="11430"/>
                <a:solidFill>
                  <a:srgbClr val="FF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FINAL STEP </a:t>
            </a:r>
            <a:r>
              <a:rPr lang="en-US" sz="3200" b="1" dirty="0" smtClean="0">
                <a:ln w="11430"/>
                <a:solidFill>
                  <a:srgbClr val="FF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IS</a:t>
            </a:r>
          </a:p>
          <a:p>
            <a:r>
              <a:rPr lang="en-US" sz="3200" b="1" dirty="0" smtClean="0">
                <a:ln w="11430"/>
                <a:solidFill>
                  <a:srgbClr val="FF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>
                <a:ln w="11430"/>
                <a:solidFill>
                  <a:srgbClr val="FF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COOPERATING WITH THE MIRACLE </a:t>
            </a:r>
          </a:p>
        </p:txBody>
      </p:sp>
      <p:sp>
        <p:nvSpPr>
          <p:cNvPr id="5" name="Rectangle 4"/>
          <p:cNvSpPr/>
          <p:nvPr/>
        </p:nvSpPr>
        <p:spPr>
          <a:xfrm>
            <a:off x="3563679" y="1169367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Jesus said to them, "Take off the grave clothes and let him go." John 11:1-44 </a:t>
            </a:r>
          </a:p>
        </p:txBody>
      </p:sp>
      <p:pic>
        <p:nvPicPr>
          <p:cNvPr id="5122" name="Picture 2" descr="Lazarus Rises From the Dead- John 11:1-4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09"/>
          <a:stretch/>
        </p:blipFill>
        <p:spPr bwMode="auto">
          <a:xfrm>
            <a:off x="428846" y="1169367"/>
            <a:ext cx="2444222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52600" y="3124200"/>
            <a:ext cx="7162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buFont typeface="+mj-lt"/>
              <a:buAutoNum type="arabicPeriod"/>
            </a:pPr>
            <a:r>
              <a:rPr lang="en-US" dirty="0" smtClean="0"/>
              <a:t>God allows the problem to get worse than we wanted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dirty="0" smtClean="0"/>
              <a:t>God delays and keeps stretching us – WHILE DECLARING HIS CHARACTER OVER THE PROBLEM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dirty="0" smtClean="0"/>
              <a:t>God does initiate a miracle by giving a WORD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dirty="0" smtClean="0"/>
              <a:t>We have to obey when it feels impossible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dirty="0" smtClean="0"/>
              <a:t>He brings the Miracle to bring gory to the Father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dirty="0" smtClean="0"/>
              <a:t>Then we have to continue to move with Him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563679" y="2514600"/>
            <a:ext cx="39039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Let’s Review 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170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6200" y="235803"/>
            <a:ext cx="899160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>
                <a:ln w="11430"/>
                <a:solidFill>
                  <a:srgbClr val="FF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LORD DOES THE WORK – </a:t>
            </a:r>
            <a:r>
              <a:rPr lang="en-US" b="1" dirty="0" smtClean="0">
                <a:ln w="11430"/>
                <a:solidFill>
                  <a:srgbClr val="FF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BUT WE </a:t>
            </a:r>
            <a:r>
              <a:rPr lang="en-US" b="1" dirty="0">
                <a:ln w="11430"/>
                <a:solidFill>
                  <a:srgbClr val="FF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HAVE TO STEP INTO THE PLACE WHERE HE WORKS THROUGH US (SIMPLE OBEDIENCE) </a:t>
            </a:r>
          </a:p>
        </p:txBody>
      </p:sp>
      <p:sp>
        <p:nvSpPr>
          <p:cNvPr id="4" name="Rectangle 3"/>
          <p:cNvSpPr/>
          <p:nvPr/>
        </p:nvSpPr>
        <p:spPr>
          <a:xfrm>
            <a:off x="253409" y="4038600"/>
            <a:ext cx="84582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IT IS CLEAR THAT GOD WANTS US TO REALLY GET IT – THAT WE ARE NOT THE SOURCE OF ANYTHING – WE BECOME THE CONDUIT – WE BECOME THE CHANNEL – BUT WE ARE NOT THE SOURCE. WE CANNOT DO IT WITHOUT GOD – HE IS THE EQUATION-CHANGER – BUT AT THE SAME TIME HE NEEDS OUR FAITH TO BLESS THE SITUATION THE WAY HE WANTS TO.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" y="1676400"/>
            <a:ext cx="8991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AN IMPOSSIBILITY SURFACES</a:t>
            </a:r>
          </a:p>
          <a:p>
            <a:pPr algn="l"/>
            <a:r>
              <a:rPr lang="en-US" dirty="0" smtClean="0"/>
              <a:t>GOD ALREADY HAS A PLAN – BUT DOES NOT REVEAL IT</a:t>
            </a:r>
          </a:p>
          <a:p>
            <a:pPr algn="l"/>
            <a:r>
              <a:rPr lang="en-US" dirty="0" smtClean="0"/>
              <a:t>WE HAVE TO LATCH ON TO HIS PROMISES</a:t>
            </a:r>
          </a:p>
          <a:p>
            <a:pPr algn="l"/>
            <a:r>
              <a:rPr lang="en-US" dirty="0" smtClean="0"/>
              <a:t>HE THEN ASKS US TO PARTNER WITH HIM IN OBEDIENCE</a:t>
            </a:r>
          </a:p>
          <a:p>
            <a:pPr algn="l"/>
            <a:r>
              <a:rPr lang="en-US" dirty="0" smtClean="0"/>
              <a:t>THEN WHEN WE ARE READY TO GIVE UP</a:t>
            </a:r>
          </a:p>
          <a:p>
            <a:pPr algn="l"/>
            <a:r>
              <a:rPr lang="en-US" dirty="0" smtClean="0"/>
              <a:t>THE MIRACLE MANY TIMES COMES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9984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2772" y="1524000"/>
            <a:ext cx="81534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dirty="0"/>
              <a:t>THE INTERNAL MECHANISMS OF YOUR FAITH </a:t>
            </a:r>
            <a:r>
              <a:rPr lang="en-US" dirty="0" smtClean="0"/>
              <a:t>HAVE TO </a:t>
            </a:r>
            <a:r>
              <a:rPr lang="en-US" dirty="0"/>
              <a:t>BE ROBUST AND GROW THROUGH THE </a:t>
            </a:r>
            <a:r>
              <a:rPr lang="en-US" dirty="0" smtClean="0"/>
              <a:t>PAINS OF THE IMPOSSIBILITIES WITHOUT GIVING UP ON THE MIRACLE.  </a:t>
            </a:r>
          </a:p>
          <a:p>
            <a:pPr algn="l"/>
            <a:endParaRPr lang="en-US" dirty="0"/>
          </a:p>
          <a:p>
            <a:pPr algn="l"/>
            <a:r>
              <a:rPr lang="en-US" dirty="0" smtClean="0"/>
              <a:t>ALSO -  WE WANT TO GIVE THOSE </a:t>
            </a:r>
            <a:r>
              <a:rPr lang="en-US" dirty="0"/>
              <a:t>IN THE FIRE </a:t>
            </a:r>
            <a:r>
              <a:rPr lang="en-US" dirty="0" smtClean="0"/>
              <a:t>OF THE TRIAL - THE </a:t>
            </a:r>
            <a:r>
              <a:rPr lang="en-US" dirty="0"/>
              <a:t>COMPASSION AND SUPPORT THEY NEED</a:t>
            </a:r>
            <a:r>
              <a:rPr lang="en-US" dirty="0" smtClean="0"/>
              <a:t>.</a:t>
            </a:r>
          </a:p>
          <a:p>
            <a:pPr algn="l"/>
            <a:endParaRPr lang="en-US" dirty="0"/>
          </a:p>
          <a:p>
            <a:pPr algn="l"/>
            <a:r>
              <a:rPr lang="en-US" dirty="0" smtClean="0"/>
              <a:t>HOWEVER, </a:t>
            </a:r>
            <a:r>
              <a:rPr lang="en-US" b="1" dirty="0"/>
              <a:t>IF PEOPLE ARE NOT HUNGRY FOR CHANGE </a:t>
            </a:r>
            <a:r>
              <a:rPr lang="en-US" b="1" dirty="0" smtClean="0"/>
              <a:t> IN THE MIDST OF THE TRIAL – </a:t>
            </a:r>
            <a:r>
              <a:rPr lang="en-US" b="1" dirty="0"/>
              <a:t>OR RESENT </a:t>
            </a:r>
            <a:r>
              <a:rPr lang="en-US" b="1" dirty="0" smtClean="0"/>
              <a:t>WISE COUNSEL </a:t>
            </a:r>
            <a:r>
              <a:rPr lang="en-US" b="1" dirty="0"/>
              <a:t>– WE ARE LEFT WITH INTERCESSION ALONE – TO PRAY THEM </a:t>
            </a:r>
            <a:r>
              <a:rPr lang="en-US" b="1" dirty="0" smtClean="0"/>
              <a:t>THROUGH.</a:t>
            </a:r>
            <a:endParaRPr lang="en-US" dirty="0"/>
          </a:p>
          <a:p>
            <a:pPr algn="l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00200" y="152400"/>
            <a:ext cx="55626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4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Final Application</a:t>
            </a:r>
            <a:endParaRPr lang="en-US" sz="44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66083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152400"/>
            <a:ext cx="85344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000" b="1" dirty="0" smtClean="0">
                <a:ln w="11430"/>
                <a:solidFill>
                  <a:srgbClr val="FF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Two Strategic Flaws In Mankind</a:t>
            </a:r>
            <a:endParaRPr lang="en-US" sz="4000" b="1" dirty="0">
              <a:ln w="11430"/>
              <a:solidFill>
                <a:srgbClr val="FFFF0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20872" y="3921642"/>
            <a:ext cx="8001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Since the FALL – it seems like we are PRELOADED </a:t>
            </a:r>
            <a:r>
              <a:rPr lang="en-US" sz="3200" dirty="0" smtClean="0">
                <a:solidFill>
                  <a:schemeClr val="bg1"/>
                </a:solidFill>
              </a:rPr>
              <a:t>with a </a:t>
            </a:r>
            <a:r>
              <a:rPr lang="en-US" sz="3200" b="1" dirty="0" smtClean="0">
                <a:solidFill>
                  <a:srgbClr val="FFFF00"/>
                </a:solidFill>
              </a:rPr>
              <a:t>fear that God will ask me to do something that I DON’T WANT TO DO</a:t>
            </a:r>
            <a:r>
              <a:rPr lang="en-US" sz="3200" b="1" dirty="0" smtClean="0"/>
              <a:t>.</a:t>
            </a:r>
            <a:r>
              <a:rPr lang="en-US" sz="3200" dirty="0" smtClean="0"/>
              <a:t>”  “Oh Lord Don’t tell me to go to Africa as a missionary.”</a:t>
            </a:r>
            <a:endParaRPr lang="en-US" sz="3200" dirty="0"/>
          </a:p>
        </p:txBody>
      </p:sp>
      <p:pic>
        <p:nvPicPr>
          <p:cNvPr id="8194" name="Picture 2" descr="Eight fatal flaws in the data strategy underpinning your place brand  strategy | City Nation Plac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5055" y="1295400"/>
            <a:ext cx="3216545" cy="180930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405" y="1143000"/>
            <a:ext cx="5562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Since the FALL – when God calls hearts to repentance from selfishness – </a:t>
            </a:r>
            <a:r>
              <a:rPr lang="en-US" sz="3200" b="1" dirty="0" smtClean="0">
                <a:solidFill>
                  <a:srgbClr val="FFFF00"/>
                </a:solidFill>
              </a:rPr>
              <a:t>THERE IS THIS FEAR</a:t>
            </a:r>
            <a:r>
              <a:rPr lang="en-US" sz="3200" dirty="0" smtClean="0"/>
              <a:t> – I WILL NOT HAVE ANY MORE FUN!!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89462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63279" y="139005"/>
            <a:ext cx="8534400" cy="138499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/>
            <a:r>
              <a:rPr lang="en-US" sz="2800" b="1" dirty="0" smtClean="0">
                <a:ln w="11430"/>
                <a:solidFill>
                  <a:srgbClr val="FF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CONCERNED THAT SOME DO NOT FULLY</a:t>
            </a:r>
          </a:p>
          <a:p>
            <a:pPr algn="l"/>
            <a:r>
              <a:rPr lang="en-US" sz="2800" b="1" dirty="0" smtClean="0">
                <a:ln w="11430"/>
                <a:solidFill>
                  <a:srgbClr val="FF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KNOW WHAT THE REALITY </a:t>
            </a:r>
          </a:p>
          <a:p>
            <a:pPr algn="l"/>
            <a:r>
              <a:rPr lang="en-US" sz="2800" b="1" dirty="0" smtClean="0">
                <a:ln w="11430"/>
                <a:solidFill>
                  <a:srgbClr val="FF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OF BEING BORN-AGAIN  </a:t>
            </a:r>
            <a:endParaRPr lang="en-US" sz="2800" b="1" dirty="0">
              <a:ln w="11430"/>
              <a:solidFill>
                <a:srgbClr val="FFFF0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0" name="Picture 2" descr="What does it mean to be &quot;Born Again&quot;? - SweetwaterNOW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22" b="20620"/>
          <a:stretch/>
        </p:blipFill>
        <p:spPr bwMode="auto">
          <a:xfrm>
            <a:off x="304800" y="1828800"/>
            <a:ext cx="3982028" cy="1569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456814" y="2343366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/>
              <a:t>In reply Jesus declared, </a:t>
            </a:r>
            <a:r>
              <a:rPr lang="en-US" sz="2000" b="1" dirty="0"/>
              <a:t>"I tell you the truth</a:t>
            </a:r>
            <a:r>
              <a:rPr lang="en-US" sz="2000" b="1" dirty="0">
                <a:solidFill>
                  <a:srgbClr val="FFFF00"/>
                </a:solidFill>
              </a:rPr>
              <a:t>, no one can see the </a:t>
            </a:r>
            <a:endParaRPr lang="en-US" sz="2000" b="1" dirty="0" smtClean="0">
              <a:solidFill>
                <a:srgbClr val="FFFF00"/>
              </a:solidFill>
            </a:endParaRPr>
          </a:p>
          <a:p>
            <a:r>
              <a:rPr lang="en-US" sz="2000" b="1" dirty="0" smtClean="0">
                <a:solidFill>
                  <a:srgbClr val="FFFF00"/>
                </a:solidFill>
              </a:rPr>
              <a:t>kingdom </a:t>
            </a:r>
            <a:r>
              <a:rPr lang="en-US" sz="2000" b="1" dirty="0">
                <a:solidFill>
                  <a:srgbClr val="FFFF00"/>
                </a:solidFill>
              </a:rPr>
              <a:t>of God unless </a:t>
            </a:r>
            <a:endParaRPr lang="en-US" sz="2000" b="1" dirty="0" smtClean="0">
              <a:solidFill>
                <a:srgbClr val="FFFF00"/>
              </a:solidFill>
            </a:endParaRPr>
          </a:p>
          <a:p>
            <a:r>
              <a:rPr lang="en-US" sz="2000" b="1" dirty="0" smtClean="0">
                <a:solidFill>
                  <a:srgbClr val="FFFF00"/>
                </a:solidFill>
              </a:rPr>
              <a:t>he </a:t>
            </a:r>
            <a:r>
              <a:rPr lang="en-US" sz="2000" b="1" dirty="0">
                <a:solidFill>
                  <a:srgbClr val="FFFF00"/>
                </a:solidFill>
              </a:rPr>
              <a:t>is </a:t>
            </a:r>
            <a:r>
              <a:rPr lang="en-US" sz="2000" b="1" dirty="0" smtClean="0">
                <a:solidFill>
                  <a:srgbClr val="FFFF00"/>
                </a:solidFill>
              </a:rPr>
              <a:t>born again</a:t>
            </a:r>
            <a:r>
              <a:rPr lang="en-US" sz="2000" b="1" dirty="0"/>
              <a:t>.</a:t>
            </a:r>
            <a:r>
              <a:rPr lang="en-US" sz="2000" dirty="0"/>
              <a:t>" John 3:3 </a:t>
            </a:r>
          </a:p>
        </p:txBody>
      </p:sp>
      <p:sp>
        <p:nvSpPr>
          <p:cNvPr id="9" name="Rectangle 8"/>
          <p:cNvSpPr/>
          <p:nvPr/>
        </p:nvSpPr>
        <p:spPr>
          <a:xfrm>
            <a:off x="136316" y="3666805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COME FORWARD AND GET RIGHT WITH GOD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36316" y="4556166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COME FORWARD AND GIVE YOUR HEART TO THE LORD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00112" y="5474731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COME FORWARD AND REPENT OF YOUR IDOLATRY AND BE BORN AGAIN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842995" y="3836082"/>
            <a:ext cx="40546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COME FORWARD RIGHT NOW AND SURRENDER YOUR WHOLE LIFE TO </a:t>
            </a:r>
            <a:r>
              <a:rPr lang="en-US" sz="2000" dirty="0" smtClean="0"/>
              <a:t>JESUS – HE IS WAITING </a:t>
            </a:r>
            <a:endParaRPr lang="en-US" sz="2000" dirty="0"/>
          </a:p>
        </p:txBody>
      </p:sp>
      <p:sp>
        <p:nvSpPr>
          <p:cNvPr id="13" name="Rectangle 12"/>
          <p:cNvSpPr/>
          <p:nvPr/>
        </p:nvSpPr>
        <p:spPr>
          <a:xfrm>
            <a:off x="5084135" y="5257800"/>
            <a:ext cx="3657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FFF00"/>
                </a:solidFill>
              </a:rPr>
              <a:t>COME FORWARD AND MAKE SURE YOU ARE GOING TO HEAVEN TONIGHT IF YOU DIE </a:t>
            </a:r>
          </a:p>
        </p:txBody>
      </p:sp>
      <p:pic>
        <p:nvPicPr>
          <p:cNvPr id="2052" name="Picture 4" descr="Structural Innovation: Lessons From the 1901 Pan-American Exposi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876300"/>
            <a:ext cx="194797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7205770" y="876300"/>
            <a:ext cx="17858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1901</a:t>
            </a:r>
          </a:p>
          <a:p>
            <a:r>
              <a:rPr lang="en-US" sz="1800" dirty="0" smtClean="0"/>
              <a:t>Pan –American World’s Fair</a:t>
            </a:r>
          </a:p>
          <a:p>
            <a:r>
              <a:rPr lang="en-US" sz="1800" dirty="0" smtClean="0"/>
              <a:t>Buffalo, NY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296161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91869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b="1" dirty="0" smtClean="0">
                <a:ln w="11430"/>
                <a:solidFill>
                  <a:srgbClr val="FF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Jesus Was Not Seeker Friendly </a:t>
            </a:r>
            <a:endParaRPr lang="en-US" b="1" dirty="0">
              <a:ln w="11430"/>
              <a:solidFill>
                <a:schemeClr val="bg1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829392"/>
            <a:ext cx="90678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/>
              <a:t> </a:t>
            </a:r>
            <a:r>
              <a:rPr lang="en-US" sz="2200" dirty="0"/>
              <a:t>"One thing you lack," </a:t>
            </a:r>
            <a:r>
              <a:rPr lang="en-US" sz="2200" dirty="0" smtClean="0"/>
              <a:t>He </a:t>
            </a:r>
            <a:r>
              <a:rPr lang="en-US" sz="2200" dirty="0"/>
              <a:t>said. "Go, sell everything you have and give to the poor, and you will have treasure in heaven. </a:t>
            </a:r>
            <a:r>
              <a:rPr lang="en-US" sz="2200" b="1" u="sng" dirty="0">
                <a:solidFill>
                  <a:srgbClr val="FFFF00"/>
                </a:solidFill>
              </a:rPr>
              <a:t>Then come, follow </a:t>
            </a:r>
            <a:r>
              <a:rPr lang="en-US" sz="2200" b="1" u="sng" dirty="0" smtClean="0">
                <a:solidFill>
                  <a:srgbClr val="FFFF00"/>
                </a:solidFill>
              </a:rPr>
              <a:t>Me</a:t>
            </a:r>
            <a:r>
              <a:rPr lang="en-US" sz="2200" b="1" dirty="0">
                <a:solidFill>
                  <a:srgbClr val="FFFF00"/>
                </a:solidFill>
              </a:rPr>
              <a:t>.</a:t>
            </a:r>
            <a:r>
              <a:rPr lang="en-US" sz="2200" dirty="0"/>
              <a:t>" 22  At this the man's face fell. He went away sad, </a:t>
            </a:r>
            <a:r>
              <a:rPr lang="en-US" sz="2200" dirty="0" smtClean="0"/>
              <a:t> Mark 10:21,22</a:t>
            </a:r>
            <a:endParaRPr lang="en-US" sz="2200" dirty="0"/>
          </a:p>
        </p:txBody>
      </p:sp>
      <p:sp>
        <p:nvSpPr>
          <p:cNvPr id="4" name="Rectangle 3"/>
          <p:cNvSpPr/>
          <p:nvPr/>
        </p:nvSpPr>
        <p:spPr>
          <a:xfrm>
            <a:off x="278219" y="275967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Whosoever will come after Me</a:t>
            </a:r>
            <a:r>
              <a:rPr lang="en-US" b="1" dirty="0"/>
              <a:t>, let him </a:t>
            </a:r>
            <a:r>
              <a:rPr lang="en-US" b="1" u="sng" dirty="0"/>
              <a:t>deny himself</a:t>
            </a:r>
            <a:r>
              <a:rPr lang="en-US" b="1" dirty="0"/>
              <a:t>, and take up his cross, and </a:t>
            </a:r>
            <a:r>
              <a:rPr lang="en-US" b="1" u="sng" dirty="0"/>
              <a:t>follow </a:t>
            </a:r>
            <a:r>
              <a:rPr lang="en-US" b="1" u="sng" dirty="0" smtClean="0"/>
              <a:t>Me</a:t>
            </a:r>
            <a:r>
              <a:rPr lang="en-US" b="1" dirty="0"/>
              <a:t>.</a:t>
            </a:r>
            <a:r>
              <a:rPr lang="en-US" dirty="0"/>
              <a:t>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52400" y="414248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but whosoever will </a:t>
            </a:r>
            <a:r>
              <a:rPr lang="en-US" b="1" u="sng" dirty="0">
                <a:solidFill>
                  <a:srgbClr val="FFFF00"/>
                </a:solidFill>
              </a:rPr>
              <a:t>lose his life</a:t>
            </a:r>
            <a:r>
              <a:rPr lang="en-US" b="1" dirty="0">
                <a:solidFill>
                  <a:srgbClr val="FFFF00"/>
                </a:solidFill>
              </a:rPr>
              <a:t> for </a:t>
            </a:r>
            <a:r>
              <a:rPr lang="en-US" b="1" dirty="0" smtClean="0">
                <a:solidFill>
                  <a:srgbClr val="FFFF00"/>
                </a:solidFill>
              </a:rPr>
              <a:t>My </a:t>
            </a:r>
            <a:r>
              <a:rPr lang="en-US" b="1" dirty="0">
                <a:solidFill>
                  <a:srgbClr val="FFFF00"/>
                </a:solidFill>
              </a:rPr>
              <a:t>sake, the same </a:t>
            </a:r>
            <a:r>
              <a:rPr lang="en-US" b="1" u="sng" dirty="0">
                <a:solidFill>
                  <a:srgbClr val="FFFF00"/>
                </a:solidFill>
              </a:rPr>
              <a:t>shall save it</a:t>
            </a:r>
            <a:r>
              <a:rPr lang="en-US" b="1" dirty="0">
                <a:solidFill>
                  <a:srgbClr val="FFFF00"/>
                </a:solidFill>
              </a:rPr>
              <a:t>.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7586" y="5352871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the man who </a:t>
            </a:r>
            <a:r>
              <a:rPr lang="en-US" b="1" u="sng" dirty="0"/>
              <a:t>hates his life </a:t>
            </a:r>
            <a:r>
              <a:rPr lang="en-US" b="1" dirty="0"/>
              <a:t>in this world will keep it for eternal life.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52399" y="2133600"/>
            <a:ext cx="54110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10 TIMES – (follow Me – 12 </a:t>
            </a:r>
            <a:r>
              <a:rPr lang="en-US" dirty="0" err="1" smtClean="0">
                <a:solidFill>
                  <a:srgbClr val="FFFF00"/>
                </a:solidFill>
              </a:rPr>
              <a:t>Xs</a:t>
            </a:r>
            <a:r>
              <a:rPr lang="en-US" dirty="0" smtClean="0">
                <a:solidFill>
                  <a:srgbClr val="FFFF00"/>
                </a:solidFill>
              </a:rPr>
              <a:t> more)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410200" y="2650629"/>
            <a:ext cx="342900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</a:rPr>
              <a:t>WHO EVER </a:t>
            </a:r>
            <a:r>
              <a:rPr lang="en-US" sz="2000" b="1" dirty="0" smtClean="0">
                <a:solidFill>
                  <a:srgbClr val="FFFF00"/>
                </a:solidFill>
              </a:rPr>
              <a:t>“BELIEVES” </a:t>
            </a:r>
            <a:r>
              <a:rPr lang="en-US" sz="2000" b="1" dirty="0">
                <a:solidFill>
                  <a:srgbClr val="FFFF00"/>
                </a:solidFill>
              </a:rPr>
              <a:t>STATEMENTS </a:t>
            </a:r>
            <a:endParaRPr lang="en-US" sz="2000" dirty="0">
              <a:solidFill>
                <a:srgbClr val="FFFF0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b="1" dirty="0"/>
              <a:t>TO HAVE FAITH</a:t>
            </a:r>
            <a:endParaRPr lang="en-US" sz="2000" dirty="0"/>
          </a:p>
          <a:p>
            <a:pPr marL="457200" indent="-457200">
              <a:buFont typeface="+mj-lt"/>
              <a:buAutoNum type="arabicPeriod"/>
            </a:pPr>
            <a:r>
              <a:rPr lang="en-US" sz="2000" b="1" dirty="0"/>
              <a:t>TO ENTRUST</a:t>
            </a:r>
            <a:endParaRPr lang="en-US" sz="2000" dirty="0"/>
          </a:p>
          <a:p>
            <a:pPr marL="457200" indent="-457200">
              <a:buFont typeface="+mj-lt"/>
              <a:buAutoNum type="arabicPeriod"/>
            </a:pPr>
            <a:r>
              <a:rPr lang="en-US" sz="2000" b="1" dirty="0"/>
              <a:t>TO COMMIT ONESELF</a:t>
            </a:r>
            <a:endParaRPr lang="en-US" sz="2000" dirty="0"/>
          </a:p>
        </p:txBody>
      </p:sp>
      <p:sp>
        <p:nvSpPr>
          <p:cNvPr id="15" name="Rectangle 14"/>
          <p:cNvSpPr/>
          <p:nvPr/>
        </p:nvSpPr>
        <p:spPr>
          <a:xfrm>
            <a:off x="5137298" y="4394537"/>
            <a:ext cx="385430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that whoever </a:t>
            </a:r>
            <a:r>
              <a:rPr lang="en-US" sz="2000" b="1" u="sng" dirty="0"/>
              <a:t>believes</a:t>
            </a:r>
            <a:r>
              <a:rPr lang="en-US" sz="2000" b="1" dirty="0"/>
              <a:t> in </a:t>
            </a:r>
            <a:r>
              <a:rPr lang="en-US" sz="2000" b="1" dirty="0" smtClean="0"/>
              <a:t>Him </a:t>
            </a:r>
            <a:r>
              <a:rPr lang="en-US" sz="2000" b="1" dirty="0"/>
              <a:t>shall not perish but have eternal life</a:t>
            </a:r>
            <a:endParaRPr lang="en-US" sz="2000" dirty="0"/>
          </a:p>
        </p:txBody>
      </p:sp>
      <p:sp>
        <p:nvSpPr>
          <p:cNvPr id="16" name="Rectangle 15"/>
          <p:cNvSpPr/>
          <p:nvPr/>
        </p:nvSpPr>
        <p:spPr>
          <a:xfrm>
            <a:off x="5302103" y="5458361"/>
            <a:ext cx="384189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</a:rPr>
              <a:t>Whoever </a:t>
            </a:r>
            <a:r>
              <a:rPr lang="en-US" sz="2000" b="1" u="sng" dirty="0">
                <a:solidFill>
                  <a:srgbClr val="FFFF00"/>
                </a:solidFill>
              </a:rPr>
              <a:t>believes</a:t>
            </a:r>
            <a:r>
              <a:rPr lang="en-US" sz="2000" b="1" dirty="0">
                <a:solidFill>
                  <a:srgbClr val="FFFF00"/>
                </a:solidFill>
              </a:rPr>
              <a:t> in me, as the Scripture has said, streams of living water </a:t>
            </a:r>
            <a:endParaRPr lang="en-US" sz="2000" b="1" dirty="0" smtClean="0">
              <a:solidFill>
                <a:srgbClr val="FFFF00"/>
              </a:solidFill>
            </a:endParaRPr>
          </a:p>
          <a:p>
            <a:r>
              <a:rPr lang="en-US" sz="2000" b="1" dirty="0" smtClean="0">
                <a:solidFill>
                  <a:srgbClr val="FFFF00"/>
                </a:solidFill>
              </a:rPr>
              <a:t>will </a:t>
            </a:r>
            <a:r>
              <a:rPr lang="en-US" sz="2000" b="1" dirty="0">
                <a:solidFill>
                  <a:srgbClr val="FFFF00"/>
                </a:solidFill>
              </a:rPr>
              <a:t>flow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715000" y="2133600"/>
            <a:ext cx="28956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7 TIMES 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765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294382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b="1" dirty="0" smtClean="0">
                <a:ln w="11430"/>
                <a:solidFill>
                  <a:srgbClr val="FF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SO WHAT IS THE HEART JOURNEY</a:t>
            </a:r>
          </a:p>
          <a:p>
            <a:r>
              <a:rPr lang="en-US" sz="3200" b="1" dirty="0" smtClean="0">
                <a:ln w="11430"/>
                <a:solidFill>
                  <a:srgbClr val="FF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OF  BEING BORN AGAIN?</a:t>
            </a:r>
          </a:p>
        </p:txBody>
      </p:sp>
      <p:sp>
        <p:nvSpPr>
          <p:cNvPr id="2" name="Rectangle 1"/>
          <p:cNvSpPr/>
          <p:nvPr/>
        </p:nvSpPr>
        <p:spPr>
          <a:xfrm>
            <a:off x="228600" y="1371600"/>
            <a:ext cx="86868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IT MEANS YOU ARE </a:t>
            </a:r>
            <a:r>
              <a:rPr lang="en-US" sz="2800" dirty="0" smtClean="0"/>
              <a:t>CONVINCED JESUS </a:t>
            </a:r>
            <a:r>
              <a:rPr lang="en-US" sz="2800" dirty="0"/>
              <a:t>IS WHO HE SAYS HE IS 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FFFF00"/>
                </a:solidFill>
              </a:rPr>
              <a:t>(</a:t>
            </a:r>
            <a:r>
              <a:rPr lang="en-US" sz="2800" dirty="0">
                <a:solidFill>
                  <a:srgbClr val="FFFF00"/>
                </a:solidFill>
              </a:rPr>
              <a:t>FAITH</a:t>
            </a:r>
            <a:r>
              <a:rPr lang="en-US" sz="2800" dirty="0" smtClean="0">
                <a:solidFill>
                  <a:srgbClr val="FFFF00"/>
                </a:solidFill>
              </a:rPr>
              <a:t>) </a:t>
            </a:r>
            <a:r>
              <a:rPr lang="en-US" sz="2800" dirty="0" smtClean="0"/>
              <a:t>(Matthew 16:15)</a:t>
            </a:r>
            <a:endParaRPr lang="en-US" sz="2800" dirty="0"/>
          </a:p>
          <a:p>
            <a:r>
              <a:rPr lang="en-US" sz="2800" dirty="0"/>
              <a:t> </a:t>
            </a:r>
          </a:p>
          <a:p>
            <a:r>
              <a:rPr lang="en-US" sz="2800" dirty="0"/>
              <a:t>IT MEANS YOU ACCEPT HIS CALL </a:t>
            </a:r>
            <a:r>
              <a:rPr lang="en-US" sz="2800" dirty="0" smtClean="0"/>
              <a:t>ON YOUR LIFE – </a:t>
            </a:r>
            <a:r>
              <a:rPr lang="en-US" sz="2800" dirty="0"/>
              <a:t>TO FOLLOW HIM – ABOVE YOUR OWN </a:t>
            </a:r>
            <a:r>
              <a:rPr lang="en-US" sz="2800" dirty="0" smtClean="0"/>
              <a:t>LIFE AND YOU LAY DOWN YOUR IDOLS OF PLEASURE TO WORSHIP HIM ALONE </a:t>
            </a:r>
            <a:r>
              <a:rPr lang="en-US" sz="2800" dirty="0" smtClean="0">
                <a:solidFill>
                  <a:srgbClr val="FFFF00"/>
                </a:solidFill>
              </a:rPr>
              <a:t>(REPENTANCE) </a:t>
            </a:r>
            <a:r>
              <a:rPr lang="en-US" sz="2800" dirty="0" smtClean="0"/>
              <a:t>(Mark 8:34)</a:t>
            </a:r>
            <a:endParaRPr lang="en-US" sz="2800" dirty="0"/>
          </a:p>
          <a:p>
            <a:r>
              <a:rPr lang="en-US" sz="2800" dirty="0"/>
              <a:t> </a:t>
            </a:r>
          </a:p>
          <a:p>
            <a:r>
              <a:rPr lang="en-US" sz="2800" dirty="0"/>
              <a:t>IT MEANS YOU ALLOW THE </a:t>
            </a:r>
            <a:r>
              <a:rPr lang="en-US" sz="2800" dirty="0" smtClean="0"/>
              <a:t>HOLY SPIRIT </a:t>
            </a:r>
            <a:r>
              <a:rPr lang="en-US" sz="2800" dirty="0"/>
              <a:t>TO BRING FORTH IN YOU THE NEW CREATION OF </a:t>
            </a:r>
            <a:r>
              <a:rPr lang="en-US" sz="2800" dirty="0" smtClean="0"/>
              <a:t>JESUS’ </a:t>
            </a:r>
            <a:r>
              <a:rPr lang="en-US" sz="2800" dirty="0"/>
              <a:t>NATURE IN YOU – DISPLACING THE OLD </a:t>
            </a:r>
            <a:r>
              <a:rPr lang="en-US" sz="2800" dirty="0" smtClean="0"/>
              <a:t>MAN – </a:t>
            </a:r>
            <a:r>
              <a:rPr lang="en-US" sz="2800" dirty="0" smtClean="0">
                <a:solidFill>
                  <a:srgbClr val="FFFF00"/>
                </a:solidFill>
              </a:rPr>
              <a:t>(FILLED WITH THE SPIRIT) </a:t>
            </a:r>
            <a:r>
              <a:rPr lang="en-US" sz="2800" dirty="0" smtClean="0"/>
              <a:t>(John 7:38)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13517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91869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b="1" dirty="0" smtClean="0">
                <a:ln w="11430"/>
                <a:solidFill>
                  <a:srgbClr val="FF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Prayer To Be Born Again </a:t>
            </a:r>
            <a:endParaRPr lang="en-US" b="1" dirty="0">
              <a:ln w="11430"/>
              <a:solidFill>
                <a:schemeClr val="bg1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4298" y="1225689"/>
            <a:ext cx="911210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dirty="0" smtClean="0"/>
              <a:t>LORD JESUS I </a:t>
            </a:r>
            <a:r>
              <a:rPr lang="en-US" dirty="0"/>
              <a:t>receive </a:t>
            </a:r>
            <a:r>
              <a:rPr lang="en-US" dirty="0" smtClean="0"/>
              <a:t>the Gospel as YOUR TRUTH </a:t>
            </a:r>
          </a:p>
          <a:p>
            <a:pPr algn="l"/>
            <a:r>
              <a:rPr lang="en-US" dirty="0" smtClean="0"/>
              <a:t>And </a:t>
            </a:r>
            <a:r>
              <a:rPr lang="en-US" dirty="0"/>
              <a:t>I will no longer resist </a:t>
            </a:r>
            <a:r>
              <a:rPr lang="en-US" dirty="0" smtClean="0"/>
              <a:t>YOUR LEADERSHIP in </a:t>
            </a:r>
            <a:r>
              <a:rPr lang="en-US" dirty="0"/>
              <a:t>my </a:t>
            </a:r>
            <a:r>
              <a:rPr lang="en-US" dirty="0" smtClean="0"/>
              <a:t>life</a:t>
            </a:r>
          </a:p>
          <a:p>
            <a:pPr algn="l"/>
            <a:r>
              <a:rPr lang="en-US" dirty="0" smtClean="0"/>
              <a:t>I RENOUNCE ALL IDOLATRY AND SELF WORSHIP</a:t>
            </a:r>
          </a:p>
          <a:p>
            <a:pPr algn="l"/>
            <a:r>
              <a:rPr lang="en-US" dirty="0" smtClean="0"/>
              <a:t>And put YOU FIRST IN MY LIFE</a:t>
            </a:r>
            <a:endParaRPr lang="en-US" dirty="0"/>
          </a:p>
          <a:p>
            <a:pPr algn="l"/>
            <a:r>
              <a:rPr lang="en-US" dirty="0"/>
              <a:t> </a:t>
            </a:r>
            <a:r>
              <a:rPr lang="en-US" dirty="0" smtClean="0"/>
              <a:t>I </a:t>
            </a:r>
            <a:r>
              <a:rPr lang="en-US" dirty="0"/>
              <a:t>surrender to </a:t>
            </a:r>
            <a:r>
              <a:rPr lang="en-US" dirty="0" smtClean="0"/>
              <a:t>YOU by </a:t>
            </a:r>
            <a:r>
              <a:rPr lang="en-US" dirty="0"/>
              <a:t>faith and repentance </a:t>
            </a:r>
            <a:endParaRPr lang="en-US" dirty="0" smtClean="0"/>
          </a:p>
          <a:p>
            <a:pPr algn="l"/>
            <a:r>
              <a:rPr lang="en-US" dirty="0" smtClean="0"/>
              <a:t>And </a:t>
            </a:r>
            <a:r>
              <a:rPr lang="en-US" dirty="0"/>
              <a:t>I give </a:t>
            </a:r>
            <a:r>
              <a:rPr lang="en-US" dirty="0" smtClean="0"/>
              <a:t>YOU </a:t>
            </a:r>
            <a:r>
              <a:rPr lang="en-US" dirty="0"/>
              <a:t>my life - I give </a:t>
            </a:r>
            <a:r>
              <a:rPr lang="en-US" dirty="0" smtClean="0"/>
              <a:t>YOU my </a:t>
            </a:r>
            <a:r>
              <a:rPr lang="en-US" dirty="0"/>
              <a:t>rights </a:t>
            </a:r>
            <a:endParaRPr lang="en-US" dirty="0" smtClean="0"/>
          </a:p>
          <a:p>
            <a:pPr algn="l"/>
            <a:r>
              <a:rPr lang="en-US" dirty="0" smtClean="0"/>
              <a:t>I give YOU every </a:t>
            </a:r>
            <a:r>
              <a:rPr lang="en-US" dirty="0"/>
              <a:t>area of my life </a:t>
            </a:r>
            <a:r>
              <a:rPr lang="en-US" dirty="0" smtClean="0"/>
              <a:t>that I recognize at this moment</a:t>
            </a:r>
          </a:p>
          <a:p>
            <a:pPr algn="l"/>
            <a:r>
              <a:rPr lang="en-US" dirty="0" smtClean="0"/>
              <a:t>I SURRENDER and YIELD TO YOU  </a:t>
            </a:r>
          </a:p>
          <a:p>
            <a:pPr algn="l"/>
            <a:r>
              <a:rPr lang="en-US" dirty="0" smtClean="0"/>
              <a:t>My Mind, Body, Soul, </a:t>
            </a:r>
            <a:r>
              <a:rPr lang="en-US" dirty="0"/>
              <a:t>and </a:t>
            </a:r>
            <a:r>
              <a:rPr lang="en-US" dirty="0" smtClean="0"/>
              <a:t>Spirit  </a:t>
            </a:r>
          </a:p>
          <a:p>
            <a:pPr algn="l"/>
            <a:r>
              <a:rPr lang="en-US" dirty="0" smtClean="0"/>
              <a:t>My </a:t>
            </a:r>
            <a:r>
              <a:rPr lang="en-US" dirty="0"/>
              <a:t>actions to </a:t>
            </a:r>
            <a:r>
              <a:rPr lang="en-US" dirty="0" smtClean="0"/>
              <a:t>PLEASE YOU - </a:t>
            </a:r>
            <a:r>
              <a:rPr lang="en-US" dirty="0"/>
              <a:t>M</a:t>
            </a:r>
            <a:r>
              <a:rPr lang="en-US" dirty="0" smtClean="0"/>
              <a:t>y </a:t>
            </a:r>
            <a:r>
              <a:rPr lang="en-US" dirty="0"/>
              <a:t>heart to </a:t>
            </a:r>
            <a:r>
              <a:rPr lang="en-US" dirty="0" smtClean="0"/>
              <a:t>LOVE YOU</a:t>
            </a:r>
          </a:p>
          <a:p>
            <a:pPr algn="l"/>
            <a:r>
              <a:rPr lang="en-US" dirty="0" smtClean="0"/>
              <a:t>My </a:t>
            </a:r>
            <a:r>
              <a:rPr lang="en-US" dirty="0"/>
              <a:t>will to </a:t>
            </a:r>
            <a:r>
              <a:rPr lang="en-US" dirty="0" smtClean="0"/>
              <a:t>FOLLOW YOU  </a:t>
            </a:r>
          </a:p>
          <a:p>
            <a:pPr algn="l"/>
            <a:r>
              <a:rPr lang="en-US" dirty="0" smtClean="0"/>
              <a:t>My </a:t>
            </a:r>
            <a:r>
              <a:rPr lang="en-US" dirty="0"/>
              <a:t>s</a:t>
            </a:r>
            <a:r>
              <a:rPr lang="en-US" dirty="0" smtClean="0"/>
              <a:t>pirit </a:t>
            </a:r>
            <a:r>
              <a:rPr lang="en-US" dirty="0"/>
              <a:t>to be </a:t>
            </a:r>
            <a:r>
              <a:rPr lang="en-US" dirty="0" smtClean="0"/>
              <a:t>FILLED with YOUR SPIRIT</a:t>
            </a:r>
          </a:p>
          <a:p>
            <a:pPr algn="l"/>
            <a:r>
              <a:rPr lang="en-US" dirty="0" smtClean="0"/>
              <a:t>And if I fall into sin and idolatry </a:t>
            </a:r>
          </a:p>
          <a:p>
            <a:pPr algn="l"/>
            <a:r>
              <a:rPr lang="en-US" dirty="0" smtClean="0"/>
              <a:t>I </a:t>
            </a:r>
            <a:r>
              <a:rPr lang="en-US" dirty="0"/>
              <a:t>will quickly </a:t>
            </a:r>
            <a:r>
              <a:rPr lang="en-US" dirty="0" smtClean="0"/>
              <a:t>repent and give </a:t>
            </a:r>
            <a:r>
              <a:rPr lang="en-US" dirty="0"/>
              <a:t>back </a:t>
            </a:r>
            <a:r>
              <a:rPr lang="en-US" dirty="0" smtClean="0"/>
              <a:t>CONTROL of my </a:t>
            </a:r>
            <a:r>
              <a:rPr lang="en-US" dirty="0"/>
              <a:t>life </a:t>
            </a:r>
            <a:r>
              <a:rPr lang="en-US" dirty="0" smtClean="0"/>
              <a:t>to YOU</a:t>
            </a:r>
          </a:p>
          <a:p>
            <a:pPr algn="l"/>
            <a:r>
              <a:rPr lang="en-US" dirty="0"/>
              <a:t>T</a:t>
            </a:r>
            <a:r>
              <a:rPr lang="en-US" dirty="0" smtClean="0"/>
              <a:t>hank You </a:t>
            </a:r>
            <a:r>
              <a:rPr lang="en-US" dirty="0"/>
              <a:t>for </a:t>
            </a:r>
            <a:r>
              <a:rPr lang="en-US" dirty="0" smtClean="0"/>
              <a:t>YOUR amazing MERCY and FORGIVENESS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81000" y="710625"/>
            <a:ext cx="8610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aseline="30000" dirty="0">
                <a:solidFill>
                  <a:srgbClr val="FFFF00"/>
                </a:solidFill>
              </a:rPr>
              <a:t>9 </a:t>
            </a:r>
            <a:r>
              <a:rPr lang="en-US" sz="1600" dirty="0">
                <a:solidFill>
                  <a:srgbClr val="FFFF00"/>
                </a:solidFill>
              </a:rPr>
              <a:t> That if you confess with your mouth, "Jesus is Lord," and believe in your heart that God raised him from the dead, you will be saved. </a:t>
            </a:r>
            <a:r>
              <a:rPr lang="en-US" sz="1600" b="1" dirty="0">
                <a:solidFill>
                  <a:srgbClr val="FFFF00"/>
                </a:solidFill>
              </a:rPr>
              <a:t>Romans 10:9 (NIV) </a:t>
            </a:r>
            <a:endParaRPr lang="en-US" sz="1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04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191869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solidFill>
                  <a:srgbClr val="FF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WHY DOES GOD TAKE </a:t>
            </a:r>
            <a:r>
              <a:rPr lang="en-US" b="1" dirty="0">
                <a:ln w="11430"/>
                <a:solidFill>
                  <a:srgbClr val="FF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US TO THE EDGE OF </a:t>
            </a:r>
            <a:endParaRPr lang="en-US" b="1" dirty="0" smtClean="0">
              <a:ln w="11430"/>
              <a:solidFill>
                <a:srgbClr val="FFFF0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en-US" b="1" dirty="0" smtClean="0">
                <a:ln w="11430"/>
                <a:solidFill>
                  <a:srgbClr val="FF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HOPELESSNESS </a:t>
            </a:r>
            <a:r>
              <a:rPr lang="en-US" b="1" dirty="0">
                <a:ln w="11430"/>
                <a:solidFill>
                  <a:srgbClr val="FF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AND </a:t>
            </a:r>
          </a:p>
          <a:p>
            <a:r>
              <a:rPr lang="en-US" b="1" dirty="0">
                <a:ln w="11430"/>
                <a:solidFill>
                  <a:srgbClr val="FF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THEN BRING THE </a:t>
            </a:r>
            <a:r>
              <a:rPr lang="en-US" b="1" dirty="0" smtClean="0">
                <a:ln w="11430"/>
                <a:solidFill>
                  <a:srgbClr val="FF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BREAKTHROUGH?</a:t>
            </a:r>
            <a:endParaRPr lang="en-US" b="1" dirty="0">
              <a:ln w="11430"/>
              <a:solidFill>
                <a:srgbClr val="FFFF0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8600" y="1524000"/>
            <a:ext cx="39624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MOSES </a:t>
            </a:r>
          </a:p>
          <a:p>
            <a:pPr algn="l"/>
            <a:r>
              <a:rPr lang="en-US" dirty="0" smtClean="0"/>
              <a:t>Moses </a:t>
            </a:r>
            <a:r>
              <a:rPr lang="en-US" dirty="0"/>
              <a:t>returned to the LORD and said, "</a:t>
            </a:r>
            <a:r>
              <a:rPr lang="en-US" b="1" dirty="0">
                <a:solidFill>
                  <a:srgbClr val="FFFF00"/>
                </a:solidFill>
              </a:rPr>
              <a:t>O Lord, why have you brought trouble upon this people</a:t>
            </a:r>
            <a:r>
              <a:rPr lang="en-US" dirty="0"/>
              <a:t>? Is this why you sent me? 23  Ever since I went to Pharaoh to speak in your name, he has brought trouble upon this people, and you have not rescued your people at all." Exodus 5:22-23 (NIV)</a:t>
            </a:r>
          </a:p>
        </p:txBody>
      </p:sp>
      <p:sp>
        <p:nvSpPr>
          <p:cNvPr id="9" name="Rectangle 8"/>
          <p:cNvSpPr/>
          <p:nvPr/>
        </p:nvSpPr>
        <p:spPr>
          <a:xfrm>
            <a:off x="4191000" y="1539949"/>
            <a:ext cx="457200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DAVID </a:t>
            </a:r>
            <a:endParaRPr lang="en-US" dirty="0" smtClean="0">
              <a:solidFill>
                <a:srgbClr val="FFFF00"/>
              </a:solidFill>
            </a:endParaRPr>
          </a:p>
          <a:p>
            <a:r>
              <a:rPr lang="en-US" baseline="30000" dirty="0"/>
              <a:t>6 </a:t>
            </a:r>
            <a:r>
              <a:rPr lang="en-US" dirty="0"/>
              <a:t> David was greatly distressed because the men were talking of stoning him; each one was bitter in spirit because of his sons and daughters. But David found strength in the </a:t>
            </a:r>
            <a:r>
              <a:rPr lang="en-US" cap="small" dirty="0"/>
              <a:t>LORD</a:t>
            </a:r>
            <a:r>
              <a:rPr lang="en-US" dirty="0"/>
              <a:t> his God. </a:t>
            </a:r>
            <a:r>
              <a:rPr lang="en-US" b="1" dirty="0"/>
              <a:t>1 Samuel 30:6 (NIV) </a:t>
            </a:r>
            <a:endParaRPr lang="en-US" b="1" dirty="0" smtClean="0"/>
          </a:p>
          <a:p>
            <a:r>
              <a:rPr lang="en-US" dirty="0" smtClean="0">
                <a:solidFill>
                  <a:srgbClr val="FFFF00"/>
                </a:solidFill>
              </a:rPr>
              <a:t>And </a:t>
            </a:r>
            <a:r>
              <a:rPr lang="en-US" dirty="0">
                <a:solidFill>
                  <a:srgbClr val="FFFF00"/>
                </a:solidFill>
              </a:rPr>
              <a:t>David enquired at the </a:t>
            </a:r>
            <a:r>
              <a:rPr lang="en-US" cap="small" dirty="0">
                <a:solidFill>
                  <a:srgbClr val="FFFF00"/>
                </a:solidFill>
              </a:rPr>
              <a:t>LORD</a:t>
            </a:r>
            <a:r>
              <a:rPr lang="en-US" dirty="0">
                <a:solidFill>
                  <a:srgbClr val="FFFF00"/>
                </a:solidFill>
              </a:rPr>
              <a:t>, </a:t>
            </a:r>
            <a:r>
              <a:rPr lang="en-US" dirty="0" smtClean="0">
                <a:solidFill>
                  <a:srgbClr val="FFFF00"/>
                </a:solidFill>
              </a:rPr>
              <a:t>And He </a:t>
            </a:r>
            <a:r>
              <a:rPr lang="en-US" dirty="0">
                <a:solidFill>
                  <a:srgbClr val="FFFF00"/>
                </a:solidFill>
              </a:rPr>
              <a:t>answered him, Pursue: for thou shalt surely overtake </a:t>
            </a:r>
            <a:r>
              <a:rPr lang="en-US" i="1" dirty="0">
                <a:solidFill>
                  <a:srgbClr val="FFFF00"/>
                </a:solidFill>
              </a:rPr>
              <a:t>them</a:t>
            </a:r>
            <a:r>
              <a:rPr lang="en-US" dirty="0">
                <a:solidFill>
                  <a:srgbClr val="FFFF00"/>
                </a:solidFill>
              </a:rPr>
              <a:t>, and without fail recover </a:t>
            </a:r>
            <a:r>
              <a:rPr lang="en-US" i="1" dirty="0">
                <a:solidFill>
                  <a:srgbClr val="FFFF00"/>
                </a:solidFill>
              </a:rPr>
              <a:t>all</a:t>
            </a:r>
            <a:r>
              <a:rPr lang="en-US" dirty="0">
                <a:solidFill>
                  <a:srgbClr val="FFFF00"/>
                </a:solidFill>
              </a:rPr>
              <a:t>. </a:t>
            </a:r>
            <a:r>
              <a:rPr lang="en-US" b="1" dirty="0"/>
              <a:t>1 Samuel 30:8 (KJV)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771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4923" y="3581400"/>
            <a:ext cx="854680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PUSHED TO THE LIMIT</a:t>
            </a:r>
          </a:p>
          <a:p>
            <a:pPr marL="457200" lvl="0" indent="-457200" algn="l">
              <a:buFont typeface="+mj-lt"/>
              <a:buAutoNum type="arabicPeriod"/>
            </a:pPr>
            <a:r>
              <a:rPr lang="en-US" dirty="0" smtClean="0"/>
              <a:t>SPIRITUAL</a:t>
            </a:r>
            <a:r>
              <a:rPr lang="en-US" dirty="0" smtClean="0">
                <a:solidFill>
                  <a:srgbClr val="FFFF00"/>
                </a:solidFill>
              </a:rPr>
              <a:t>   ATTACKS </a:t>
            </a:r>
            <a:r>
              <a:rPr lang="en-US" dirty="0">
                <a:solidFill>
                  <a:srgbClr val="FFFF00"/>
                </a:solidFill>
              </a:rPr>
              <a:t>AND TRIALS</a:t>
            </a:r>
          </a:p>
          <a:p>
            <a:pPr marL="457200" lvl="0" indent="-457200" algn="l">
              <a:buFont typeface="+mj-lt"/>
              <a:buAutoNum type="arabicPeriod"/>
            </a:pPr>
            <a:r>
              <a:rPr lang="en-US" dirty="0"/>
              <a:t>HEALTH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  ATTACKS </a:t>
            </a:r>
            <a:r>
              <a:rPr lang="en-US" dirty="0">
                <a:solidFill>
                  <a:srgbClr val="FFFF00"/>
                </a:solidFill>
              </a:rPr>
              <a:t>AND TRIALS</a:t>
            </a:r>
          </a:p>
          <a:p>
            <a:pPr marL="457200" lvl="0" indent="-457200" algn="l">
              <a:buFont typeface="+mj-lt"/>
              <a:buAutoNum type="arabicPeriod"/>
            </a:pPr>
            <a:r>
              <a:rPr lang="en-US" dirty="0"/>
              <a:t>FINANCIAL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 ATTACKS </a:t>
            </a:r>
            <a:r>
              <a:rPr lang="en-US" dirty="0">
                <a:solidFill>
                  <a:srgbClr val="FFFF00"/>
                </a:solidFill>
              </a:rPr>
              <a:t>AND TRIALS</a:t>
            </a:r>
          </a:p>
          <a:p>
            <a:pPr marL="457200" lvl="0" indent="-457200" algn="l">
              <a:buFont typeface="+mj-lt"/>
              <a:buAutoNum type="arabicPeriod"/>
            </a:pPr>
            <a:r>
              <a:rPr lang="en-US" dirty="0"/>
              <a:t>RELATIONAL </a:t>
            </a:r>
            <a:r>
              <a:rPr lang="en-US" dirty="0" smtClean="0">
                <a:solidFill>
                  <a:srgbClr val="FFFF00"/>
                </a:solidFill>
              </a:rPr>
              <a:t>  ATTACKS </a:t>
            </a:r>
            <a:r>
              <a:rPr lang="en-US" dirty="0">
                <a:solidFill>
                  <a:srgbClr val="FFFF00"/>
                </a:solidFill>
              </a:rPr>
              <a:t>AND TRIALS</a:t>
            </a:r>
          </a:p>
          <a:p>
            <a:pPr marL="457200" lvl="0" indent="-457200" algn="l">
              <a:buFont typeface="+mj-lt"/>
              <a:buAutoNum type="arabicPeriod"/>
            </a:pPr>
            <a:r>
              <a:rPr lang="en-US" dirty="0"/>
              <a:t>PASSING</a:t>
            </a:r>
            <a:r>
              <a:rPr lang="en-US" dirty="0">
                <a:solidFill>
                  <a:srgbClr val="FFFF00"/>
                </a:solidFill>
              </a:rPr>
              <a:t> OF LOVED ONES – 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endParaRPr lang="en-US" dirty="0">
              <a:solidFill>
                <a:srgbClr val="FFFF00"/>
              </a:solidFill>
            </a:endParaRPr>
          </a:p>
          <a:p>
            <a:pPr marL="457200" lvl="0" indent="-457200" algn="l">
              <a:buFont typeface="+mj-lt"/>
              <a:buAutoNum type="arabicPeriod"/>
            </a:pPr>
            <a:r>
              <a:rPr lang="en-US" dirty="0" smtClean="0"/>
              <a:t>MINISTRY</a:t>
            </a:r>
            <a:r>
              <a:rPr lang="en-US" dirty="0" smtClean="0">
                <a:solidFill>
                  <a:srgbClr val="FFFF00"/>
                </a:solidFill>
              </a:rPr>
              <a:t>  </a:t>
            </a:r>
            <a:r>
              <a:rPr lang="en-US" dirty="0">
                <a:solidFill>
                  <a:srgbClr val="FFFF00"/>
                </a:solidFill>
              </a:rPr>
              <a:t>ATTACKS AND TRIALS</a:t>
            </a:r>
          </a:p>
          <a:p>
            <a:pPr marL="457200" lvl="0" indent="-457200" algn="l">
              <a:buFont typeface="+mj-lt"/>
              <a:buAutoNum type="arabicPeriod"/>
            </a:pPr>
            <a:r>
              <a:rPr lang="en-US" dirty="0"/>
              <a:t>COMMUNITY/NATION </a:t>
            </a:r>
            <a:r>
              <a:rPr lang="en-US" dirty="0" smtClean="0">
                <a:solidFill>
                  <a:srgbClr val="FFFF00"/>
                </a:solidFill>
              </a:rPr>
              <a:t>  ATTACKS </a:t>
            </a:r>
            <a:r>
              <a:rPr lang="en-US" dirty="0">
                <a:solidFill>
                  <a:srgbClr val="FFFF00"/>
                </a:solidFill>
              </a:rPr>
              <a:t>AND TRIALS </a:t>
            </a:r>
          </a:p>
        </p:txBody>
      </p:sp>
      <p:sp>
        <p:nvSpPr>
          <p:cNvPr id="5" name="Rectangle 4"/>
          <p:cNvSpPr/>
          <p:nvPr/>
        </p:nvSpPr>
        <p:spPr>
          <a:xfrm>
            <a:off x="338471" y="838200"/>
            <a:ext cx="8729329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100" dirty="0"/>
              <a:t>“You know how the Lord has been blessing </a:t>
            </a:r>
            <a:r>
              <a:rPr lang="en-US" sz="2100" dirty="0" smtClean="0"/>
              <a:t>us; </a:t>
            </a:r>
            <a:r>
              <a:rPr lang="en-US" sz="2100" b="1" dirty="0"/>
              <a:t>but it seems as if, since we began to pray for Revival, </a:t>
            </a:r>
            <a:r>
              <a:rPr lang="en-US" sz="2100" b="1" dirty="0">
                <a:solidFill>
                  <a:srgbClr val="FFFF00"/>
                </a:solidFill>
              </a:rPr>
              <a:t>there has been trouble upon trouble, difficulty upon difficulty. Last week we were getting desperate because things seemed to be getting worse</a:t>
            </a:r>
            <a:r>
              <a:rPr lang="en-US" sz="2100" b="1" dirty="0"/>
              <a:t>.</a:t>
            </a:r>
            <a:r>
              <a:rPr lang="en-US" sz="2100" dirty="0"/>
              <a:t> "Do not imagine that all is peace and sunshine in our little Church </a:t>
            </a:r>
            <a:r>
              <a:rPr lang="en-US" sz="2100" dirty="0" smtClean="0"/>
              <a:t>here. </a:t>
            </a:r>
            <a:r>
              <a:rPr lang="en-US" sz="2100" b="1" dirty="0">
                <a:solidFill>
                  <a:srgbClr val="FFFF00"/>
                </a:solidFill>
              </a:rPr>
              <a:t>But many times the Lord gave us the word, 'I will work, and who shall reverse it?' So we are trusting Him to finish what He surely has begun." </a:t>
            </a:r>
            <a:endParaRPr lang="en-US" sz="2100" dirty="0">
              <a:solidFill>
                <a:srgbClr val="FFFF00"/>
              </a:solidFill>
            </a:endParaRPr>
          </a:p>
          <a:p>
            <a:pPr algn="l"/>
            <a:endParaRPr lang="en-US" sz="2100" dirty="0"/>
          </a:p>
        </p:txBody>
      </p:sp>
      <p:sp>
        <p:nvSpPr>
          <p:cNvPr id="6" name="TextBox 5"/>
          <p:cNvSpPr txBox="1"/>
          <p:nvPr/>
        </p:nvSpPr>
        <p:spPr>
          <a:xfrm>
            <a:off x="37214" y="762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800" b="1" dirty="0" smtClean="0">
                <a:ln w="11430"/>
                <a:solidFill>
                  <a:srgbClr val="FF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Letter From A Missionary In India 1906</a:t>
            </a:r>
          </a:p>
        </p:txBody>
      </p:sp>
    </p:spTree>
    <p:extLst>
      <p:ext uri="{BB962C8B-B14F-4D97-AF65-F5344CB8AC3E}">
        <p14:creationId xmlns:p14="http://schemas.microsoft.com/office/powerpoint/2010/main" val="3569036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76200"/>
            <a:ext cx="89916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000" b="1" dirty="0" smtClean="0">
                <a:ln w="11430"/>
                <a:solidFill>
                  <a:srgbClr val="FF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TWO WEEKS BEFORE JESUS WAS CRUCIFIED – ONE WEEK BEFORE </a:t>
            </a:r>
          </a:p>
          <a:p>
            <a:r>
              <a:rPr lang="en-US" sz="2000" b="1" dirty="0" smtClean="0">
                <a:ln w="11430"/>
                <a:solidFill>
                  <a:srgbClr val="FF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TRIUMPHAL ENTRY THERE WAS A CRISIS THAT JESUS APPEARED - NOT TO BE DESPERATE TO HELP WITH  </a:t>
            </a:r>
            <a:endParaRPr lang="en-US" sz="2000" b="1" dirty="0">
              <a:ln w="11430"/>
              <a:solidFill>
                <a:srgbClr val="FFFF0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13321" y="1140331"/>
            <a:ext cx="365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John 11:1-44</a:t>
            </a:r>
          </a:p>
          <a:p>
            <a:r>
              <a:rPr lang="en-US" dirty="0" smtClean="0"/>
              <a:t>The Tragedy and Miracle</a:t>
            </a:r>
          </a:p>
          <a:p>
            <a:r>
              <a:rPr lang="en-US" dirty="0" smtClean="0"/>
              <a:t>Of Lazarus 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71130" y="2618003"/>
            <a:ext cx="6324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000" dirty="0">
                <a:solidFill>
                  <a:srgbClr val="FFFF00"/>
                </a:solidFill>
              </a:rPr>
              <a:t>So the sisters sent word to Jesus, "Lord, the one you love is sick</a:t>
            </a:r>
            <a:r>
              <a:rPr lang="en-US" sz="2000" dirty="0" smtClean="0">
                <a:solidFill>
                  <a:srgbClr val="FFFF00"/>
                </a:solidFill>
              </a:rPr>
              <a:t>.“4  </a:t>
            </a:r>
            <a:r>
              <a:rPr lang="en-US" sz="2000" dirty="0">
                <a:solidFill>
                  <a:srgbClr val="FFFF00"/>
                </a:solidFill>
              </a:rPr>
              <a:t>When </a:t>
            </a:r>
            <a:r>
              <a:rPr lang="en-US" sz="2000" dirty="0" smtClean="0">
                <a:solidFill>
                  <a:srgbClr val="FFFF00"/>
                </a:solidFill>
              </a:rPr>
              <a:t>He </a:t>
            </a:r>
            <a:r>
              <a:rPr lang="en-US" sz="2000" dirty="0">
                <a:solidFill>
                  <a:srgbClr val="FFFF00"/>
                </a:solidFill>
              </a:rPr>
              <a:t>heard this, Jesus said, "This sickness will not end in death.</a:t>
            </a:r>
          </a:p>
        </p:txBody>
      </p:sp>
      <p:pic>
        <p:nvPicPr>
          <p:cNvPr id="3076" name="Picture 4" descr="Revelation Song [clips from The Bible series] - YouTub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462818"/>
            <a:ext cx="3048000" cy="1715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271130" y="4038600"/>
            <a:ext cx="55962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 PROBLEM IS REVEALED </a:t>
            </a:r>
          </a:p>
          <a:p>
            <a:r>
              <a:rPr lang="en-US" dirty="0" smtClean="0"/>
              <a:t>BUT JESUS </a:t>
            </a:r>
            <a:r>
              <a:rPr lang="en-US" dirty="0"/>
              <a:t>LETS IT GET WORSE</a:t>
            </a:r>
          </a:p>
        </p:txBody>
      </p:sp>
      <p:sp>
        <p:nvSpPr>
          <p:cNvPr id="8" name="Rectangle 7"/>
          <p:cNvSpPr/>
          <p:nvPr/>
        </p:nvSpPr>
        <p:spPr>
          <a:xfrm>
            <a:off x="990600" y="5486400"/>
            <a:ext cx="6553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Yet when </a:t>
            </a:r>
            <a:r>
              <a:rPr lang="en-US" dirty="0" smtClean="0">
                <a:solidFill>
                  <a:srgbClr val="FFFF00"/>
                </a:solidFill>
              </a:rPr>
              <a:t>He </a:t>
            </a:r>
            <a:r>
              <a:rPr lang="en-US" dirty="0">
                <a:solidFill>
                  <a:srgbClr val="FFFF00"/>
                </a:solidFill>
              </a:rPr>
              <a:t>heard that Lazarus was sick, </a:t>
            </a:r>
            <a:r>
              <a:rPr lang="en-US" dirty="0" smtClean="0">
                <a:solidFill>
                  <a:srgbClr val="FFFF00"/>
                </a:solidFill>
              </a:rPr>
              <a:t>He </a:t>
            </a:r>
            <a:r>
              <a:rPr lang="en-US" dirty="0">
                <a:solidFill>
                  <a:srgbClr val="FFFF00"/>
                </a:solidFill>
              </a:rPr>
              <a:t>stayed where </a:t>
            </a:r>
            <a:r>
              <a:rPr lang="en-US" dirty="0" smtClean="0">
                <a:solidFill>
                  <a:srgbClr val="FFFF00"/>
                </a:solidFill>
              </a:rPr>
              <a:t>He </a:t>
            </a:r>
            <a:r>
              <a:rPr lang="en-US" dirty="0">
                <a:solidFill>
                  <a:srgbClr val="FFFF00"/>
                </a:solidFill>
              </a:rPr>
              <a:t>was two more days</a:t>
            </a:r>
          </a:p>
        </p:txBody>
      </p:sp>
    </p:spTree>
    <p:extLst>
      <p:ext uri="{BB962C8B-B14F-4D97-AF65-F5344CB8AC3E}">
        <p14:creationId xmlns:p14="http://schemas.microsoft.com/office/powerpoint/2010/main" val="3587173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powerpoint-template">
  <a:themeElements>
    <a:clrScheme name="">
      <a:dk1>
        <a:srgbClr val="FFFFFF"/>
      </a:dk1>
      <a:lt1>
        <a:srgbClr val="FFFFFF"/>
      </a:lt1>
      <a:dk2>
        <a:srgbClr val="FFFFFF"/>
      </a:dk2>
      <a:lt2>
        <a:srgbClr val="005117"/>
      </a:lt2>
      <a:accent1>
        <a:srgbClr val="36860B"/>
      </a:accent1>
      <a:accent2>
        <a:srgbClr val="4EC10A"/>
      </a:accent2>
      <a:accent3>
        <a:srgbClr val="FFFFFF"/>
      </a:accent3>
      <a:accent4>
        <a:srgbClr val="DADADA"/>
      </a:accent4>
      <a:accent5>
        <a:srgbClr val="AEC3AA"/>
      </a:accent5>
      <a:accent6>
        <a:srgbClr val="46AF08"/>
      </a:accent6>
      <a:hlink>
        <a:srgbClr val="CFE500"/>
      </a:hlink>
      <a:folHlink>
        <a:srgbClr val="FFFFFF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FBB240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FE564C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BB2A32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E84A25"/>
        </a:lt2>
        <a:accent1>
          <a:srgbClr val="ED6A24"/>
        </a:accent1>
        <a:accent2>
          <a:srgbClr val="F99E1C"/>
        </a:accent2>
        <a:accent3>
          <a:srgbClr val="FFFFFF"/>
        </a:accent3>
        <a:accent4>
          <a:srgbClr val="404040"/>
        </a:accent4>
        <a:accent5>
          <a:srgbClr val="F4B9AC"/>
        </a:accent5>
        <a:accent6>
          <a:srgbClr val="E28F18"/>
        </a:accent6>
        <a:hlink>
          <a:srgbClr val="F1B54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B92D14"/>
        </a:lt2>
        <a:accent1>
          <a:srgbClr val="D34E13"/>
        </a:accent1>
        <a:accent2>
          <a:srgbClr val="DC9009"/>
        </a:accent2>
        <a:accent3>
          <a:srgbClr val="FFFFFF"/>
        </a:accent3>
        <a:accent4>
          <a:srgbClr val="404040"/>
        </a:accent4>
        <a:accent5>
          <a:srgbClr val="E6B2AA"/>
        </a:accent5>
        <a:accent6>
          <a:srgbClr val="C78207"/>
        </a:accent6>
        <a:hlink>
          <a:srgbClr val="EEC63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AE6310"/>
        </a:lt2>
        <a:accent1>
          <a:srgbClr val="E79613"/>
        </a:accent1>
        <a:accent2>
          <a:srgbClr val="E1720D"/>
        </a:accent2>
        <a:accent3>
          <a:srgbClr val="FFFFFF"/>
        </a:accent3>
        <a:accent4>
          <a:srgbClr val="404040"/>
        </a:accent4>
        <a:accent5>
          <a:srgbClr val="F1C9AA"/>
        </a:accent5>
        <a:accent6>
          <a:srgbClr val="CC670B"/>
        </a:accent6>
        <a:hlink>
          <a:srgbClr val="C6470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AF5612"/>
        </a:lt2>
        <a:accent1>
          <a:srgbClr val="CB882F"/>
        </a:accent1>
        <a:accent2>
          <a:srgbClr val="E7C432"/>
        </a:accent2>
        <a:accent3>
          <a:srgbClr val="FFFFFF"/>
        </a:accent3>
        <a:accent4>
          <a:srgbClr val="404040"/>
        </a:accent4>
        <a:accent5>
          <a:srgbClr val="E2C3AD"/>
        </a:accent5>
        <a:accent6>
          <a:srgbClr val="D1B12C"/>
        </a:accent6>
        <a:hlink>
          <a:srgbClr val="EECA3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9A5E40"/>
        </a:lt2>
        <a:accent1>
          <a:srgbClr val="AE7750"/>
        </a:accent1>
        <a:accent2>
          <a:srgbClr val="C08D60"/>
        </a:accent2>
        <a:accent3>
          <a:srgbClr val="FFFFFF"/>
        </a:accent3>
        <a:accent4>
          <a:srgbClr val="404040"/>
        </a:accent4>
        <a:accent5>
          <a:srgbClr val="D3BDB3"/>
        </a:accent5>
        <a:accent6>
          <a:srgbClr val="AE7F56"/>
        </a:accent6>
        <a:hlink>
          <a:srgbClr val="CCA47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D1BB77"/>
        </a:lt2>
        <a:accent1>
          <a:srgbClr val="DBBA87"/>
        </a:accent1>
        <a:accent2>
          <a:srgbClr val="E0B265"/>
        </a:accent2>
        <a:accent3>
          <a:srgbClr val="FFFFFF"/>
        </a:accent3>
        <a:accent4>
          <a:srgbClr val="404040"/>
        </a:accent4>
        <a:accent5>
          <a:srgbClr val="EAD9C3"/>
        </a:accent5>
        <a:accent6>
          <a:srgbClr val="CBA15B"/>
        </a:accent6>
        <a:hlink>
          <a:srgbClr val="E9C27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3D3D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4">
        <a:dk1>
          <a:srgbClr val="FFFFFF"/>
        </a:dk1>
        <a:lt1>
          <a:srgbClr val="FFFFFF"/>
        </a:lt1>
        <a:dk2>
          <a:srgbClr val="FFFFFF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DADADA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5">
        <a:dk1>
          <a:srgbClr val="FFFFFF"/>
        </a:dk1>
        <a:lt1>
          <a:srgbClr val="FFFFFF"/>
        </a:lt1>
        <a:dk2>
          <a:srgbClr val="FFFFFF"/>
        </a:dk2>
        <a:lt2>
          <a:srgbClr val="55A6FE"/>
        </a:lt2>
        <a:accent1>
          <a:srgbClr val="71BBFF"/>
        </a:accent1>
        <a:accent2>
          <a:srgbClr val="74CCFF"/>
        </a:accent2>
        <a:accent3>
          <a:srgbClr val="FFFFFF"/>
        </a:accent3>
        <a:accent4>
          <a:srgbClr val="DADADA"/>
        </a:accent4>
        <a:accent5>
          <a:srgbClr val="BBDAFF"/>
        </a:accent5>
        <a:accent6>
          <a:srgbClr val="68B9E7"/>
        </a:accent6>
        <a:hlink>
          <a:srgbClr val="94D8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6">
        <a:dk1>
          <a:srgbClr val="FFFFFF"/>
        </a:dk1>
        <a:lt1>
          <a:srgbClr val="FFFFFF"/>
        </a:lt1>
        <a:dk2>
          <a:srgbClr val="FFFFFF"/>
        </a:dk2>
        <a:lt2>
          <a:srgbClr val="4BA1FF"/>
        </a:lt2>
        <a:accent1>
          <a:srgbClr val="5DB2FF"/>
        </a:accent1>
        <a:accent2>
          <a:srgbClr val="65C8FF"/>
        </a:accent2>
        <a:accent3>
          <a:srgbClr val="FFFFFF"/>
        </a:accent3>
        <a:accent4>
          <a:srgbClr val="DADADA"/>
        </a:accent4>
        <a:accent5>
          <a:srgbClr val="B6D5FF"/>
        </a:accent5>
        <a:accent6>
          <a:srgbClr val="5BB5E7"/>
        </a:accent6>
        <a:hlink>
          <a:srgbClr val="87E1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</Template>
  <TotalTime>40699</TotalTime>
  <Words>1553</Words>
  <Application>Microsoft Office PowerPoint</Application>
  <PresentationFormat>On-screen Show (4:3)</PresentationFormat>
  <Paragraphs>141</Paragraphs>
  <Slides>16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powerpoint-template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Don Lamb</dc:creator>
  <cp:lastModifiedBy>LifeGate</cp:lastModifiedBy>
  <cp:revision>419</cp:revision>
  <cp:lastPrinted>2021-03-31T16:23:49Z</cp:lastPrinted>
  <dcterms:created xsi:type="dcterms:W3CDTF">2019-07-16T01:09:40Z</dcterms:created>
  <dcterms:modified xsi:type="dcterms:W3CDTF">2025-04-06T16:05:29Z</dcterms:modified>
</cp:coreProperties>
</file>