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73" r:id="rId3"/>
    <p:sldId id="347" r:id="rId4"/>
    <p:sldId id="364" r:id="rId5"/>
    <p:sldId id="358" r:id="rId6"/>
    <p:sldId id="346" r:id="rId7"/>
    <p:sldId id="374" r:id="rId8"/>
    <p:sldId id="375" r:id="rId9"/>
    <p:sldId id="376" r:id="rId10"/>
    <p:sldId id="378" r:id="rId11"/>
    <p:sldId id="377" r:id="rId12"/>
    <p:sldId id="359" r:id="rId13"/>
    <p:sldId id="342" r:id="rId14"/>
    <p:sldId id="371" r:id="rId15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333333"/>
    <a:srgbClr val="35759D"/>
    <a:srgbClr val="000000"/>
    <a:srgbClr val="4D4D4D"/>
    <a:srgbClr val="B92D14"/>
    <a:srgbClr val="35B19D"/>
    <a:srgbClr val="004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962" autoAdjust="0"/>
    <p:restoredTop sz="95596" autoAdjust="0"/>
  </p:normalViewPr>
  <p:slideViewPr>
    <p:cSldViewPr>
      <p:cViewPr>
        <p:scale>
          <a:sx n="112" d="100"/>
          <a:sy n="112" d="100"/>
        </p:scale>
        <p:origin x="-150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6DD239-DBF5-489A-B00C-C74CB335A4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745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E171F-B22C-43B5-8C33-8E41174E0EB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DD239-DBF5-489A-B00C-C74CB335A4C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3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7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8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60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3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5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40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82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633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181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LifeGate Easter Sermon</a:t>
            </a:r>
          </a:p>
          <a:p>
            <a:r>
              <a:rPr lang="en-US" sz="3600" b="1" dirty="0" smtClean="0">
                <a:ln w="1143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April 20, 2025</a:t>
            </a:r>
            <a:endParaRPr lang="en-US" sz="3600" b="1" dirty="0">
              <a:ln w="1143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The Mystery of the Gospel: Buy The Mystery of the Gospel by Sackey  Evangelist Victor a at Low Price in India | Flipkart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2" b="46797"/>
          <a:stretch/>
        </p:blipFill>
        <p:spPr bwMode="auto">
          <a:xfrm>
            <a:off x="1047750" y="381000"/>
            <a:ext cx="7124700" cy="264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1242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Reveals The Brilliance </a:t>
            </a:r>
          </a:p>
          <a:p>
            <a:r>
              <a:rPr lang="en-US" sz="6000" dirty="0" smtClean="0"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of the Godhead </a:t>
            </a:r>
            <a:endParaRPr lang="en-US" sz="6000" dirty="0"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354" y="14445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GREATEST OUT MANEUVER </a:t>
            </a:r>
          </a:p>
          <a:p>
            <a:pPr algn="r"/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SPIRITUAL WARFARE</a:t>
            </a:r>
          </a:p>
          <a:p>
            <a:pPr algn="r"/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SATAN IS DISARMED BY AN ACTION</a:t>
            </a:r>
          </a:p>
          <a:p>
            <a:pPr algn="r"/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THAT HE INITIATED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1260" y="2667000"/>
            <a:ext cx="868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God (FATHER) made </a:t>
            </a:r>
            <a:r>
              <a:rPr lang="en-US" sz="2800" dirty="0"/>
              <a:t>you alive with Christ. He forgave us all our sins, </a:t>
            </a:r>
            <a:r>
              <a:rPr lang="en-US" sz="2800" baseline="30000" dirty="0"/>
              <a:t>14 </a:t>
            </a:r>
            <a:r>
              <a:rPr lang="en-US" sz="2800" dirty="0"/>
              <a:t> having canceled the written code, with its regulations, that was against us and that stood opposed to us; </a:t>
            </a:r>
            <a:r>
              <a:rPr lang="en-US" sz="2800" dirty="0" smtClean="0"/>
              <a:t>He (JESUS) </a:t>
            </a:r>
            <a:r>
              <a:rPr lang="en-US" sz="2800" dirty="0"/>
              <a:t>took it away, nailing it to the cross. </a:t>
            </a:r>
            <a:r>
              <a:rPr lang="en-US" sz="2800" baseline="30000" dirty="0"/>
              <a:t>15 </a:t>
            </a:r>
            <a:r>
              <a:rPr lang="en-US" sz="2800" dirty="0"/>
              <a:t> </a:t>
            </a:r>
            <a:r>
              <a:rPr lang="en-US" sz="2800" dirty="0">
                <a:solidFill>
                  <a:srgbClr val="FFFF00"/>
                </a:solidFill>
              </a:rPr>
              <a:t>And having disarmed </a:t>
            </a:r>
            <a:r>
              <a:rPr lang="en-US" sz="2800" dirty="0" smtClean="0">
                <a:solidFill>
                  <a:srgbClr val="FFFF00"/>
                </a:solidFill>
              </a:rPr>
              <a:t>(SPOILED) the </a:t>
            </a:r>
            <a:r>
              <a:rPr lang="en-US" sz="2800" dirty="0">
                <a:solidFill>
                  <a:srgbClr val="FFFF00"/>
                </a:solidFill>
              </a:rPr>
              <a:t>powers and authorities, </a:t>
            </a:r>
            <a:r>
              <a:rPr lang="en-US" sz="2800" dirty="0" smtClean="0">
                <a:solidFill>
                  <a:srgbClr val="FFFF00"/>
                </a:solidFill>
              </a:rPr>
              <a:t>He (CHRIST) made </a:t>
            </a:r>
            <a:r>
              <a:rPr lang="en-US" sz="2800" dirty="0">
                <a:solidFill>
                  <a:srgbClr val="FFFF00"/>
                </a:solidFill>
              </a:rPr>
              <a:t>a public spectacle </a:t>
            </a:r>
            <a:r>
              <a:rPr lang="en-US" sz="2000" dirty="0" smtClean="0">
                <a:solidFill>
                  <a:srgbClr val="FFFF00"/>
                </a:solidFill>
              </a:rPr>
              <a:t>(SHOW ) </a:t>
            </a:r>
            <a:r>
              <a:rPr lang="en-US" sz="2800" dirty="0" smtClean="0">
                <a:solidFill>
                  <a:srgbClr val="FFFF00"/>
                </a:solidFill>
              </a:rPr>
              <a:t>of </a:t>
            </a:r>
            <a:r>
              <a:rPr lang="en-US" sz="2800" dirty="0">
                <a:solidFill>
                  <a:srgbClr val="FFFF00"/>
                </a:solidFill>
              </a:rPr>
              <a:t>them, triumphing </a:t>
            </a:r>
            <a:r>
              <a:rPr lang="en-US" sz="2000" dirty="0" smtClean="0">
                <a:solidFill>
                  <a:srgbClr val="FFFF00"/>
                </a:solidFill>
              </a:rPr>
              <a:t>(CONQUER, GAIN THE VICTORY) </a:t>
            </a:r>
            <a:r>
              <a:rPr lang="en-US" sz="2800" dirty="0" smtClean="0">
                <a:solidFill>
                  <a:srgbClr val="FFFF00"/>
                </a:solidFill>
              </a:rPr>
              <a:t>over </a:t>
            </a:r>
            <a:r>
              <a:rPr lang="en-US" sz="2800" dirty="0">
                <a:solidFill>
                  <a:srgbClr val="FFFF00"/>
                </a:solidFill>
              </a:rPr>
              <a:t>them by the cross. 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b="1" dirty="0" smtClean="0"/>
              <a:t>Colossians 2:13b-15 </a:t>
            </a:r>
            <a:r>
              <a:rPr lang="en-US" sz="2800" b="1" dirty="0"/>
              <a:t>(NIV) </a:t>
            </a:r>
            <a:endParaRPr lang="en-US" sz="2800" dirty="0"/>
          </a:p>
        </p:txBody>
      </p:sp>
      <p:pic>
        <p:nvPicPr>
          <p:cNvPr id="2050" name="Picture 2" descr="Jesus' Resurrection - Paul Chung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527"/>
            <a:ext cx="1905000" cy="254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057400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You </a:t>
            </a:r>
            <a:r>
              <a:rPr lang="en-US" sz="2800" dirty="0"/>
              <a:t>will be able to understand my insight into the mystery of Christ, </a:t>
            </a:r>
            <a:r>
              <a:rPr lang="en-US" sz="2800" baseline="30000" dirty="0"/>
              <a:t>5 </a:t>
            </a:r>
            <a:r>
              <a:rPr lang="en-US" sz="2800" dirty="0"/>
              <a:t> which was not made known to men in other generations as it has now been revealed by the Spirit to God's holy apostles and prophets. </a:t>
            </a:r>
            <a:r>
              <a:rPr lang="en-US" sz="2800" baseline="30000" dirty="0"/>
              <a:t>6 </a:t>
            </a:r>
            <a:r>
              <a:rPr lang="en-US" sz="2800" dirty="0"/>
              <a:t> </a:t>
            </a:r>
            <a:r>
              <a:rPr lang="en-US" sz="2800" dirty="0">
                <a:solidFill>
                  <a:srgbClr val="FFFF00"/>
                </a:solidFill>
              </a:rPr>
              <a:t>This mystery is that through the </a:t>
            </a:r>
            <a:r>
              <a:rPr lang="en-US" sz="2800" dirty="0" smtClean="0">
                <a:solidFill>
                  <a:srgbClr val="FFFF00"/>
                </a:solidFill>
              </a:rPr>
              <a:t>Gospel </a:t>
            </a:r>
            <a:r>
              <a:rPr lang="en-US" sz="2800" dirty="0">
                <a:solidFill>
                  <a:srgbClr val="FFFF00"/>
                </a:solidFill>
              </a:rPr>
              <a:t>the Gentiles are heirs together with Israel, members together of one body, and sharers together in the promise in Christ Jesus</a:t>
            </a:r>
            <a:r>
              <a:rPr lang="en-US" sz="2800" dirty="0"/>
              <a:t>. </a:t>
            </a:r>
            <a:r>
              <a:rPr lang="en-US" sz="2800" b="1" dirty="0"/>
              <a:t>Ephesians 3:4-6 (NIV) </a:t>
            </a:r>
            <a:endParaRPr lang="en-US" sz="2800" dirty="0"/>
          </a:p>
        </p:txBody>
      </p:sp>
      <p:pic>
        <p:nvPicPr>
          <p:cNvPr id="3074" name="Picture 2" descr="The Finished Work Of Christ (Part 72) | Sermons | Faith Christian Cen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7" b="38862"/>
          <a:stretch/>
        </p:blipFill>
        <p:spPr bwMode="auto">
          <a:xfrm>
            <a:off x="914400" y="228600"/>
            <a:ext cx="7162800" cy="146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715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THIS IS LIKE A </a:t>
            </a:r>
            <a:r>
              <a:rPr lang="en-US" sz="2800" b="1" u="sng" dirty="0" smtClean="0">
                <a:solidFill>
                  <a:srgbClr val="FFFF00"/>
                </a:solidFill>
              </a:rPr>
              <a:t>REOCCURRING DEVASTATING BLOW</a:t>
            </a:r>
            <a:r>
              <a:rPr lang="en-US" sz="2800" b="1" dirty="0" smtClean="0">
                <a:solidFill>
                  <a:srgbClr val="FFFF00"/>
                </a:solidFill>
              </a:rPr>
              <a:t> THAT NEVER STOPS HITTING SATAN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1869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DAZZLING GLORY OF GOD</a:t>
            </a:r>
          </a:p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SURPRISING EVERYONE </a:t>
            </a:r>
          </a:p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THROUGH SALVATION BEING OFFERED</a:t>
            </a:r>
          </a:p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THE WHOLE WORLD </a:t>
            </a:r>
            <a:endParaRPr lang="en-US" b="1" dirty="0">
              <a:ln w="11430"/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4168" y="25146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However</a:t>
            </a:r>
            <a:r>
              <a:rPr lang="en-US" sz="3200" dirty="0"/>
              <a:t>, as it is written: "</a:t>
            </a:r>
            <a:r>
              <a:rPr lang="en-US" sz="3200" b="1" dirty="0">
                <a:solidFill>
                  <a:srgbClr val="FFFF00"/>
                </a:solidFill>
              </a:rPr>
              <a:t>No eye has seen, no ear has heard, no mind has conceived what God has prepared for those who love </a:t>
            </a:r>
            <a:r>
              <a:rPr lang="en-US" sz="3200" b="1" dirty="0" smtClean="0">
                <a:solidFill>
                  <a:srgbClr val="FFFF00"/>
                </a:solidFill>
              </a:rPr>
              <a:t>Him</a:t>
            </a:r>
            <a:r>
              <a:rPr lang="en-US" sz="3200" b="1" dirty="0">
                <a:solidFill>
                  <a:srgbClr val="FFFF00"/>
                </a:solidFill>
              </a:rPr>
              <a:t>"</a:t>
            </a:r>
            <a:r>
              <a:rPr lang="en-US" sz="3200" dirty="0"/>
              <a:t>-- </a:t>
            </a:r>
            <a:r>
              <a:rPr lang="en-US" sz="3200" baseline="30000" dirty="0"/>
              <a:t>10 </a:t>
            </a:r>
            <a:r>
              <a:rPr lang="en-US" sz="3200" dirty="0"/>
              <a:t> </a:t>
            </a:r>
            <a:r>
              <a:rPr lang="en-US" sz="3200" dirty="0" smtClean="0"/>
              <a:t>For </a:t>
            </a:r>
            <a:r>
              <a:rPr lang="en-US" sz="3200" dirty="0"/>
              <a:t>us, however, God has drawn aside the veil through the teaching of the Spirit; for the Spirit searches everything, </a:t>
            </a:r>
            <a:r>
              <a:rPr lang="en-US" sz="3200" dirty="0" smtClean="0"/>
              <a:t>including the deep things of God. </a:t>
            </a:r>
          </a:p>
          <a:p>
            <a:r>
              <a:rPr lang="en-US" sz="2800" dirty="0" smtClean="0"/>
              <a:t>1 </a:t>
            </a:r>
            <a:r>
              <a:rPr lang="en-US" sz="2800" dirty="0"/>
              <a:t>Corinthians </a:t>
            </a:r>
            <a:r>
              <a:rPr lang="en-US" sz="2800" dirty="0" smtClean="0"/>
              <a:t>2:9-10 NIV/ WEY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50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62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THIS PASSAGE IN REVELATION CHAPTER 12</a:t>
            </a:r>
          </a:p>
          <a:p>
            <a:r>
              <a:rPr lang="en-US" sz="20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COULD EASILY BE THE DESCRIPTION OF THE </a:t>
            </a:r>
          </a:p>
          <a:p>
            <a:r>
              <a:rPr lang="en-US" sz="20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DISARMING OF PRINCIPALITIES ON THE CROSS </a:t>
            </a:r>
            <a:endParaRPr lang="en-US" sz="2000" b="1" dirty="0">
              <a:ln w="11430"/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6200" y="1143000"/>
            <a:ext cx="922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And there was war in heaven. Michael and his angels fought against the dragon, and the dragon and his angels fought back. 8  </a:t>
            </a:r>
            <a:r>
              <a:rPr lang="en-US" b="1" dirty="0"/>
              <a:t>But he was not strong enough, and they lost their place in heaven. 9  The great dragon was hurled </a:t>
            </a:r>
            <a:r>
              <a:rPr lang="en-US" b="1" dirty="0" smtClean="0"/>
              <a:t>down </a:t>
            </a:r>
            <a:r>
              <a:rPr lang="en-US" sz="1800" b="1" dirty="0" smtClean="0"/>
              <a:t>(BY THE FINISHED WORK ON THE CROSS Matthew 28:18) </a:t>
            </a:r>
            <a:r>
              <a:rPr lang="en-US" b="1" dirty="0" smtClean="0"/>
              <a:t>--</a:t>
            </a:r>
            <a:r>
              <a:rPr lang="en-US" b="1" dirty="0"/>
              <a:t>that ancient serpent called the devil, or Satan, who leads the whole world astray. He was hurled to the earth, and his angels with him. 10  Then I heard a loud voice in heaven say: "</a:t>
            </a:r>
            <a:r>
              <a:rPr lang="en-US" b="1" dirty="0">
                <a:solidFill>
                  <a:srgbClr val="FFFF00"/>
                </a:solidFill>
              </a:rPr>
              <a:t>Now have come the salvation and the power and the kingdom of our God, and the authority of </a:t>
            </a:r>
            <a:r>
              <a:rPr lang="en-US" b="1" dirty="0" smtClean="0">
                <a:solidFill>
                  <a:srgbClr val="FFFF00"/>
                </a:solidFill>
              </a:rPr>
              <a:t>His </a:t>
            </a:r>
            <a:r>
              <a:rPr lang="en-US" b="1" dirty="0">
                <a:solidFill>
                  <a:srgbClr val="FFFF00"/>
                </a:solidFill>
              </a:rPr>
              <a:t>Christ</a:t>
            </a:r>
            <a:r>
              <a:rPr lang="en-US" dirty="0">
                <a:solidFill>
                  <a:srgbClr val="FFFF00"/>
                </a:solidFill>
              </a:rPr>
              <a:t>.</a:t>
            </a:r>
            <a:r>
              <a:rPr lang="en-US" dirty="0"/>
              <a:t> For the accuser of our brothers, who accuses them before our God day and night, has been hurled down. 11  They overcame </a:t>
            </a:r>
            <a:r>
              <a:rPr lang="en-US" dirty="0" smtClean="0"/>
              <a:t>him (Satan) </a:t>
            </a:r>
            <a:r>
              <a:rPr lang="en-US" dirty="0"/>
              <a:t>by the blood of the Lamb </a:t>
            </a:r>
            <a:r>
              <a:rPr lang="en-US" dirty="0" smtClean="0"/>
              <a:t>(CROSS) and </a:t>
            </a:r>
            <a:r>
              <a:rPr lang="en-US" dirty="0"/>
              <a:t>by the word of their </a:t>
            </a:r>
            <a:r>
              <a:rPr lang="en-US" dirty="0" smtClean="0"/>
              <a:t>testimony (EARLY CHURCH BOLDNESS; </a:t>
            </a:r>
            <a:r>
              <a:rPr lang="en-US" dirty="0"/>
              <a:t>they did not love their lives so much as to shrink from death. </a:t>
            </a:r>
            <a:r>
              <a:rPr lang="en-US" dirty="0" smtClean="0"/>
              <a:t>(EARLY CHURCH MARTYRS) Revelation 12:7-11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0"/>
            <a:ext cx="8915400" cy="505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BE IN A CONSTANT STATE  OF THANKFULNESS </a:t>
            </a:r>
            <a:r>
              <a:rPr lang="en-US" dirty="0" smtClean="0"/>
              <a:t>- </a:t>
            </a:r>
            <a:r>
              <a:rPr lang="en-US" dirty="0"/>
              <a:t>THANK </a:t>
            </a:r>
            <a:r>
              <a:rPr lang="en-US" dirty="0" smtClean="0"/>
              <a:t>THE FATHER </a:t>
            </a:r>
            <a:r>
              <a:rPr lang="en-US" dirty="0"/>
              <a:t>FOR THE INFINITE – IDENTIFICATIONAL GRACE THAT COMES THROUGH </a:t>
            </a:r>
            <a:r>
              <a:rPr lang="en-US" dirty="0" smtClean="0"/>
              <a:t>HIS SON’S </a:t>
            </a:r>
            <a:r>
              <a:rPr lang="en-US" dirty="0"/>
              <a:t>FINISHED WORK ON THE </a:t>
            </a:r>
            <a:r>
              <a:rPr lang="en-US" dirty="0" smtClean="0"/>
              <a:t>CROSS AND HIS BURIAL AND RESURRECTION.</a:t>
            </a:r>
          </a:p>
          <a:p>
            <a:pPr algn="l"/>
            <a:endParaRPr lang="en-US" sz="1050" dirty="0"/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FREELY RECEIVE, BY FAITH, ALL THAT HE HAS PURCHASED FOR YOU. </a:t>
            </a:r>
          </a:p>
          <a:p>
            <a:pPr algn="l"/>
            <a:r>
              <a:rPr lang="en-US" dirty="0" smtClean="0"/>
              <a:t>THE </a:t>
            </a:r>
            <a:r>
              <a:rPr lang="en-US" dirty="0"/>
              <a:t>COVENANT OF FULL </a:t>
            </a:r>
            <a:r>
              <a:rPr lang="en-US" dirty="0" smtClean="0"/>
              <a:t>SALVATION/ HOLINESS/ VICTORY</a:t>
            </a:r>
            <a:endParaRPr lang="en-US" dirty="0"/>
          </a:p>
          <a:p>
            <a:pPr algn="l"/>
            <a:r>
              <a:rPr lang="en-US" dirty="0"/>
              <a:t>THE COVENANT OF FULL DELIVERANCE/ LIBERTY</a:t>
            </a:r>
          </a:p>
          <a:p>
            <a:pPr algn="l"/>
            <a:r>
              <a:rPr lang="en-US" dirty="0"/>
              <a:t>THE COVENANT OF FULL FILLINGS OF THE </a:t>
            </a:r>
            <a:r>
              <a:rPr lang="en-US" dirty="0" smtClean="0"/>
              <a:t>HOLY SPIRIT</a:t>
            </a:r>
            <a:endParaRPr lang="en-US" dirty="0"/>
          </a:p>
          <a:p>
            <a:pPr algn="l"/>
            <a:r>
              <a:rPr lang="en-US" dirty="0"/>
              <a:t>THE COVENANT OF FULL </a:t>
            </a:r>
            <a:r>
              <a:rPr lang="en-US" dirty="0" smtClean="0"/>
              <a:t>HEALING/ WISDOM</a:t>
            </a:r>
            <a:endParaRPr lang="en-US" dirty="0"/>
          </a:p>
          <a:p>
            <a:pPr algn="l"/>
            <a:r>
              <a:rPr lang="en-US" dirty="0"/>
              <a:t>THE COVENANT OF FULL REVIVAL/ TRANSFORMATION</a:t>
            </a:r>
          </a:p>
          <a:p>
            <a:pPr algn="l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828800" y="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Final Application</a:t>
            </a:r>
            <a:endParaRPr lang="en-US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556260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MAKE OTHERS SPIRITUALLY JEALOUS BY THE GLORY THAT </a:t>
            </a:r>
            <a:r>
              <a:rPr lang="en-US" sz="2000" dirty="0" smtClean="0">
                <a:solidFill>
                  <a:srgbClr val="FFFF00"/>
                </a:solidFill>
              </a:rPr>
              <a:t>IS RECEIVED INTO </a:t>
            </a:r>
            <a:r>
              <a:rPr lang="en-US" sz="2000" dirty="0">
                <a:solidFill>
                  <a:srgbClr val="FFFF00"/>
                </a:solidFill>
              </a:rPr>
              <a:t>THIS REGION – AND PROVOKE HEARTS TO LIVE OUT THE FULLNESS OF THE RESURRECTION OF JESUS. </a:t>
            </a:r>
          </a:p>
        </p:txBody>
      </p:sp>
    </p:spTree>
    <p:extLst>
      <p:ext uri="{BB962C8B-B14F-4D97-AF65-F5344CB8AC3E}">
        <p14:creationId xmlns:p14="http://schemas.microsoft.com/office/powerpoint/2010/main" val="246608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72 Hours of Prayer </a:t>
            </a:r>
          </a:p>
          <a:p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Baylor University </a:t>
            </a:r>
            <a:endParaRPr lang="en-US" sz="4000" b="1" dirty="0">
              <a:ln w="11430"/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baylor revi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5905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95600"/>
            <a:ext cx="4835525" cy="358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7984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PRAISE GOD FOR THE CONTINUAL</a:t>
            </a:r>
          </a:p>
          <a:p>
            <a:r>
              <a:rPr lang="en-US" b="1" dirty="0" smtClean="0"/>
              <a:t>AWAKENING IN AMERICA </a:t>
            </a:r>
            <a:endParaRPr lang="en-US" b="1" dirty="0"/>
          </a:p>
        </p:txBody>
      </p:sp>
      <p:pic>
        <p:nvPicPr>
          <p:cNvPr id="6150" name="Picture 6" descr="C:\Users\donne\AppData\Local\Microsoft\Windows\INetCache\Content.Outlook\PW5W8WCS\20250419_181811_resize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9" b="23696"/>
          <a:stretch/>
        </p:blipFill>
        <p:spPr bwMode="auto">
          <a:xfrm>
            <a:off x="12441" y="1529512"/>
            <a:ext cx="9058909" cy="4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donne\AppData\Local\Microsoft\Windows\INetCache\Content.Outlook\PW5W8WCS\IMG_30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508496"/>
            <a:ext cx="5195331" cy="346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onne\AppData\Local\Microsoft\Windows\INetCache\Content.Outlook\PW5W8WCS\IMG_301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2" b="7464"/>
          <a:stretch/>
        </p:blipFill>
        <p:spPr bwMode="auto">
          <a:xfrm>
            <a:off x="5333999" y="1475839"/>
            <a:ext cx="3488745" cy="419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46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3279" y="13900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AN ETERNAL GLORIOUS REALITY </a:t>
            </a:r>
            <a:endParaRPr lang="en-US" sz="3200" b="1" dirty="0">
              <a:ln w="11430"/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478" y="2286000"/>
            <a:ext cx="90855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THE RESURRECTION OF JESUS CHRIST – </a:t>
            </a:r>
            <a:r>
              <a:rPr lang="en-US" sz="2000" b="1" dirty="0" smtClean="0">
                <a:solidFill>
                  <a:srgbClr val="FFFF00"/>
                </a:solidFill>
              </a:rPr>
              <a:t>WAS NEVER IN DOUBT </a:t>
            </a:r>
            <a:r>
              <a:rPr lang="en-US" sz="2000" dirty="0" smtClean="0"/>
              <a:t>– HE SAID HE WOULD LAY DOWN HIS LIFE AND PICK IT BACK UP AGAIN (JOHN 10:17,18)  – THE RESURRECTION SEALED THE </a:t>
            </a:r>
            <a:r>
              <a:rPr lang="en-US" sz="2000" dirty="0"/>
              <a:t>DEAL – </a:t>
            </a:r>
            <a:r>
              <a:rPr lang="en-US" sz="2000" dirty="0" smtClean="0"/>
              <a:t>IT PROVIDED </a:t>
            </a:r>
            <a:r>
              <a:rPr lang="en-US" sz="2000" dirty="0"/>
              <a:t>THE WAY FOR THE FATHER TO RECONCILE REBELS BACK INTO HIS HOUSEHOLD – AND ALLOWED THE FATHER TO </a:t>
            </a:r>
            <a:r>
              <a:rPr lang="en-US" sz="2000" dirty="0" smtClean="0"/>
              <a:t>BE ABLE TO BLESS </a:t>
            </a:r>
            <a:r>
              <a:rPr lang="en-US" sz="2000" dirty="0"/>
              <a:t>ALL MEN WITH EVERY SPIRITUAL BLESSING IN HEAVENLY </a:t>
            </a:r>
            <a:r>
              <a:rPr lang="en-US" sz="2000" dirty="0" smtClean="0"/>
              <a:t>PLACES THROUGH THE GIFT OF FAITH AND REPENTANCE. </a:t>
            </a:r>
            <a:endParaRPr lang="en-US" sz="2000" dirty="0"/>
          </a:p>
        </p:txBody>
      </p:sp>
      <p:pic>
        <p:nvPicPr>
          <p:cNvPr id="1026" name="Picture 2" descr="The Everlasting Importance of Christ's Resurrection | Farm and Rural Family  Life | lancasterfarming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9" b="25969"/>
          <a:stretch/>
        </p:blipFill>
        <p:spPr bwMode="auto">
          <a:xfrm>
            <a:off x="762000" y="714920"/>
            <a:ext cx="3276600" cy="14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479" y="46482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The </a:t>
            </a:r>
            <a:r>
              <a:rPr lang="en-US" b="1" dirty="0"/>
              <a:t>CROSS</a:t>
            </a:r>
            <a:r>
              <a:rPr lang="en-US" dirty="0">
                <a:solidFill>
                  <a:srgbClr val="FFFF00"/>
                </a:solidFill>
              </a:rPr>
              <a:t> bought for us unlimited </a:t>
            </a:r>
            <a:r>
              <a:rPr lang="en-US" dirty="0" smtClean="0">
                <a:solidFill>
                  <a:srgbClr val="FFFF00"/>
                </a:solidFill>
              </a:rPr>
              <a:t>forgiveness as long as we repent of our sins - and opened up eternal access </a:t>
            </a:r>
            <a:r>
              <a:rPr lang="en-US" dirty="0">
                <a:solidFill>
                  <a:srgbClr val="FFFF00"/>
                </a:solidFill>
              </a:rPr>
              <a:t>and connection with </a:t>
            </a:r>
            <a:r>
              <a:rPr lang="en-US" dirty="0" smtClean="0">
                <a:solidFill>
                  <a:srgbClr val="FFFF00"/>
                </a:solidFill>
              </a:rPr>
              <a:t>God. </a:t>
            </a:r>
            <a:r>
              <a:rPr lang="en-US" dirty="0">
                <a:solidFill>
                  <a:srgbClr val="FFFF00"/>
                </a:solidFill>
              </a:rPr>
              <a:t>The </a:t>
            </a:r>
            <a:r>
              <a:rPr lang="en-US" b="1" dirty="0" smtClean="0"/>
              <a:t>RESURRECTION</a:t>
            </a:r>
            <a:r>
              <a:rPr lang="en-US" dirty="0" smtClean="0">
                <a:solidFill>
                  <a:srgbClr val="FFFF00"/>
                </a:solidFill>
              </a:rPr>
              <a:t> sealed eternal mediated blessings through </a:t>
            </a:r>
            <a:r>
              <a:rPr lang="en-US" dirty="0">
                <a:solidFill>
                  <a:srgbClr val="FFFF00"/>
                </a:solidFill>
              </a:rPr>
              <a:t>Christ’s </a:t>
            </a:r>
            <a:r>
              <a:rPr lang="en-US" dirty="0" smtClean="0"/>
              <a:t>ONENESS WITH THE FATHER </a:t>
            </a:r>
            <a:r>
              <a:rPr lang="en-US" dirty="0" smtClean="0">
                <a:solidFill>
                  <a:srgbClr val="FFFF00"/>
                </a:solidFill>
              </a:rPr>
              <a:t>- and provided </a:t>
            </a:r>
            <a:r>
              <a:rPr lang="en-US" dirty="0">
                <a:solidFill>
                  <a:srgbClr val="FFFF00"/>
                </a:solidFill>
              </a:rPr>
              <a:t>greater and greater </a:t>
            </a:r>
            <a:r>
              <a:rPr lang="en-US" dirty="0" smtClean="0">
                <a:solidFill>
                  <a:srgbClr val="FFFF00"/>
                </a:solidFill>
              </a:rPr>
              <a:t>baptisms of </a:t>
            </a:r>
            <a:r>
              <a:rPr lang="en-US" dirty="0">
                <a:solidFill>
                  <a:srgbClr val="FFFF00"/>
                </a:solidFill>
              </a:rPr>
              <a:t>the Holy Spirit.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325679" y="7984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Just </a:t>
            </a:r>
            <a:r>
              <a:rPr lang="en-US" sz="2000" dirty="0"/>
              <a:t>as Christ was raised from the dead through the glory of the Father, we too may live a new life. </a:t>
            </a:r>
            <a:endParaRPr lang="en-US" sz="2000" dirty="0" smtClean="0"/>
          </a:p>
          <a:p>
            <a:r>
              <a:rPr lang="en-US" sz="2000" b="1" dirty="0" smtClean="0"/>
              <a:t>Romans </a:t>
            </a:r>
            <a:r>
              <a:rPr lang="en-US" sz="2000" b="1" dirty="0"/>
              <a:t>6:4 (NIV)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616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186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LORD THAT YOU HAVE OUT-MANEUVERED THE ENEMY EVERY TIME</a:t>
            </a:r>
            <a:endParaRPr lang="en-US" b="1" dirty="0">
              <a:ln w="11430"/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10 Powerful Facts about The Cross and Crucifixion of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908482" cy="41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7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38714"/>
            <a:ext cx="478215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3239869"/>
            <a:ext cx="462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34 year old General Washington Risks</a:t>
            </a:r>
          </a:p>
          <a:p>
            <a:r>
              <a:rPr lang="en-US" sz="1800" b="1" dirty="0" smtClean="0"/>
              <a:t>All and Crosses the Delaware River </a:t>
            </a: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52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Do You Maneuver Strategically </a:t>
            </a:r>
          </a:p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Get The Enemy To Do What You Want?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089737"/>
            <a:ext cx="89446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 "We've got the old fox safe now. We'll go over and bag him in the morning." Cornwallis then moved his army to a hill north of Trenton for the </a:t>
            </a:r>
            <a:r>
              <a:rPr lang="en-US" sz="2000" dirty="0" smtClean="0"/>
              <a:t>night.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25139" y="1229618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Battle of Trenton</a:t>
            </a:r>
          </a:p>
          <a:p>
            <a:r>
              <a:rPr lang="en-US" dirty="0" smtClean="0"/>
              <a:t>December 26,1776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10839" y="325874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Battle of Trenton</a:t>
            </a:r>
          </a:p>
          <a:p>
            <a:r>
              <a:rPr lang="en-US" dirty="0" smtClean="0"/>
              <a:t>January 2,1777</a:t>
            </a: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26955"/>
            <a:ext cx="253694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Lord Cornwallis' Betrayal: The Surrender at Yorktown (Fiction) | by Jake  Davis | Medi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91" r="33546" b="9682"/>
          <a:stretch/>
        </p:blipFill>
        <p:spPr bwMode="auto">
          <a:xfrm>
            <a:off x="-138223" y="1839291"/>
            <a:ext cx="5853223" cy="422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374" y="6096000"/>
            <a:ext cx="754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Battle Of Princeton, January 3, 1777 </a:t>
            </a:r>
            <a:endParaRPr lang="en-US" dirty="0"/>
          </a:p>
        </p:txBody>
      </p:sp>
      <p:sp>
        <p:nvSpPr>
          <p:cNvPr id="6" name="AutoShape 10" descr="Premium Framed Print of American troops charging the British at the Battle  o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2" r="9945"/>
          <a:stretch/>
        </p:blipFill>
        <p:spPr bwMode="auto">
          <a:xfrm>
            <a:off x="-1605" y="1257300"/>
            <a:ext cx="9144001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51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18" y="24632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MYSTERY  - THE HIDDEN WISDOM </a:t>
            </a:r>
          </a:p>
          <a:p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THE GOSPEL  THE GREATEST </a:t>
            </a:r>
          </a:p>
          <a:p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 MANEUVER  IN SPIRITUAL WARFARE HISTORY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102" y="4038600"/>
            <a:ext cx="8305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No, we speak of God's secret wisdom, a </a:t>
            </a:r>
            <a:r>
              <a:rPr lang="en-US" b="1" dirty="0">
                <a:solidFill>
                  <a:srgbClr val="FFFF00"/>
                </a:solidFill>
              </a:rPr>
              <a:t>wisdom that has been hidden </a:t>
            </a:r>
            <a:r>
              <a:rPr lang="en-US" dirty="0" smtClean="0"/>
              <a:t>(Concealed) and </a:t>
            </a:r>
            <a:r>
              <a:rPr lang="en-US" dirty="0"/>
              <a:t>that God destined for our glory before time began. 8  </a:t>
            </a:r>
            <a:r>
              <a:rPr lang="en-US" sz="3200" b="1" dirty="0">
                <a:solidFill>
                  <a:srgbClr val="FFFF00"/>
                </a:solidFill>
              </a:rPr>
              <a:t>None of the rulers </a:t>
            </a:r>
            <a:r>
              <a:rPr lang="en-US" sz="2800" b="1" dirty="0" smtClean="0">
                <a:solidFill>
                  <a:srgbClr val="FFFF00"/>
                </a:solidFill>
              </a:rPr>
              <a:t>(princes) </a:t>
            </a:r>
            <a:r>
              <a:rPr lang="en-US" sz="3200" b="1" dirty="0" smtClean="0">
                <a:solidFill>
                  <a:srgbClr val="FFFF00"/>
                </a:solidFill>
              </a:rPr>
              <a:t>of </a:t>
            </a:r>
            <a:r>
              <a:rPr lang="en-US" sz="3200" b="1" dirty="0">
                <a:solidFill>
                  <a:srgbClr val="FFFF00"/>
                </a:solidFill>
              </a:rPr>
              <a:t>this age understood it, for if they had, they would not have crucified the Lord of glory</a:t>
            </a:r>
            <a:r>
              <a:rPr lang="en-US" sz="3200" dirty="0"/>
              <a:t>. </a:t>
            </a:r>
            <a:r>
              <a:rPr lang="en-US" dirty="0"/>
              <a:t>1 Corinthians 2:7-8 (NIV)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902" y="1730276"/>
            <a:ext cx="85662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Now </a:t>
            </a:r>
            <a:r>
              <a:rPr lang="en-US" dirty="0"/>
              <a:t>to </a:t>
            </a:r>
            <a:r>
              <a:rPr lang="en-US" dirty="0" smtClean="0"/>
              <a:t>Him </a:t>
            </a:r>
            <a:r>
              <a:rPr lang="en-US" dirty="0"/>
              <a:t>who is able to establish you by my gospel and the proclamation of Jesus Christ, </a:t>
            </a:r>
            <a:r>
              <a:rPr lang="en-US" b="1" dirty="0">
                <a:solidFill>
                  <a:srgbClr val="FFFF00"/>
                </a:solidFill>
              </a:rPr>
              <a:t>according to the revelation of the mystery hidden for long ages past, </a:t>
            </a:r>
            <a:r>
              <a:rPr lang="en-US" b="1" baseline="30000" dirty="0">
                <a:solidFill>
                  <a:srgbClr val="FFFF00"/>
                </a:solidFill>
              </a:rPr>
              <a:t>26 </a:t>
            </a:r>
            <a:r>
              <a:rPr lang="en-US" b="1" dirty="0">
                <a:solidFill>
                  <a:srgbClr val="FFFF00"/>
                </a:solidFill>
              </a:rPr>
              <a:t> but now revealed </a:t>
            </a:r>
            <a:r>
              <a:rPr lang="en-US" dirty="0"/>
              <a:t>and made known through the prophetic writings by the command of the eternal God, </a:t>
            </a:r>
            <a:r>
              <a:rPr lang="en-US" b="1" dirty="0">
                <a:solidFill>
                  <a:srgbClr val="FFFF00"/>
                </a:solidFill>
              </a:rPr>
              <a:t>so that all nations might believe and obey </a:t>
            </a:r>
            <a:r>
              <a:rPr lang="en-US" b="1" dirty="0" smtClean="0">
                <a:solidFill>
                  <a:srgbClr val="FFFF00"/>
                </a:solidFill>
              </a:rPr>
              <a:t>Him-</a:t>
            </a:r>
            <a:r>
              <a:rPr lang="en-US" dirty="0"/>
              <a:t>- </a:t>
            </a:r>
            <a:r>
              <a:rPr lang="en-US" b="1" dirty="0"/>
              <a:t>Romans 16:25-26 (NIV)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77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7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ENEMY HAD SOME CLUE –</a:t>
            </a:r>
          </a:p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BUT NOT THE WHOLE PICTURE </a:t>
            </a:r>
            <a:endParaRPr lang="en-US" b="1" dirty="0">
              <a:ln w="11430"/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13549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tempter came to </a:t>
            </a:r>
            <a:r>
              <a:rPr lang="en-US" dirty="0" smtClean="0"/>
              <a:t>Him </a:t>
            </a:r>
            <a:r>
              <a:rPr lang="en-US" dirty="0"/>
              <a:t>and said, "If you are the Son of God, tell these stones to become bread." </a:t>
            </a:r>
            <a:r>
              <a:rPr lang="en-US" b="1" dirty="0"/>
              <a:t>Matthew 4:3 (NIV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1341728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He Knew Jesus was the Son of God – He was mocking Him.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422" y="2705157"/>
            <a:ext cx="4967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 "What do you want with us, Son of God?" they shouted. "Have you come here to torture us before the appointed time?" </a:t>
            </a:r>
            <a:r>
              <a:rPr lang="en-US" b="1" dirty="0">
                <a:solidFill>
                  <a:srgbClr val="FFFF00"/>
                </a:solidFill>
              </a:rPr>
              <a:t>Matthew 8:29 </a:t>
            </a:r>
            <a:r>
              <a:rPr lang="en-US" b="1" dirty="0" smtClean="0">
                <a:solidFill>
                  <a:srgbClr val="FFFF00"/>
                </a:solidFill>
              </a:rPr>
              <a:t>– Mark 3:10 - Luke 4:35;41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30480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demons knew Jesus was the Son of God – they were afraid of Him.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4423" y="47244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As soon as Judas took the bread, Satan entered into him. "What you are about to do, do quickly," Jesus told him, </a:t>
            </a:r>
            <a:r>
              <a:rPr lang="en-US" b="1" dirty="0"/>
              <a:t>John 13:27 (NIV)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38036" y="4419600"/>
            <a:ext cx="4405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Satan (in a futile way) hated Jesus – and wanted Him betrayed and MISSION  – COMPROMISED. – Not knowing FULLY – that this was going to fit into God’s plan 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1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78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ENEMY HAD SOME CLUE –</a:t>
            </a:r>
          </a:p>
          <a:p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BUT NOT THE WHOLE PICTURE </a:t>
            </a:r>
            <a:endParaRPr lang="en-US" sz="2000" b="1" dirty="0">
              <a:ln w="11430"/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94369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So we know that Satan could quote Scripture – but he probably had little CLARITY as to how Jesus as Messiah was going to accomplish His Mission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17805" y="2952307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he probably had no idea of the </a:t>
            </a:r>
            <a:r>
              <a:rPr lang="en-US" dirty="0" smtClean="0">
                <a:solidFill>
                  <a:srgbClr val="FFFF00"/>
                </a:solidFill>
              </a:rPr>
              <a:t>SUFFERING MESSIAH </a:t>
            </a:r>
            <a:r>
              <a:rPr lang="en-US" dirty="0" smtClean="0"/>
              <a:t>– so that was way under his radar.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2895600"/>
            <a:ext cx="49033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 </a:t>
            </a:r>
            <a:r>
              <a:rPr lang="en-US" dirty="0" smtClean="0">
                <a:solidFill>
                  <a:srgbClr val="FFFF00"/>
                </a:solidFill>
              </a:rPr>
              <a:t>Satan knew the different interpretations of Old Testament  prophecies and maybe saw Jesus coming as a KING MESSIAH.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6200" y="4495800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Furthermore, the OT Prophecies on the Resurrection are very scarce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4648200"/>
            <a:ext cx="4166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Satan thinks he’s winning on Good Friday – when actually he’s being permanently disarmed and defeated and lured into great defeat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74905" y="1066800"/>
            <a:ext cx="43690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Therefore the (FATHER)</a:t>
            </a:r>
            <a:r>
              <a:rPr lang="en-US" sz="1600" dirty="0">
                <a:solidFill>
                  <a:srgbClr val="FFFF00"/>
                </a:solidFill>
              </a:rPr>
              <a:t> will </a:t>
            </a:r>
            <a:r>
              <a:rPr lang="en-US" sz="1600" dirty="0" smtClean="0">
                <a:solidFill>
                  <a:srgbClr val="FFFF00"/>
                </a:solidFill>
              </a:rPr>
              <a:t>  </a:t>
            </a:r>
            <a:r>
              <a:rPr lang="en-US" sz="1600" dirty="0">
                <a:solidFill>
                  <a:srgbClr val="FFFF00"/>
                </a:solidFill>
              </a:rPr>
              <a:t>divide </a:t>
            </a:r>
            <a:r>
              <a:rPr lang="en-US" sz="1600" dirty="0" smtClean="0">
                <a:solidFill>
                  <a:srgbClr val="FFFF00"/>
                </a:solidFill>
              </a:rPr>
              <a:t>Him </a:t>
            </a:r>
            <a:r>
              <a:rPr lang="en-US" sz="1600" i="1" dirty="0">
                <a:solidFill>
                  <a:srgbClr val="FFFF00"/>
                </a:solidFill>
              </a:rPr>
              <a:t>a portion</a:t>
            </a:r>
            <a:r>
              <a:rPr lang="en-US" sz="1600" dirty="0">
                <a:solidFill>
                  <a:srgbClr val="FFFF00"/>
                </a:solidFill>
              </a:rPr>
              <a:t> with the great, </a:t>
            </a:r>
            <a:r>
              <a:rPr lang="en-US" sz="1600" b="1" dirty="0"/>
              <a:t>and </a:t>
            </a:r>
            <a:r>
              <a:rPr lang="en-US" sz="1600" b="1" dirty="0" smtClean="0"/>
              <a:t>He shall </a:t>
            </a:r>
            <a:r>
              <a:rPr lang="en-US" sz="1600" b="1" dirty="0"/>
              <a:t>divide the spoil with the strong</a:t>
            </a:r>
            <a:r>
              <a:rPr lang="en-US" sz="1600" dirty="0">
                <a:solidFill>
                  <a:srgbClr val="FFFF00"/>
                </a:solidFill>
              </a:rPr>
              <a:t>; because </a:t>
            </a:r>
            <a:r>
              <a:rPr lang="en-US" sz="1600" dirty="0" smtClean="0">
                <a:solidFill>
                  <a:srgbClr val="FFFF00"/>
                </a:solidFill>
              </a:rPr>
              <a:t>He has </a:t>
            </a:r>
            <a:r>
              <a:rPr lang="en-US" sz="1600" dirty="0">
                <a:solidFill>
                  <a:srgbClr val="FFFF00"/>
                </a:solidFill>
              </a:rPr>
              <a:t>poured out </a:t>
            </a:r>
            <a:r>
              <a:rPr lang="en-US" sz="1600" dirty="0" smtClean="0">
                <a:solidFill>
                  <a:srgbClr val="FFFF00"/>
                </a:solidFill>
              </a:rPr>
              <a:t>His </a:t>
            </a:r>
            <a:r>
              <a:rPr lang="en-US" sz="1600" dirty="0">
                <a:solidFill>
                  <a:srgbClr val="FFFF00"/>
                </a:solidFill>
              </a:rPr>
              <a:t>soul unto death: and </a:t>
            </a:r>
            <a:r>
              <a:rPr lang="en-US" sz="1600" dirty="0" smtClean="0">
                <a:solidFill>
                  <a:srgbClr val="FFFF00"/>
                </a:solidFill>
              </a:rPr>
              <a:t>He </a:t>
            </a:r>
            <a:r>
              <a:rPr lang="en-US" sz="1600" dirty="0">
                <a:solidFill>
                  <a:srgbClr val="FFFF00"/>
                </a:solidFill>
              </a:rPr>
              <a:t>was numbered with the transgressors; and </a:t>
            </a:r>
            <a:r>
              <a:rPr lang="en-US" sz="1600" dirty="0" smtClean="0">
                <a:solidFill>
                  <a:srgbClr val="FFFF00"/>
                </a:solidFill>
              </a:rPr>
              <a:t>He bore the </a:t>
            </a:r>
            <a:r>
              <a:rPr lang="en-US" sz="1600" dirty="0">
                <a:solidFill>
                  <a:srgbClr val="FFFF00"/>
                </a:solidFill>
              </a:rPr>
              <a:t>sin of many, and made intercession for the transgressors. </a:t>
            </a:r>
            <a:r>
              <a:rPr lang="en-US" sz="1600" b="1" dirty="0">
                <a:solidFill>
                  <a:srgbClr val="FFFF00"/>
                </a:solidFill>
              </a:rPr>
              <a:t>Isaiah 53:12 (KJV</a:t>
            </a:r>
            <a:r>
              <a:rPr lang="en-US" sz="1600" b="1" dirty="0" smtClean="0">
                <a:solidFill>
                  <a:srgbClr val="FFFF00"/>
                </a:solidFill>
              </a:rPr>
              <a:t>)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599" y="5334000"/>
            <a:ext cx="47492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though </a:t>
            </a:r>
            <a:r>
              <a:rPr lang="en-US" sz="1600" dirty="0">
                <a:solidFill>
                  <a:srgbClr val="FFFF00"/>
                </a:solidFill>
              </a:rPr>
              <a:t>the </a:t>
            </a:r>
            <a:r>
              <a:rPr lang="en-US" sz="1600" cap="small" dirty="0">
                <a:solidFill>
                  <a:srgbClr val="FFFF00"/>
                </a:solidFill>
              </a:rPr>
              <a:t>LORD</a:t>
            </a:r>
            <a:r>
              <a:rPr lang="en-US" sz="1600" dirty="0">
                <a:solidFill>
                  <a:srgbClr val="FFFF00"/>
                </a:solidFill>
              </a:rPr>
              <a:t> makes </a:t>
            </a:r>
            <a:r>
              <a:rPr lang="en-US" sz="1600" dirty="0" smtClean="0">
                <a:solidFill>
                  <a:srgbClr val="FFFF00"/>
                </a:solidFill>
              </a:rPr>
              <a:t>His </a:t>
            </a:r>
            <a:r>
              <a:rPr lang="en-US" sz="1600" dirty="0">
                <a:solidFill>
                  <a:srgbClr val="FFFF00"/>
                </a:solidFill>
              </a:rPr>
              <a:t>life a guilt offering, </a:t>
            </a:r>
            <a:r>
              <a:rPr lang="en-US" sz="1600" dirty="0" smtClean="0">
                <a:solidFill>
                  <a:srgbClr val="FFFF00"/>
                </a:solidFill>
              </a:rPr>
              <a:t>He </a:t>
            </a:r>
            <a:r>
              <a:rPr lang="en-US" sz="1600" dirty="0">
                <a:solidFill>
                  <a:srgbClr val="FFFF00"/>
                </a:solidFill>
              </a:rPr>
              <a:t>will see </a:t>
            </a:r>
            <a:r>
              <a:rPr lang="en-US" sz="1600" dirty="0" smtClean="0">
                <a:solidFill>
                  <a:srgbClr val="FFFF00"/>
                </a:solidFill>
              </a:rPr>
              <a:t>His </a:t>
            </a:r>
            <a:r>
              <a:rPr lang="en-US" sz="1600" dirty="0">
                <a:solidFill>
                  <a:srgbClr val="FFFF00"/>
                </a:solidFill>
              </a:rPr>
              <a:t>offspring and prolong </a:t>
            </a:r>
            <a:r>
              <a:rPr lang="en-US" sz="1600" dirty="0" smtClean="0">
                <a:solidFill>
                  <a:srgbClr val="FFFF00"/>
                </a:solidFill>
              </a:rPr>
              <a:t>His </a:t>
            </a:r>
            <a:r>
              <a:rPr lang="en-US" sz="1600" dirty="0">
                <a:solidFill>
                  <a:srgbClr val="FFFF00"/>
                </a:solidFill>
              </a:rPr>
              <a:t>days, and the will of the </a:t>
            </a:r>
            <a:r>
              <a:rPr lang="en-US" sz="1600" cap="small" dirty="0">
                <a:solidFill>
                  <a:srgbClr val="FFFF00"/>
                </a:solidFill>
              </a:rPr>
              <a:t>LORD</a:t>
            </a:r>
            <a:r>
              <a:rPr lang="en-US" sz="1600" dirty="0">
                <a:solidFill>
                  <a:srgbClr val="FFFF00"/>
                </a:solidFill>
              </a:rPr>
              <a:t> will prosper in </a:t>
            </a:r>
            <a:r>
              <a:rPr lang="en-US" sz="1600" dirty="0" smtClean="0">
                <a:solidFill>
                  <a:srgbClr val="FFFF00"/>
                </a:solidFill>
              </a:rPr>
              <a:t>His </a:t>
            </a:r>
            <a:r>
              <a:rPr lang="en-US" sz="1600" dirty="0">
                <a:solidFill>
                  <a:srgbClr val="FFFF00"/>
                </a:solidFill>
              </a:rPr>
              <a:t>hand. </a:t>
            </a:r>
            <a:r>
              <a:rPr lang="en-US" sz="1600" baseline="30000" dirty="0">
                <a:solidFill>
                  <a:srgbClr val="FFFF00"/>
                </a:solidFill>
              </a:rPr>
              <a:t>11 </a:t>
            </a:r>
            <a:r>
              <a:rPr lang="en-US" sz="1600" dirty="0">
                <a:solidFill>
                  <a:srgbClr val="FFFF00"/>
                </a:solidFill>
              </a:rPr>
              <a:t> After the suffering of </a:t>
            </a:r>
            <a:r>
              <a:rPr lang="en-US" sz="1600" dirty="0" smtClean="0">
                <a:solidFill>
                  <a:srgbClr val="FFFF00"/>
                </a:solidFill>
              </a:rPr>
              <a:t>His </a:t>
            </a:r>
            <a:r>
              <a:rPr lang="en-US" sz="1600" dirty="0">
                <a:solidFill>
                  <a:srgbClr val="FFFF00"/>
                </a:solidFill>
              </a:rPr>
              <a:t>soul, </a:t>
            </a:r>
            <a:r>
              <a:rPr lang="en-US" sz="1600" b="1" dirty="0" smtClean="0"/>
              <a:t>He </a:t>
            </a:r>
            <a:r>
              <a:rPr lang="en-US" sz="1600" b="1" dirty="0"/>
              <a:t>will see the light [of life] </a:t>
            </a:r>
            <a:r>
              <a:rPr lang="en-US" sz="1600" dirty="0">
                <a:solidFill>
                  <a:srgbClr val="FFFF00"/>
                </a:solidFill>
              </a:rPr>
              <a:t>and be </a:t>
            </a:r>
            <a:r>
              <a:rPr lang="en-US" sz="1600" dirty="0" smtClean="0">
                <a:solidFill>
                  <a:srgbClr val="FFFF00"/>
                </a:solidFill>
              </a:rPr>
              <a:t>satisfied. </a:t>
            </a:r>
            <a:r>
              <a:rPr lang="en-US" sz="1600" b="1" dirty="0">
                <a:solidFill>
                  <a:srgbClr val="FFFF00"/>
                </a:solidFill>
              </a:rPr>
              <a:t>Isaiah </a:t>
            </a:r>
            <a:r>
              <a:rPr lang="en-US" sz="1600" b="1" dirty="0" smtClean="0">
                <a:solidFill>
                  <a:srgbClr val="FFFF00"/>
                </a:solidFill>
              </a:rPr>
              <a:t>53:10-11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4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6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EVEN IF THE ENEMY HAD A WHIFF</a:t>
            </a:r>
          </a:p>
          <a:p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THE POSSIBILITY OF THE RESURRECTION</a:t>
            </a:r>
            <a:endParaRPr lang="en-US" sz="2000" b="1" dirty="0">
              <a:ln w="11430"/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062" y="1413778"/>
            <a:ext cx="482540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/>
              <a:t>So somewhere in the super intelligence of Satan he may possibly thought – “well even if Jesus rises from the dead – I will still have the whole world – He will only RESTORE ISRAEL.”   </a:t>
            </a:r>
            <a:endParaRPr lang="en-US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4838700" y="2521654"/>
            <a:ext cx="4152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</a:t>
            </a:r>
            <a:r>
              <a:rPr lang="en-US" sz="2000" dirty="0"/>
              <a:t>there is no difference between Jew and Gentile--the same Lord is Lord of all and richly blesses all who call on </a:t>
            </a:r>
            <a:r>
              <a:rPr lang="en-US" sz="2000" dirty="0" smtClean="0"/>
              <a:t>Him</a:t>
            </a:r>
            <a:r>
              <a:rPr lang="en-US" sz="2000" dirty="0"/>
              <a:t>, 13  for, "Everyone who calls on the </a:t>
            </a:r>
            <a:r>
              <a:rPr lang="en-US" sz="2000" dirty="0" smtClean="0"/>
              <a:t>Name </a:t>
            </a:r>
            <a:r>
              <a:rPr lang="en-US" sz="2000" dirty="0"/>
              <a:t>of the Lord will be saved." Romans </a:t>
            </a:r>
            <a:r>
              <a:rPr lang="en-US" sz="2000" dirty="0" smtClean="0"/>
              <a:t>10:12-13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14300" y="3649822"/>
            <a:ext cx="487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 things went really bad for Satan – He didn’t foresee the damage to his kingdom.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3000" y="1419761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>
                <a:solidFill>
                  <a:srgbClr val="FFFF00"/>
                </a:solidFill>
              </a:rPr>
              <a:t>He is the atoning sacrifice for our </a:t>
            </a:r>
            <a:r>
              <a:rPr lang="en-US" sz="1800" dirty="0" smtClean="0">
                <a:solidFill>
                  <a:srgbClr val="FFFF00"/>
                </a:solidFill>
              </a:rPr>
              <a:t>sins</a:t>
            </a:r>
            <a:r>
              <a:rPr lang="en-US" sz="1800" dirty="0">
                <a:solidFill>
                  <a:srgbClr val="FFFF00"/>
                </a:solidFill>
              </a:rPr>
              <a:t>, and not only for ours (JEWS) </a:t>
            </a:r>
            <a:r>
              <a:rPr lang="en-US" sz="1800" dirty="0" smtClean="0">
                <a:solidFill>
                  <a:srgbClr val="FFFF00"/>
                </a:solidFill>
              </a:rPr>
              <a:t>but </a:t>
            </a:r>
            <a:r>
              <a:rPr lang="en-US" sz="1800" dirty="0">
                <a:solidFill>
                  <a:srgbClr val="FFFF00"/>
                </a:solidFill>
              </a:rPr>
              <a:t>also for the sins of the whole world. </a:t>
            </a:r>
            <a:endParaRPr lang="en-US" sz="1800" dirty="0" smtClean="0">
              <a:solidFill>
                <a:srgbClr val="FFFF00"/>
              </a:solidFill>
            </a:endParaRPr>
          </a:p>
          <a:p>
            <a:r>
              <a:rPr lang="en-US" sz="1800" dirty="0" smtClean="0">
                <a:solidFill>
                  <a:srgbClr val="FFFF00"/>
                </a:solidFill>
              </a:rPr>
              <a:t>1 </a:t>
            </a:r>
            <a:r>
              <a:rPr lang="en-US" sz="1800" dirty="0">
                <a:solidFill>
                  <a:srgbClr val="FFFF00"/>
                </a:solidFill>
              </a:rPr>
              <a:t>John </a:t>
            </a:r>
            <a:r>
              <a:rPr lang="en-US" sz="1800" dirty="0" smtClean="0">
                <a:solidFill>
                  <a:srgbClr val="FFFF00"/>
                </a:solidFill>
              </a:rPr>
              <a:t>2:2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" y="483250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/>
              <a:t>I am the Living One; I was dead, and behold I am alive for ever and ever! </a:t>
            </a:r>
            <a:r>
              <a:rPr lang="en-US" b="1" dirty="0">
                <a:solidFill>
                  <a:srgbClr val="FFFF00"/>
                </a:solidFill>
              </a:rPr>
              <a:t>And I hold the keys of death and Hades.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Revelation 1:17-18 (NIV)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9996" y="838200"/>
            <a:ext cx="9004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Jesus </a:t>
            </a:r>
            <a:r>
              <a:rPr lang="en-US" sz="1800" dirty="0"/>
              <a:t>answered them, "Destroy this temple, and I will raise it </a:t>
            </a:r>
            <a:endParaRPr lang="en-US" sz="1800" dirty="0" smtClean="0"/>
          </a:p>
          <a:p>
            <a:r>
              <a:rPr lang="en-US" sz="1800" dirty="0" smtClean="0"/>
              <a:t>again </a:t>
            </a:r>
            <a:r>
              <a:rPr lang="en-US" sz="1800" dirty="0"/>
              <a:t>in three days." </a:t>
            </a:r>
            <a:r>
              <a:rPr lang="en-US" sz="1800" b="1" dirty="0"/>
              <a:t>John 2:19 (NIV)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653227" y="5807813"/>
            <a:ext cx="1595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Jesus’ Spirit</a:t>
            </a:r>
          </a:p>
          <a:p>
            <a:r>
              <a:rPr lang="en-US" sz="2000" dirty="0" smtClean="0"/>
              <a:t>Went To The Father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5802001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Jesus’ Body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Went Into The Grave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57912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Jesus’ Soul</a:t>
            </a:r>
          </a:p>
          <a:p>
            <a:r>
              <a:rPr lang="en-US" sz="2000" dirty="0" smtClean="0"/>
              <a:t>Went To </a:t>
            </a:r>
          </a:p>
          <a:p>
            <a:r>
              <a:rPr lang="en-US" sz="2000" dirty="0" smtClean="0"/>
              <a:t>Hades</a:t>
            </a:r>
            <a:endParaRPr lang="en-US" sz="2000" dirty="0"/>
          </a:p>
        </p:txBody>
      </p:sp>
      <p:pic>
        <p:nvPicPr>
          <p:cNvPr id="4098" name="Picture 2" descr="Jesus Christ On The Cross - Crucifixion Tapestr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7" t="11077" r="17855" b="15349"/>
          <a:stretch/>
        </p:blipFill>
        <p:spPr bwMode="auto">
          <a:xfrm>
            <a:off x="5022615" y="4704918"/>
            <a:ext cx="856395" cy="111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 bwMode="auto">
          <a:xfrm rot="16200000">
            <a:off x="5486400" y="5181600"/>
            <a:ext cx="533400" cy="381000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pic>
        <p:nvPicPr>
          <p:cNvPr id="4100" name="Picture 4" descr="What kind of stone sealed Jesus' tomb? --Alete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3" r="2178" b="7043"/>
          <a:stretch/>
        </p:blipFill>
        <p:spPr bwMode="auto">
          <a:xfrm>
            <a:off x="6497332" y="4704918"/>
            <a:ext cx="112266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esus holds the keys | Bibl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946" y="4404827"/>
            <a:ext cx="746508" cy="138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00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2" grpId="0"/>
      <p:bldP spid="8" grpId="0"/>
      <p:bldP spid="12" grpId="0"/>
      <p:bldP spid="13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FFFFFF"/>
      </a:dk1>
      <a:lt1>
        <a:srgbClr val="FFFFFF"/>
      </a:lt1>
      <a:dk2>
        <a:srgbClr val="FFFFFF"/>
      </a:dk2>
      <a:lt2>
        <a:srgbClr val="005117"/>
      </a:lt2>
      <a:accent1>
        <a:srgbClr val="36860B"/>
      </a:accent1>
      <a:accent2>
        <a:srgbClr val="4EC10A"/>
      </a:accent2>
      <a:accent3>
        <a:srgbClr val="FFFFFF"/>
      </a:accent3>
      <a:accent4>
        <a:srgbClr val="DADADA"/>
      </a:accent4>
      <a:accent5>
        <a:srgbClr val="AEC3AA"/>
      </a:accent5>
      <a:accent6>
        <a:srgbClr val="46AF08"/>
      </a:accent6>
      <a:hlink>
        <a:srgbClr val="CFE500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46458</TotalTime>
  <Words>1311</Words>
  <Application>Microsoft Office PowerPoint</Application>
  <PresentationFormat>On-screen Show (4:3)</PresentationFormat>
  <Paragraphs>93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powerpoint-template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Don Lamb</dc:creator>
  <cp:lastModifiedBy>LifeGate</cp:lastModifiedBy>
  <cp:revision>492</cp:revision>
  <cp:lastPrinted>2021-03-31T16:23:49Z</cp:lastPrinted>
  <dcterms:created xsi:type="dcterms:W3CDTF">2019-07-16T01:09:40Z</dcterms:created>
  <dcterms:modified xsi:type="dcterms:W3CDTF">2025-04-20T15:48:27Z</dcterms:modified>
</cp:coreProperties>
</file>