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7" r:id="rId3"/>
    <p:sldId id="379" r:id="rId4"/>
    <p:sldId id="399" r:id="rId5"/>
    <p:sldId id="358" r:id="rId6"/>
    <p:sldId id="395" r:id="rId7"/>
    <p:sldId id="383" r:id="rId8"/>
    <p:sldId id="388" r:id="rId9"/>
    <p:sldId id="389" r:id="rId10"/>
    <p:sldId id="386" r:id="rId11"/>
    <p:sldId id="397" r:id="rId12"/>
    <p:sldId id="374" r:id="rId13"/>
    <p:sldId id="392" r:id="rId14"/>
    <p:sldId id="393" r:id="rId15"/>
    <p:sldId id="394" r:id="rId16"/>
    <p:sldId id="396" r:id="rId17"/>
    <p:sldId id="342" r:id="rId18"/>
    <p:sldId id="390" r:id="rId19"/>
    <p:sldId id="371" r:id="rId20"/>
    <p:sldId id="400" r:id="rId21"/>
    <p:sldId id="398" r:id="rId22"/>
    <p:sldId id="391" r:id="rId23"/>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2</a:t>
            </a:fld>
            <a:endParaRPr lang="en-US" altLang="en-US"/>
          </a:p>
        </p:txBody>
      </p:sp>
    </p:spTree>
    <p:extLst>
      <p:ext uri="{BB962C8B-B14F-4D97-AF65-F5344CB8AC3E}">
        <p14:creationId xmlns:p14="http://schemas.microsoft.com/office/powerpoint/2010/main" val="8713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6</a:t>
            </a:fld>
            <a:endParaRPr lang="en-US" altLang="en-US"/>
          </a:p>
        </p:txBody>
      </p:sp>
    </p:spTree>
    <p:extLst>
      <p:ext uri="{BB962C8B-B14F-4D97-AF65-F5344CB8AC3E}">
        <p14:creationId xmlns:p14="http://schemas.microsoft.com/office/powerpoint/2010/main" val="52518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55052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May 4th,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609600" y="3447871"/>
            <a:ext cx="7924800" cy="1938992"/>
          </a:xfrm>
          <a:prstGeom prst="rect">
            <a:avLst/>
          </a:prstGeom>
          <a:noFill/>
        </p:spPr>
        <p:txBody>
          <a:bodyPr wrap="square" rtlCol="0">
            <a:spAutoFit/>
          </a:bodyPr>
          <a:lstStyle/>
          <a:p>
            <a:r>
              <a:rPr lang="en-US" sz="6000" dirty="0" smtClean="0">
                <a:effectLst>
                  <a:glow rad="101600">
                    <a:srgbClr val="FFC000">
                      <a:alpha val="60000"/>
                    </a:srgbClr>
                  </a:glow>
                </a:effectLst>
              </a:rPr>
              <a:t>Relationship</a:t>
            </a:r>
          </a:p>
          <a:p>
            <a:r>
              <a:rPr lang="en-US" sz="6000" dirty="0" smtClean="0">
                <a:effectLst>
                  <a:glow rad="101600">
                    <a:srgbClr val="FFC000">
                      <a:alpha val="60000"/>
                    </a:srgbClr>
                  </a:glow>
                </a:effectLst>
              </a:rPr>
              <a:t>Surgery (Part 1)</a:t>
            </a:r>
            <a:endParaRPr lang="en-US" sz="6000" dirty="0">
              <a:effectLst>
                <a:glow rad="101600">
                  <a:srgbClr val="FFC000">
                    <a:alpha val="60000"/>
                  </a:srgbClr>
                </a:glow>
              </a:effectLst>
            </a:endParaRPr>
          </a:p>
        </p:txBody>
      </p:sp>
      <p:pic>
        <p:nvPicPr>
          <p:cNvPr id="1026" name="Picture 2" descr="Glorious Font › Fontes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91986" y="152400"/>
            <a:ext cx="6836228" cy="18797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eautiful (2023) - Filmaffinity"/>
          <p:cNvPicPr>
            <a:picLocks noChangeAspect="1" noChangeArrowheads="1"/>
          </p:cNvPicPr>
          <p:nvPr/>
        </p:nvPicPr>
        <p:blipFill rotWithShape="1">
          <a:blip r:embed="rId5">
            <a:extLst>
              <a:ext uri="{28A0092B-C50C-407E-A947-70E740481C1C}">
                <a14:useLocalDpi xmlns:a14="http://schemas.microsoft.com/office/drawing/2010/main" val="0"/>
              </a:ext>
            </a:extLst>
          </a:blip>
          <a:srcRect t="40000" b="36463"/>
          <a:stretch/>
        </p:blipFill>
        <p:spPr bwMode="auto">
          <a:xfrm>
            <a:off x="2286000" y="2102708"/>
            <a:ext cx="4495800" cy="134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onne\AppData\Local\Microsoft\Windows\INetCache\Content.Outlook\PW5W8WCS\20250503_191041_resiz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00115" y="579131"/>
            <a:ext cx="2813180" cy="3520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76200"/>
            <a:ext cx="5131982"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POWERFUL CLASSIC WAS WRITTEN IN 1952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BY NORMAN GRUBB</a:t>
            </a:r>
          </a:p>
        </p:txBody>
      </p:sp>
      <p:pic>
        <p:nvPicPr>
          <p:cNvPr id="6148" name="Picture 4" descr="Grubb, Norman | CLC Publ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911" y="579131"/>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12" y="4724400"/>
            <a:ext cx="8915399" cy="2123658"/>
          </a:xfrm>
          <a:prstGeom prst="rect">
            <a:avLst/>
          </a:prstGeom>
        </p:spPr>
        <p:txBody>
          <a:bodyPr wrap="square">
            <a:spAutoFit/>
          </a:bodyPr>
          <a:lstStyle/>
          <a:p>
            <a:r>
              <a:rPr lang="en-US" sz="2200" dirty="0" smtClean="0">
                <a:solidFill>
                  <a:srgbClr val="FFFF00"/>
                </a:solidFill>
              </a:rPr>
              <a:t>“So </a:t>
            </a:r>
            <a:r>
              <a:rPr lang="en-US" sz="2200" dirty="0">
                <a:solidFill>
                  <a:srgbClr val="FFFF00"/>
                </a:solidFill>
              </a:rPr>
              <a:t>revival comes through obedience. Indeed revival is really just obeying the Holy Spirit. God's plan in these last days is revival in His world-wide church, and through the revived church the reaping of a final great harvest of souls. I believe that what is outlined in these pages is the way of the Spirit, within the reach of all believers, both to begin and continue such a revival</a:t>
            </a:r>
            <a:r>
              <a:rPr lang="en-US" sz="2200" dirty="0" smtClean="0">
                <a:solidFill>
                  <a:srgbClr val="FFFF00"/>
                </a:solidFill>
              </a:rPr>
              <a:t>.” Norman Grubb</a:t>
            </a:r>
            <a:endParaRPr lang="en-US" sz="2200" dirty="0">
              <a:solidFill>
                <a:srgbClr val="FFFF00"/>
              </a:solidFill>
            </a:endParaRPr>
          </a:p>
        </p:txBody>
      </p:sp>
      <p:sp>
        <p:nvSpPr>
          <p:cNvPr id="2" name="Rectangle 1"/>
          <p:cNvSpPr/>
          <p:nvPr/>
        </p:nvSpPr>
        <p:spPr>
          <a:xfrm>
            <a:off x="228600" y="1981200"/>
            <a:ext cx="5943600" cy="2800767"/>
          </a:xfrm>
          <a:prstGeom prst="rect">
            <a:avLst/>
          </a:prstGeom>
        </p:spPr>
        <p:txBody>
          <a:bodyPr wrap="square">
            <a:spAutoFit/>
          </a:bodyPr>
          <a:lstStyle/>
          <a:p>
            <a:pPr algn="l"/>
            <a:r>
              <a:rPr lang="en-US" dirty="0"/>
              <a:t>God told Norman that He would not </a:t>
            </a:r>
            <a:r>
              <a:rPr lang="en-US" b="1" i="1" dirty="0">
                <a:solidFill>
                  <a:srgbClr val="FFFF00"/>
                </a:solidFill>
              </a:rPr>
              <a:t>give</a:t>
            </a:r>
            <a:r>
              <a:rPr lang="en-US" dirty="0"/>
              <a:t> him love for the Africans, but that He would </a:t>
            </a:r>
            <a:r>
              <a:rPr lang="en-US" b="1" i="1" dirty="0">
                <a:solidFill>
                  <a:srgbClr val="FFFF00"/>
                </a:solidFill>
              </a:rPr>
              <a:t>be</a:t>
            </a:r>
            <a:r>
              <a:rPr lang="en-US" b="1" dirty="0">
                <a:solidFill>
                  <a:srgbClr val="FFFF00"/>
                </a:solidFill>
              </a:rPr>
              <a:t> love </a:t>
            </a:r>
            <a:r>
              <a:rPr lang="en-US" dirty="0"/>
              <a:t>in </a:t>
            </a:r>
            <a:r>
              <a:rPr lang="en-US" dirty="0" smtClean="0"/>
              <a:t>and through Norman</a:t>
            </a:r>
            <a:r>
              <a:rPr lang="en-US" sz="2000" dirty="0"/>
              <a:t>. That night in the jungle he made a headstone saying, “Here lies Norman Grubb” and he took </a:t>
            </a:r>
            <a:r>
              <a:rPr lang="en-US" sz="2000" i="1" dirty="0"/>
              <a:t>by faith</a:t>
            </a:r>
            <a:r>
              <a:rPr lang="en-US" sz="2000" dirty="0"/>
              <a:t> what the scriptures said…that it was not Norman’s love; not Norman’s life; </a:t>
            </a:r>
            <a:r>
              <a:rPr lang="en-US" sz="2000" dirty="0" smtClean="0"/>
              <a:t>…but </a:t>
            </a:r>
            <a:r>
              <a:rPr lang="en-US" sz="2000" dirty="0"/>
              <a:t>all belonged to God!</a:t>
            </a:r>
          </a:p>
        </p:txBody>
      </p:sp>
    </p:spTree>
    <p:extLst>
      <p:ext uri="{BB962C8B-B14F-4D97-AF65-F5344CB8AC3E}">
        <p14:creationId xmlns:p14="http://schemas.microsoft.com/office/powerpoint/2010/main" val="30433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ster A silhouette of a cartoon roller coaster about to go down a large  hill – Wall Art | UkPosters"/>
          <p:cNvPicPr>
            <a:picLocks noChangeAspect="1" noChangeArrowheads="1"/>
          </p:cNvPicPr>
          <p:nvPr/>
        </p:nvPicPr>
        <p:blipFill rotWithShape="1">
          <a:blip r:embed="rId2">
            <a:extLst>
              <a:ext uri="{28A0092B-C50C-407E-A947-70E740481C1C}">
                <a14:useLocalDpi xmlns:a14="http://schemas.microsoft.com/office/drawing/2010/main" val="0"/>
              </a:ext>
            </a:extLst>
          </a:blip>
          <a:srcRect b="16563"/>
          <a:stretch/>
        </p:blipFill>
        <p:spPr bwMode="auto">
          <a:xfrm>
            <a:off x="1219200" y="2187544"/>
            <a:ext cx="6172200" cy="2574956"/>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bwMode="auto">
          <a:xfrm>
            <a:off x="1981200" y="1844644"/>
            <a:ext cx="685800" cy="685800"/>
          </a:xfrm>
          <a:prstGeom prst="down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Down Arrow 5"/>
          <p:cNvSpPr/>
          <p:nvPr/>
        </p:nvSpPr>
        <p:spPr bwMode="auto">
          <a:xfrm>
            <a:off x="5867400" y="1844644"/>
            <a:ext cx="685800" cy="685800"/>
          </a:xfrm>
          <a:prstGeom prst="down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52400" y="1183741"/>
            <a:ext cx="4648200" cy="707886"/>
          </a:xfrm>
          <a:prstGeom prst="rect">
            <a:avLst/>
          </a:prstGeom>
          <a:noFill/>
        </p:spPr>
        <p:txBody>
          <a:bodyPr wrap="square" rtlCol="0">
            <a:spAutoFit/>
          </a:bodyPr>
          <a:lstStyle/>
          <a:p>
            <a:r>
              <a:rPr lang="en-US" sz="2000" dirty="0" smtClean="0"/>
              <a:t>HIGH TIDE OF REVIVAL TIME OF GREAT POWER AND CRISIS  </a:t>
            </a:r>
            <a:endParaRPr lang="en-US" sz="2000" dirty="0"/>
          </a:p>
        </p:txBody>
      </p:sp>
      <p:sp>
        <p:nvSpPr>
          <p:cNvPr id="8" name="TextBox 7"/>
          <p:cNvSpPr txBox="1"/>
          <p:nvPr/>
        </p:nvSpPr>
        <p:spPr>
          <a:xfrm>
            <a:off x="4495800" y="1158844"/>
            <a:ext cx="4648200" cy="707886"/>
          </a:xfrm>
          <a:prstGeom prst="rect">
            <a:avLst/>
          </a:prstGeom>
          <a:noFill/>
        </p:spPr>
        <p:txBody>
          <a:bodyPr wrap="square" rtlCol="0">
            <a:spAutoFit/>
          </a:bodyPr>
          <a:lstStyle/>
          <a:p>
            <a:r>
              <a:rPr lang="en-US" sz="2000" dirty="0" smtClean="0"/>
              <a:t>HIGH TIDE OF REVIVAL TIME OF GREAT POWER AND CRISIS  </a:t>
            </a:r>
            <a:endParaRPr lang="en-US" sz="2000" dirty="0"/>
          </a:p>
        </p:txBody>
      </p:sp>
      <p:cxnSp>
        <p:nvCxnSpPr>
          <p:cNvPr id="9" name="Straight Connector 8"/>
          <p:cNvCxnSpPr/>
          <p:nvPr/>
        </p:nvCxnSpPr>
        <p:spPr bwMode="auto">
          <a:xfrm>
            <a:off x="2819400" y="3048000"/>
            <a:ext cx="3124200" cy="762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819400" y="3129858"/>
            <a:ext cx="3134008" cy="0"/>
          </a:xfrm>
          <a:prstGeom prst="line">
            <a:avLst/>
          </a:prstGeom>
          <a:gradFill rotWithShape="1">
            <a:gsLst>
              <a:gs pos="0">
                <a:schemeClr val="bg2">
                  <a:gamma/>
                  <a:tint val="26667"/>
                  <a:invGamma/>
                </a:schemeClr>
              </a:gs>
              <a:gs pos="100000">
                <a:schemeClr val="bg2">
                  <a:alpha val="14999"/>
                </a:schemeClr>
              </a:gs>
            </a:gsLst>
            <a:lin ang="5400000" scaled="1"/>
          </a:gradFill>
          <a:ln w="508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124200" y="2362200"/>
            <a:ext cx="2667000" cy="707886"/>
          </a:xfrm>
          <a:prstGeom prst="rect">
            <a:avLst/>
          </a:prstGeom>
          <a:noFill/>
        </p:spPr>
        <p:txBody>
          <a:bodyPr wrap="square" rtlCol="0">
            <a:spAutoFit/>
          </a:bodyPr>
          <a:lstStyle/>
          <a:p>
            <a:r>
              <a:rPr lang="en-US" sz="2000" b="1" dirty="0" smtClean="0">
                <a:solidFill>
                  <a:srgbClr val="FF0000"/>
                </a:solidFill>
              </a:rPr>
              <a:t>Continuous </a:t>
            </a:r>
          </a:p>
          <a:p>
            <a:r>
              <a:rPr lang="en-US" sz="2000" b="1" dirty="0" smtClean="0">
                <a:solidFill>
                  <a:srgbClr val="FF0000"/>
                </a:solidFill>
              </a:rPr>
              <a:t>Personal Revival  </a:t>
            </a:r>
            <a:endParaRPr lang="en-US" sz="2000" b="1" dirty="0">
              <a:solidFill>
                <a:srgbClr val="FF0000"/>
              </a:solidFill>
            </a:endParaRPr>
          </a:p>
        </p:txBody>
      </p:sp>
      <p:sp>
        <p:nvSpPr>
          <p:cNvPr id="14" name="TextBox 13"/>
          <p:cNvSpPr txBox="1"/>
          <p:nvPr/>
        </p:nvSpPr>
        <p:spPr>
          <a:xfrm>
            <a:off x="1447800" y="4876800"/>
            <a:ext cx="5867400" cy="461665"/>
          </a:xfrm>
          <a:prstGeom prst="rect">
            <a:avLst/>
          </a:prstGeom>
          <a:noFill/>
        </p:spPr>
        <p:txBody>
          <a:bodyPr wrap="square" rtlCol="0">
            <a:spAutoFit/>
          </a:bodyPr>
          <a:lstStyle/>
          <a:p>
            <a:r>
              <a:rPr lang="en-US" dirty="0" smtClean="0"/>
              <a:t>The Cycles of Awakenings In The Church</a:t>
            </a:r>
            <a:endParaRPr lang="en-US" dirty="0"/>
          </a:p>
        </p:txBody>
      </p:sp>
      <p:sp>
        <p:nvSpPr>
          <p:cNvPr id="16" name="TextBox 15"/>
          <p:cNvSpPr txBox="1"/>
          <p:nvPr/>
        </p:nvSpPr>
        <p:spPr>
          <a:xfrm>
            <a:off x="76200" y="329283"/>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 Don’t Have To Wait For The Big Revival </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6705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48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BUILDING BLOCKS OF:  </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Tear Off The Roof - Brandon Lake | Christian Inspiration Lyric Video -  YouTub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661" y="4495800"/>
            <a:ext cx="3284375" cy="20060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963" y="2677262"/>
            <a:ext cx="2514600" cy="20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50557"/>
            <a:ext cx="3886200" cy="154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70926"/>
            <a:ext cx="3048000" cy="198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46001"/>
            <a:ext cx="3063067" cy="199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438400"/>
            <a:ext cx="3199363" cy="523220"/>
          </a:xfrm>
          <a:prstGeom prst="rect">
            <a:avLst/>
          </a:prstGeom>
          <a:noFill/>
        </p:spPr>
        <p:txBody>
          <a:bodyPr wrap="square" rtlCol="0">
            <a:spAutoFit/>
          </a:bodyPr>
          <a:lstStyle/>
          <a:p>
            <a:r>
              <a:rPr lang="en-US" sz="2800" dirty="0" smtClean="0">
                <a:solidFill>
                  <a:srgbClr val="000000"/>
                </a:solidFill>
                <a:latin typeface="Bernard MT Condensed" panose="02050806060905020404" pitchFamily="18" charset="0"/>
              </a:rPr>
              <a:t>Humble Brokenness</a:t>
            </a:r>
            <a:endParaRPr lang="en-US" sz="2800" dirty="0">
              <a:solidFill>
                <a:srgbClr val="000000"/>
              </a:solidFill>
              <a:latin typeface="Bernard MT Condensed" panose="02050806060905020404" pitchFamily="18"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629559"/>
            <a:ext cx="3048000" cy="211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2625305"/>
            <a:ext cx="3200400" cy="461665"/>
          </a:xfrm>
          <a:prstGeom prst="rect">
            <a:avLst/>
          </a:prstGeom>
          <a:noFill/>
        </p:spPr>
        <p:txBody>
          <a:bodyPr wrap="square" rtlCol="0">
            <a:spAutoFit/>
          </a:bodyPr>
          <a:lstStyle/>
          <a:p>
            <a:r>
              <a:rPr lang="en-US" b="1" dirty="0" smtClean="0">
                <a:solidFill>
                  <a:srgbClr val="000000"/>
                </a:solidFill>
              </a:rPr>
              <a:t>Cup’s Running Over </a:t>
            </a:r>
            <a:endParaRPr lang="en-US" b="1" dirty="0">
              <a:solidFill>
                <a:srgbClr val="000000"/>
              </a:solidFill>
            </a:endParaRPr>
          </a:p>
        </p:txBody>
      </p:sp>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504163" y="4985741"/>
            <a:ext cx="2717800" cy="163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2376" y="5334000"/>
            <a:ext cx="2734366" cy="73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2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WALKING WITH JESUS</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HUMBLE BROKENNESS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048000" cy="198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32710"/>
            <a:ext cx="3063067" cy="199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86400" y="1525109"/>
            <a:ext cx="3199363" cy="523220"/>
          </a:xfrm>
          <a:prstGeom prst="rect">
            <a:avLst/>
          </a:prstGeom>
          <a:noFill/>
        </p:spPr>
        <p:txBody>
          <a:bodyPr wrap="square" rtlCol="0">
            <a:spAutoFit/>
          </a:bodyPr>
          <a:lstStyle/>
          <a:p>
            <a:r>
              <a:rPr lang="en-US" sz="2800" dirty="0" smtClean="0">
                <a:solidFill>
                  <a:srgbClr val="000000"/>
                </a:solidFill>
                <a:latin typeface="Bernard MT Condensed" panose="02050806060905020404" pitchFamily="18" charset="0"/>
              </a:rPr>
              <a:t>Humble Brokenness</a:t>
            </a:r>
            <a:endParaRPr lang="en-US" sz="2800" dirty="0">
              <a:solidFill>
                <a:srgbClr val="000000"/>
              </a:solidFill>
              <a:latin typeface="Bernard MT Condensed" panose="02050806060905020404" pitchFamily="18" charset="0"/>
            </a:endParaRPr>
          </a:p>
        </p:txBody>
      </p:sp>
      <p:sp>
        <p:nvSpPr>
          <p:cNvPr id="2" name="Rectangle 1"/>
          <p:cNvSpPr/>
          <p:nvPr/>
        </p:nvSpPr>
        <p:spPr>
          <a:xfrm>
            <a:off x="2181131" y="4796859"/>
            <a:ext cx="4572000" cy="1938992"/>
          </a:xfrm>
          <a:prstGeom prst="rect">
            <a:avLst/>
          </a:prstGeom>
        </p:spPr>
        <p:txBody>
          <a:bodyPr>
            <a:spAutoFit/>
          </a:bodyPr>
          <a:lstStyle/>
          <a:p>
            <a:r>
              <a:rPr lang="en-US" dirty="0" smtClean="0"/>
              <a:t>When </a:t>
            </a:r>
            <a:r>
              <a:rPr lang="en-US" dirty="0"/>
              <a:t>my heart was grieved and my spirit embittered, </a:t>
            </a:r>
            <a:r>
              <a:rPr lang="en-US" baseline="30000" dirty="0"/>
              <a:t>22 </a:t>
            </a:r>
            <a:r>
              <a:rPr lang="en-US" dirty="0"/>
              <a:t> I was senseless and ignorant; I was a brute beast before you. </a:t>
            </a:r>
            <a:r>
              <a:rPr lang="en-US" b="1" dirty="0"/>
              <a:t>Psalm 73:21-22 (NIV) </a:t>
            </a:r>
            <a:endParaRPr lang="en-US" dirty="0"/>
          </a:p>
        </p:txBody>
      </p:sp>
      <p:sp>
        <p:nvSpPr>
          <p:cNvPr id="7" name="TextBox 6"/>
          <p:cNvSpPr txBox="1"/>
          <p:nvPr/>
        </p:nvSpPr>
        <p:spPr>
          <a:xfrm>
            <a:off x="685800" y="3581400"/>
            <a:ext cx="6934200" cy="1200329"/>
          </a:xfrm>
          <a:prstGeom prst="rect">
            <a:avLst/>
          </a:prstGeom>
          <a:noFill/>
        </p:spPr>
        <p:txBody>
          <a:bodyPr wrap="square" rtlCol="0">
            <a:spAutoFit/>
          </a:bodyPr>
          <a:lstStyle/>
          <a:p>
            <a:r>
              <a:rPr lang="en-US" dirty="0" smtClean="0">
                <a:solidFill>
                  <a:srgbClr val="FFFF00"/>
                </a:solidFill>
              </a:rPr>
              <a:t>When We walk With Jesus He becomes more consuming than the imperfections of those we love or work with or do ministry with.</a:t>
            </a:r>
            <a:endParaRPr lang="en-US" dirty="0">
              <a:solidFill>
                <a:srgbClr val="FFFF00"/>
              </a:solidFill>
            </a:endParaRPr>
          </a:p>
        </p:txBody>
      </p:sp>
    </p:spTree>
    <p:extLst>
      <p:ext uri="{BB962C8B-B14F-4D97-AF65-F5344CB8AC3E}">
        <p14:creationId xmlns:p14="http://schemas.microsoft.com/office/powerpoint/2010/main" val="30578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1869"/>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TEAR OFF THE ROOF</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TEAR DOWN THE WALLS </a:t>
            </a:r>
          </a:p>
        </p:txBody>
      </p:sp>
      <p:pic>
        <p:nvPicPr>
          <p:cNvPr id="4" name="Picture 2" descr="Tear Off The Roof - Brandon Lake | Christian Inspiration Lyric Video -  YouTub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799" y="1371600"/>
            <a:ext cx="3284375" cy="20060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02251"/>
            <a:ext cx="2514600" cy="20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9100" y="5029200"/>
            <a:ext cx="8305800" cy="1323439"/>
          </a:xfrm>
          <a:prstGeom prst="rect">
            <a:avLst/>
          </a:prstGeom>
        </p:spPr>
        <p:txBody>
          <a:bodyPr wrap="square">
            <a:spAutoFit/>
          </a:bodyPr>
          <a:lstStyle/>
          <a:p>
            <a:r>
              <a:rPr lang="en-US" sz="2000" dirty="0"/>
              <a:t>20  If anyone says, "I love God," yet hates his brother, he is a liar. For anyone who does not love his brother, whom he has seen, cannot love God, whom he has not seen. 21  And he has given us this command: Whoever loves God must also love his brother. 1 John 4:20-21 (NIV) </a:t>
            </a:r>
          </a:p>
        </p:txBody>
      </p:sp>
      <p:sp>
        <p:nvSpPr>
          <p:cNvPr id="7" name="TextBox 6"/>
          <p:cNvSpPr txBox="1"/>
          <p:nvPr/>
        </p:nvSpPr>
        <p:spPr>
          <a:xfrm>
            <a:off x="685800" y="3581400"/>
            <a:ext cx="6934200" cy="1200329"/>
          </a:xfrm>
          <a:prstGeom prst="rect">
            <a:avLst/>
          </a:prstGeom>
          <a:noFill/>
        </p:spPr>
        <p:txBody>
          <a:bodyPr wrap="square" rtlCol="0">
            <a:spAutoFit/>
          </a:bodyPr>
          <a:lstStyle/>
          <a:p>
            <a:r>
              <a:rPr lang="en-US" dirty="0" smtClean="0">
                <a:solidFill>
                  <a:srgbClr val="FFFF00"/>
                </a:solidFill>
              </a:rPr>
              <a:t>Many pride themselves in a deep walk with God vertically but they have huge struggles with their horizontal relationships - .</a:t>
            </a:r>
            <a:endParaRPr lang="en-US" dirty="0">
              <a:solidFill>
                <a:srgbClr val="FFFF00"/>
              </a:solidFill>
            </a:endParaRPr>
          </a:p>
        </p:txBody>
      </p:sp>
    </p:spTree>
    <p:extLst>
      <p:ext uri="{BB962C8B-B14F-4D97-AF65-F5344CB8AC3E}">
        <p14:creationId xmlns:p14="http://schemas.microsoft.com/office/powerpoint/2010/main" val="31622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CUPS RUNNING OVER</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BLOOD OF CHRIST CLEANSES </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7254"/>
            <a:ext cx="3048000" cy="211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1143000"/>
            <a:ext cx="3200400" cy="461665"/>
          </a:xfrm>
          <a:prstGeom prst="rect">
            <a:avLst/>
          </a:prstGeom>
          <a:noFill/>
        </p:spPr>
        <p:txBody>
          <a:bodyPr wrap="square" rtlCol="0">
            <a:spAutoFit/>
          </a:bodyPr>
          <a:lstStyle/>
          <a:p>
            <a:r>
              <a:rPr lang="en-US" b="1" dirty="0" smtClean="0">
                <a:solidFill>
                  <a:srgbClr val="000000"/>
                </a:solidFill>
              </a:rPr>
              <a:t>Cup’s Running Over </a:t>
            </a:r>
            <a:endParaRPr lang="en-US" b="1" dirty="0">
              <a:solidFill>
                <a:srgbClr val="000000"/>
              </a:solidFill>
            </a:endParaRP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05400" y="1302283"/>
            <a:ext cx="3124200" cy="1880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4796859"/>
            <a:ext cx="8458200" cy="1631216"/>
          </a:xfrm>
          <a:prstGeom prst="rect">
            <a:avLst/>
          </a:prstGeom>
        </p:spPr>
        <p:txBody>
          <a:bodyPr wrap="square">
            <a:spAutoFit/>
          </a:bodyPr>
          <a:lstStyle/>
          <a:p>
            <a:r>
              <a:rPr lang="en-US" sz="2000" dirty="0" smtClean="0"/>
              <a:t> </a:t>
            </a:r>
            <a:r>
              <a:rPr lang="en-US" sz="2000" dirty="0"/>
              <a:t>But if we walk in the light, as he is in the light, we have fellowship with one another, and the blood of Jesus, his Son, purifies us from all sin. 8  If we claim to be without sin, we deceive ourselves and the truth is not in us. 9  If we confess our sins, he is faithful and just and will forgive us our sins and purify us from all unrighteousness. 1 John 1:7-9 (NIV) </a:t>
            </a:r>
          </a:p>
        </p:txBody>
      </p:sp>
      <p:sp>
        <p:nvSpPr>
          <p:cNvPr id="8" name="TextBox 7"/>
          <p:cNvSpPr txBox="1"/>
          <p:nvPr/>
        </p:nvSpPr>
        <p:spPr>
          <a:xfrm>
            <a:off x="152400" y="3581400"/>
            <a:ext cx="8686800" cy="1200329"/>
          </a:xfrm>
          <a:prstGeom prst="rect">
            <a:avLst/>
          </a:prstGeom>
          <a:noFill/>
        </p:spPr>
        <p:txBody>
          <a:bodyPr wrap="square" rtlCol="0">
            <a:spAutoFit/>
          </a:bodyPr>
          <a:lstStyle/>
          <a:p>
            <a:r>
              <a:rPr lang="en-US" dirty="0" smtClean="0">
                <a:solidFill>
                  <a:srgbClr val="FFFF00"/>
                </a:solidFill>
              </a:rPr>
              <a:t>With the ROOF OFF and the WALLS DOWN we can walk in the OVERFLOWING WATERS of the Holy Spirit. If the waters stop – we can immediately confess and be cleansed </a:t>
            </a:r>
            <a:endParaRPr lang="en-US" dirty="0">
              <a:solidFill>
                <a:srgbClr val="FFFF00"/>
              </a:solidFill>
            </a:endParaRPr>
          </a:p>
        </p:txBody>
      </p:sp>
    </p:spTree>
    <p:extLst>
      <p:ext uri="{BB962C8B-B14F-4D97-AF65-F5344CB8AC3E}">
        <p14:creationId xmlns:p14="http://schemas.microsoft.com/office/powerpoint/2010/main" val="38889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3171"/>
            <a:ext cx="8753670" cy="3816429"/>
          </a:xfrm>
          <a:prstGeom prst="rect">
            <a:avLst/>
          </a:prstGeom>
        </p:spPr>
        <p:txBody>
          <a:bodyPr wrap="square">
            <a:spAutoFit/>
          </a:bodyPr>
          <a:lstStyle/>
          <a:p>
            <a:r>
              <a:rPr lang="en-US" sz="2200" b="1" dirty="0" smtClean="0"/>
              <a:t>“None of us lives unto ourselves. Our faces, our attitudes, and our very personal atmosphere is either poisoning or blessing all those with whom we come in contact.”</a:t>
            </a:r>
            <a:r>
              <a:rPr lang="en-US" sz="2200" dirty="0" smtClean="0"/>
              <a:t> Norman Grubb</a:t>
            </a:r>
          </a:p>
          <a:p>
            <a:r>
              <a:rPr lang="en-US" sz="2200" dirty="0" smtClean="0"/>
              <a:t> </a:t>
            </a:r>
          </a:p>
          <a:p>
            <a:r>
              <a:rPr lang="en-US" sz="2200" dirty="0" smtClean="0">
                <a:solidFill>
                  <a:srgbClr val="FFFF00"/>
                </a:solidFill>
              </a:rPr>
              <a:t>“A quarrel between a husband and wife or brother and sister, for instance, </a:t>
            </a:r>
            <a:r>
              <a:rPr lang="en-US" sz="2200" b="1" dirty="0" smtClean="0">
                <a:solidFill>
                  <a:srgbClr val="FFFF00"/>
                </a:solidFill>
              </a:rPr>
              <a:t>reaches out in its effect far beyond those two. It affects the whole household. It affects visitors in the home, workmates in the business, and above all fellow-believers in the church</a:t>
            </a:r>
            <a:r>
              <a:rPr lang="en-US" sz="2200" dirty="0" smtClean="0">
                <a:solidFill>
                  <a:srgbClr val="FFFF00"/>
                </a:solidFill>
              </a:rPr>
              <a:t>. Remember it is not a question of confessing sin, but of PRAISING GOD FOR OVERCOMING AND BEING FORGIVEN, and giving others the chance of praising Him with us.” Norman Grubb</a:t>
            </a:r>
            <a:endParaRPr lang="en-US" sz="2200" dirty="0">
              <a:solidFill>
                <a:srgbClr val="FFFF00"/>
              </a:solidFill>
            </a:endParaRPr>
          </a:p>
        </p:txBody>
      </p:sp>
      <p:sp>
        <p:nvSpPr>
          <p:cNvPr id="5" name="Rectangle 4"/>
          <p:cNvSpPr/>
          <p:nvPr/>
        </p:nvSpPr>
        <p:spPr>
          <a:xfrm>
            <a:off x="152400" y="4505742"/>
            <a:ext cx="8763000" cy="2123658"/>
          </a:xfrm>
          <a:prstGeom prst="rect">
            <a:avLst/>
          </a:prstGeom>
        </p:spPr>
        <p:txBody>
          <a:bodyPr wrap="square">
            <a:spAutoFit/>
          </a:bodyPr>
          <a:lstStyle/>
          <a:p>
            <a:r>
              <a:rPr lang="en-US" sz="2200" dirty="0"/>
              <a:t>But if we start WALKING IN THEN LIGHT with others about the Lord's daily dealings with us, telling them when the shadow of sin has darkened our path and how God has dealt with us over it, we shall suddenly find two things: first, that we have an altogether new sense of brokenness for sin; and second, an altogether new sense of cleansing and liberation from the sin when we repent</a:t>
            </a:r>
            <a:r>
              <a:rPr lang="en-US" sz="2200" dirty="0" smtClean="0"/>
              <a:t>. Norman Grubb</a:t>
            </a:r>
            <a:endParaRPr lang="en-US" sz="2200" dirty="0"/>
          </a:p>
        </p:txBody>
      </p:sp>
      <p:sp>
        <p:nvSpPr>
          <p:cNvPr id="6" name="TextBox 5"/>
          <p:cNvSpPr txBox="1"/>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Does This All Fit Together?</a:t>
            </a:r>
          </a:p>
        </p:txBody>
      </p:sp>
    </p:spTree>
    <p:extLst>
      <p:ext uri="{BB962C8B-B14F-4D97-AF65-F5344CB8AC3E}">
        <p14:creationId xmlns:p14="http://schemas.microsoft.com/office/powerpoint/2010/main" val="16269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991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Let Our Lives Be Tabernacles of Surrender – So That You Can Fill Us.</a:t>
            </a:r>
          </a:p>
        </p:txBody>
      </p:sp>
      <p:sp>
        <p:nvSpPr>
          <p:cNvPr id="2" name="Rectangle 1"/>
          <p:cNvSpPr/>
          <p:nvPr/>
        </p:nvSpPr>
        <p:spPr>
          <a:xfrm>
            <a:off x="304800" y="1143000"/>
            <a:ext cx="8458200" cy="5755422"/>
          </a:xfrm>
          <a:prstGeom prst="rect">
            <a:avLst/>
          </a:prstGeom>
        </p:spPr>
        <p:txBody>
          <a:bodyPr wrap="square">
            <a:spAutoFit/>
          </a:bodyPr>
          <a:lstStyle/>
          <a:p>
            <a:pPr marL="457200" lvl="0" indent="-457200" algn="l">
              <a:buFont typeface="+mj-lt"/>
              <a:buAutoNum type="arabicPeriod"/>
            </a:pPr>
            <a:r>
              <a:rPr lang="en-US" sz="2300" dirty="0" smtClean="0"/>
              <a:t>LORD </a:t>
            </a:r>
            <a:r>
              <a:rPr lang="en-US" sz="2300" dirty="0"/>
              <a:t>WE PRAISE YOU FOR THE BEAUTY OF FORGIVENESS –</a:t>
            </a:r>
          </a:p>
          <a:p>
            <a:pPr marL="457200" lvl="0" indent="-457200" algn="l">
              <a:buFont typeface="+mj-lt"/>
              <a:buAutoNum type="arabicPeriod"/>
            </a:pPr>
            <a:r>
              <a:rPr lang="en-US" sz="2300" dirty="0"/>
              <a:t>LORD WE PRAISE YOU FOR THE BEAUTY OF SURRENDER</a:t>
            </a:r>
          </a:p>
          <a:p>
            <a:pPr marL="457200" lvl="0" indent="-457200" algn="l">
              <a:buFont typeface="+mj-lt"/>
              <a:buAutoNum type="arabicPeriod"/>
            </a:pPr>
            <a:r>
              <a:rPr lang="en-US" sz="2300" dirty="0"/>
              <a:t>LORD WE PRAISE YOU FOR THE BEAUTY OF TENDER-HEARTEDNESS </a:t>
            </a:r>
          </a:p>
          <a:p>
            <a:pPr marL="457200" lvl="0" indent="-457200" algn="l">
              <a:buFont typeface="+mj-lt"/>
              <a:buAutoNum type="arabicPeriod"/>
            </a:pPr>
            <a:r>
              <a:rPr lang="en-US" sz="2300" dirty="0"/>
              <a:t>LORD WE PRAISE YOU FOR THE BEAUTY OF CONVICTION </a:t>
            </a:r>
            <a:r>
              <a:rPr lang="en-US" sz="2300" dirty="0" smtClean="0"/>
              <a:t>BY THE </a:t>
            </a:r>
            <a:r>
              <a:rPr lang="en-US" sz="2300" dirty="0"/>
              <a:t>HOLY SPIRIT</a:t>
            </a:r>
          </a:p>
          <a:p>
            <a:pPr marL="457200" lvl="0" indent="-457200" algn="l">
              <a:buFont typeface="+mj-lt"/>
              <a:buAutoNum type="arabicPeriod"/>
            </a:pPr>
            <a:r>
              <a:rPr lang="en-US" sz="2300" dirty="0"/>
              <a:t>LORD WE PRAISE YOU FOR THE BEAUTY OF BEING SENSITIVE TO YOUR VOICE </a:t>
            </a:r>
          </a:p>
          <a:p>
            <a:pPr marL="457200" lvl="0" indent="-457200" algn="l">
              <a:buFont typeface="+mj-lt"/>
              <a:buAutoNum type="arabicPeriod"/>
            </a:pPr>
            <a:r>
              <a:rPr lang="en-US" sz="2300" dirty="0"/>
              <a:t>LORD WE PRAISE YOU FOR THE BEAUTY OF FALLING IN LOVE WITH YOU</a:t>
            </a:r>
          </a:p>
          <a:p>
            <a:pPr marL="457200" lvl="0" indent="-457200" algn="l">
              <a:buFont typeface="+mj-lt"/>
              <a:buAutoNum type="arabicPeriod"/>
            </a:pPr>
            <a:r>
              <a:rPr lang="en-US" sz="2300" dirty="0"/>
              <a:t>LORD WE PRAISE YOU FOR THE BEAUTY OF A HEART THAT LOVES IN SPITE OF </a:t>
            </a:r>
            <a:r>
              <a:rPr lang="en-US" sz="2300" dirty="0" smtClean="0"/>
              <a:t>HURTING</a:t>
            </a:r>
            <a:r>
              <a:rPr lang="en-US" sz="2300" dirty="0"/>
              <a:t> </a:t>
            </a:r>
            <a:endParaRPr lang="en-US" sz="2300" dirty="0" smtClean="0"/>
          </a:p>
          <a:p>
            <a:pPr marL="457200" lvl="0" indent="-457200" algn="l">
              <a:buFont typeface="+mj-lt"/>
              <a:buAutoNum type="arabicPeriod"/>
            </a:pPr>
            <a:r>
              <a:rPr lang="en-US" sz="2300" dirty="0" smtClean="0"/>
              <a:t>LORD WE PRAISE YOU FOR THE BEAUTY OF HEALED RELATIONSHIPS – BETTER THAN THEY WERE BEFORE</a:t>
            </a:r>
            <a:endParaRPr lang="en-US" sz="2300" dirty="0"/>
          </a:p>
        </p:txBody>
      </p:sp>
    </p:spTree>
    <p:extLst>
      <p:ext uri="{BB962C8B-B14F-4D97-AF65-F5344CB8AC3E}">
        <p14:creationId xmlns:p14="http://schemas.microsoft.com/office/powerpoint/2010/main" val="35871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Lord Help Us To Identify </a:t>
            </a:r>
          </a:p>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We May Be Missing</a:t>
            </a:r>
          </a:p>
        </p:txBody>
      </p:sp>
      <p:sp>
        <p:nvSpPr>
          <p:cNvPr id="2" name="Rectangle 1"/>
          <p:cNvSpPr/>
          <p:nvPr/>
        </p:nvSpPr>
        <p:spPr>
          <a:xfrm>
            <a:off x="3962400" y="2743200"/>
            <a:ext cx="4572000" cy="3785652"/>
          </a:xfrm>
          <a:prstGeom prst="rect">
            <a:avLst/>
          </a:prstGeom>
        </p:spPr>
        <p:txBody>
          <a:bodyPr>
            <a:spAutoFit/>
          </a:bodyPr>
          <a:lstStyle/>
          <a:p>
            <a:r>
              <a:rPr lang="en-US" b="1" dirty="0" smtClean="0"/>
              <a:t>LORD </a:t>
            </a:r>
            <a:r>
              <a:rPr lang="en-US" b="1" dirty="0"/>
              <a:t>IDENTIFY THE WEAKEST LINK IN EACH OF US – AND CHANGE US FROM THE INSIDE OUT – BRING KINGDOM FREEDOM IN PLACE OF BONDAGE – AND LIMITATION – BRING KINGDOM AWARENESS INSTEAD OF SOULISH </a:t>
            </a:r>
            <a:r>
              <a:rPr lang="en-US" b="1" dirty="0" smtClean="0"/>
              <a:t>BLINDNESS</a:t>
            </a:r>
            <a:endParaRPr lang="en-US" dirty="0"/>
          </a:p>
        </p:txBody>
      </p:sp>
      <p:pic>
        <p:nvPicPr>
          <p:cNvPr id="5122" name="Picture 2" descr="Identify Your Weakest Link…and Strengthen It - Reef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090613"/>
            <a:ext cx="2352790" cy="1476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0980" y="1524000"/>
            <a:ext cx="3505200" cy="1384995"/>
          </a:xfrm>
          <a:prstGeom prst="rect">
            <a:avLst/>
          </a:prstGeom>
          <a:noFill/>
        </p:spPr>
        <p:txBody>
          <a:bodyPr wrap="square" rtlCol="0">
            <a:spAutoFit/>
          </a:bodyPr>
          <a:lstStyle/>
          <a:p>
            <a:r>
              <a:rPr lang="en-US" sz="2800" dirty="0" smtClean="0"/>
              <a:t>Lord Open Our Eyes</a:t>
            </a:r>
          </a:p>
          <a:p>
            <a:r>
              <a:rPr lang="en-US" sz="2800" dirty="0" smtClean="0"/>
              <a:t>To See What We Can’t See Right Now </a:t>
            </a:r>
            <a:endParaRPr lang="en-US" sz="2800" dirty="0"/>
          </a:p>
        </p:txBody>
      </p:sp>
      <p:sp>
        <p:nvSpPr>
          <p:cNvPr id="6" name="TextBox 5"/>
          <p:cNvSpPr txBox="1"/>
          <p:nvPr/>
        </p:nvSpPr>
        <p:spPr>
          <a:xfrm>
            <a:off x="340567" y="3081754"/>
            <a:ext cx="3505200" cy="3108543"/>
          </a:xfrm>
          <a:prstGeom prst="rect">
            <a:avLst/>
          </a:prstGeom>
          <a:noFill/>
        </p:spPr>
        <p:txBody>
          <a:bodyPr wrap="square" rtlCol="0">
            <a:spAutoFit/>
          </a:bodyPr>
          <a:lstStyle/>
          <a:p>
            <a:r>
              <a:rPr lang="en-US" sz="2800" dirty="0" smtClean="0">
                <a:solidFill>
                  <a:srgbClr val="FFFF00"/>
                </a:solidFill>
              </a:rPr>
              <a:t>Lord Bless my relationships with Your grace, revelations, Holy Spirit nurturing and healthy communication skills </a:t>
            </a:r>
            <a:endParaRPr lang="en-US" sz="2800" dirty="0">
              <a:solidFill>
                <a:srgbClr val="FFFF00"/>
              </a:solidFill>
            </a:endParaRPr>
          </a:p>
        </p:txBody>
      </p:sp>
    </p:spTree>
    <p:extLst>
      <p:ext uri="{BB962C8B-B14F-4D97-AF65-F5344CB8AC3E}">
        <p14:creationId xmlns:p14="http://schemas.microsoft.com/office/powerpoint/2010/main" val="29238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0"/>
            <a:ext cx="55626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outerShdw blurRad="50800" dist="39000" dir="5460000" algn="tl">
                    <a:srgbClr val="000000">
                      <a:alpha val="38000"/>
                    </a:srgbClr>
                  </a:outerShdw>
                </a:effectLst>
              </a:rPr>
              <a:t>Final Application</a:t>
            </a:r>
            <a:endParaRPr lang="en-US" sz="4000" b="1" dirty="0">
              <a:ln w="11430"/>
              <a:solidFill>
                <a:srgbClr val="FFFF00"/>
              </a:solidFill>
              <a:effectLst>
                <a:outerShdw blurRad="50800" dist="39000" dir="5460000" algn="tl">
                  <a:srgbClr val="000000">
                    <a:alpha val="38000"/>
                  </a:srgbClr>
                </a:outerShdw>
              </a:effectLst>
            </a:endParaRPr>
          </a:p>
        </p:txBody>
      </p:sp>
      <p:sp>
        <p:nvSpPr>
          <p:cNvPr id="3" name="Rectangle 2"/>
          <p:cNvSpPr/>
          <p:nvPr/>
        </p:nvSpPr>
        <p:spPr>
          <a:xfrm>
            <a:off x="152400" y="762000"/>
            <a:ext cx="8839200" cy="4893647"/>
          </a:xfrm>
          <a:prstGeom prst="rect">
            <a:avLst/>
          </a:prstGeom>
        </p:spPr>
        <p:txBody>
          <a:bodyPr wrap="square">
            <a:spAutoFit/>
          </a:bodyPr>
          <a:lstStyle/>
          <a:p>
            <a:pPr algn="l"/>
            <a:r>
              <a:rPr lang="en-US" b="1" dirty="0"/>
              <a:t>LORD FATHER, IN THE NAME OF </a:t>
            </a:r>
            <a:r>
              <a:rPr lang="en-US" b="1" dirty="0" smtClean="0"/>
              <a:t>JESUS :</a:t>
            </a:r>
          </a:p>
          <a:p>
            <a:pPr algn="l"/>
            <a:endParaRPr lang="en-US" dirty="0" smtClean="0"/>
          </a:p>
          <a:p>
            <a:pPr marL="457200" lvl="0" indent="-457200" algn="l">
              <a:buFont typeface="+mj-lt"/>
              <a:buAutoNum type="arabicPeriod"/>
            </a:pPr>
            <a:r>
              <a:rPr lang="en-US" b="1" dirty="0" smtClean="0"/>
              <a:t>SINK </a:t>
            </a:r>
            <a:r>
              <a:rPr lang="en-US" b="1" dirty="0"/>
              <a:t>ALL OF OUR AMBITIONS AND  PERSONALITIES AND RELATIONSHIP ANOMALIES AND QUIRKY INTERACTIONS UNDER THE WEIGHT OF YOUR </a:t>
            </a:r>
            <a:r>
              <a:rPr lang="en-US" b="1" dirty="0" smtClean="0"/>
              <a:t>GLORY</a:t>
            </a:r>
          </a:p>
          <a:p>
            <a:pPr marL="457200" lvl="0" indent="-457200" algn="l">
              <a:buFont typeface="+mj-lt"/>
              <a:buAutoNum type="arabicPeriod"/>
            </a:pPr>
            <a:r>
              <a:rPr lang="en-US" b="1" dirty="0"/>
              <a:t>BREAK EVERY UNEASY SPIRIT THAT ATTACKS </a:t>
            </a:r>
            <a:r>
              <a:rPr lang="en-US" b="1" dirty="0" smtClean="0"/>
              <a:t>OUR RELATIONSHIPS </a:t>
            </a:r>
            <a:r>
              <a:rPr lang="en-US" b="1" dirty="0"/>
              <a:t>– </a:t>
            </a:r>
            <a:r>
              <a:rPr lang="en-US" b="1" dirty="0" smtClean="0"/>
              <a:t>BRING– </a:t>
            </a:r>
            <a:r>
              <a:rPr lang="en-US" b="1" dirty="0"/>
              <a:t>CONVICTION – ALIGNMENT - PEACE – RIGHTEOUSNESS AND JOY IN THE HOLY </a:t>
            </a:r>
            <a:r>
              <a:rPr lang="en-US" b="1" dirty="0" smtClean="0"/>
              <a:t>SPIRIT.</a:t>
            </a:r>
          </a:p>
          <a:p>
            <a:pPr marL="457200" lvl="0" indent="-457200" algn="l">
              <a:buFont typeface="+mj-lt"/>
              <a:buAutoNum type="arabicPeriod"/>
            </a:pPr>
            <a:r>
              <a:rPr lang="en-US" b="1" dirty="0" smtClean="0"/>
              <a:t>HELP US BE PATIENT WHEN WE ARE LOOKING </a:t>
            </a:r>
            <a:r>
              <a:rPr lang="en-US" b="1" dirty="0"/>
              <a:t>AT SOMEONE WHO IS STRUGGLING TO GRASP THE NEED TO CHANGE – </a:t>
            </a:r>
            <a:r>
              <a:rPr lang="en-US" b="1" dirty="0" smtClean="0"/>
              <a:t>AND HELP US LOOK INTO OUR </a:t>
            </a:r>
            <a:r>
              <a:rPr lang="en-US" b="1" dirty="0"/>
              <a:t>OWN HEART AND IDENTIFY WHAT YOU ARE </a:t>
            </a:r>
            <a:r>
              <a:rPr lang="en-US" b="1" dirty="0" smtClean="0"/>
              <a:t>WORKING ON.</a:t>
            </a:r>
            <a:endParaRPr lang="en-US" dirty="0"/>
          </a:p>
        </p:txBody>
      </p:sp>
    </p:spTree>
    <p:extLst>
      <p:ext uri="{BB962C8B-B14F-4D97-AF65-F5344CB8AC3E}">
        <p14:creationId xmlns:p14="http://schemas.microsoft.com/office/powerpoint/2010/main" val="246608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279" y="139005"/>
            <a:ext cx="85344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CONTINUES TO STIR IN MANY WAYS</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AutoShape 2" descr="C:\Users\donne\AppData\Local\Temp\{C6493235-ADC6-4013-8F2D-FE5B8456F523}.t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00" y="12192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donne\AppData\Local\Microsoft\Windows\INetCache\Content.Outlook\PW5W8WCS\20250501_064018_re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489" y="1219200"/>
            <a:ext cx="50292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 be an image of 5 people, crowd and tex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6743" y="1201848"/>
            <a:ext cx="3517900" cy="4397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6" cstate="print">
            <a:extLst>
              <a:ext uri="{28A0092B-C50C-407E-A947-70E740481C1C}">
                <a14:useLocalDpi xmlns:a14="http://schemas.microsoft.com/office/drawing/2010/main" val="0"/>
              </a:ext>
            </a:extLst>
          </a:blip>
          <a:srcRect/>
          <a:stretch/>
        </p:blipFill>
        <p:spPr bwMode="auto">
          <a:xfrm>
            <a:off x="41428" y="1278048"/>
            <a:ext cx="9102572" cy="420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61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782"/>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Cleansing Comes From The Blood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But It Requires Repentance and Forgiving Others</a:t>
            </a:r>
            <a:endParaRPr lang="en-US" sz="20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32014" y="1447800"/>
            <a:ext cx="8458200" cy="4832092"/>
          </a:xfrm>
          <a:prstGeom prst="rect">
            <a:avLst/>
          </a:prstGeom>
        </p:spPr>
        <p:txBody>
          <a:bodyPr wrap="square">
            <a:spAutoFit/>
          </a:bodyPr>
          <a:lstStyle/>
          <a:p>
            <a:r>
              <a:rPr lang="en-US" sz="2800" dirty="0"/>
              <a:t>I believe there are a great many people who would be healed, but they are harboring things in their hearts that are </a:t>
            </a:r>
            <a:r>
              <a:rPr lang="en-US" sz="2800" dirty="0" smtClean="0"/>
              <a:t>acting as </a:t>
            </a:r>
            <a:r>
              <a:rPr lang="en-US" sz="2800" dirty="0"/>
              <a:t>a blight. Let these things go. Forgive, and the Lord will forgive you. There are many good people, people who mean well, but they have no power to do anything for God. There is just some little thing that came in their hearts years ago, and their faith has been paralyzed ever since. Bring everything </a:t>
            </a:r>
            <a:r>
              <a:rPr lang="en-US" sz="2800" dirty="0" smtClean="0"/>
              <a:t>into </a:t>
            </a:r>
            <a:r>
              <a:rPr lang="en-US" sz="2800" dirty="0"/>
              <a:t>the light. God will sweep it all away if you will let Him. Let the precious blood of Christ cleanse from all sin</a:t>
            </a:r>
            <a:r>
              <a:rPr lang="en-US" sz="2800" dirty="0" smtClean="0"/>
              <a:t>. </a:t>
            </a:r>
            <a:r>
              <a:rPr lang="en-US" sz="2800" dirty="0" smtClean="0">
                <a:solidFill>
                  <a:srgbClr val="FFFF00"/>
                </a:solidFill>
              </a:rPr>
              <a:t>Smith Wigglesworth</a:t>
            </a:r>
            <a:endParaRPr lang="en-US" sz="2800" dirty="0">
              <a:solidFill>
                <a:srgbClr val="FFFF00"/>
              </a:solidFill>
            </a:endParaRPr>
          </a:p>
        </p:txBody>
      </p:sp>
    </p:spTree>
    <p:extLst>
      <p:ext uri="{BB962C8B-B14F-4D97-AF65-F5344CB8AC3E}">
        <p14:creationId xmlns:p14="http://schemas.microsoft.com/office/powerpoint/2010/main" val="506524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paring for communion at home"/>
          <p:cNvPicPr>
            <a:picLocks noChangeAspect="1" noChangeArrowheads="1"/>
          </p:cNvPicPr>
          <p:nvPr/>
        </p:nvPicPr>
        <p:blipFill rotWithShape="1">
          <a:blip r:embed="rId2">
            <a:extLst>
              <a:ext uri="{28A0092B-C50C-407E-A947-70E740481C1C}">
                <a14:useLocalDpi xmlns:a14="http://schemas.microsoft.com/office/drawing/2010/main" val="0"/>
              </a:ext>
            </a:extLst>
          </a:blip>
          <a:srcRect t="14729" b="22015"/>
          <a:stretch/>
        </p:blipFill>
        <p:spPr bwMode="auto">
          <a:xfrm>
            <a:off x="1600200" y="1752600"/>
            <a:ext cx="5621617"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724400"/>
            <a:ext cx="8458200" cy="830997"/>
          </a:xfrm>
          <a:prstGeom prst="rect">
            <a:avLst/>
          </a:prstGeom>
          <a:noFill/>
        </p:spPr>
        <p:txBody>
          <a:bodyPr wrap="square" rtlCol="0">
            <a:spAutoFit/>
          </a:bodyPr>
          <a:lstStyle/>
          <a:p>
            <a:r>
              <a:rPr lang="en-US" dirty="0" smtClean="0">
                <a:solidFill>
                  <a:srgbClr val="FFFF00"/>
                </a:solidFill>
              </a:rPr>
              <a:t>Cleanse our lips Lord to only speak life – truth – love, FAITH, and grace into our relationships </a:t>
            </a:r>
            <a:endParaRPr lang="en-US" dirty="0">
              <a:solidFill>
                <a:srgbClr val="FFFF00"/>
              </a:solidFill>
            </a:endParaRPr>
          </a:p>
        </p:txBody>
      </p:sp>
      <p:sp>
        <p:nvSpPr>
          <p:cNvPr id="6" name="TextBox 5"/>
          <p:cNvSpPr txBox="1"/>
          <p:nvPr/>
        </p:nvSpPr>
        <p:spPr>
          <a:xfrm>
            <a:off x="304800" y="5715000"/>
            <a:ext cx="8458200" cy="830997"/>
          </a:xfrm>
          <a:prstGeom prst="rect">
            <a:avLst/>
          </a:prstGeom>
          <a:noFill/>
        </p:spPr>
        <p:txBody>
          <a:bodyPr wrap="square" rtlCol="0">
            <a:spAutoFit/>
          </a:bodyPr>
          <a:lstStyle/>
          <a:p>
            <a:r>
              <a:rPr lang="en-US" dirty="0" smtClean="0"/>
              <a:t>Wash away all our bitterness – frustration – anger – unforgiveness and unbelief for change</a:t>
            </a:r>
            <a:endParaRPr lang="en-US" dirty="0"/>
          </a:p>
        </p:txBody>
      </p:sp>
    </p:spTree>
    <p:extLst>
      <p:ext uri="{BB962C8B-B14F-4D97-AF65-F5344CB8AC3E}">
        <p14:creationId xmlns:p14="http://schemas.microsoft.com/office/powerpoint/2010/main" val="6757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1869"/>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GLORY OF GOD MAKING OUR HEARTS WILLING TO WALK IN </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SUBMISSION AND </a:t>
            </a:r>
            <a:r>
              <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SURRENDER</a:t>
            </a:r>
            <a:endParaRPr lang="en-US" sz="18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A Joyful Noise: A Willing Hea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1295400"/>
            <a:ext cx="3695700" cy="3124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3491023"/>
            <a:ext cx="4572000" cy="2800767"/>
          </a:xfrm>
          <a:prstGeom prst="rect">
            <a:avLst/>
          </a:prstGeom>
        </p:spPr>
        <p:txBody>
          <a:bodyPr>
            <a:spAutoFit/>
          </a:bodyPr>
          <a:lstStyle/>
          <a:p>
            <a:r>
              <a:rPr lang="en-US" sz="3200" dirty="0"/>
              <a:t>Thy people shall be </a:t>
            </a:r>
            <a:r>
              <a:rPr lang="en-US" sz="3200" dirty="0">
                <a:solidFill>
                  <a:srgbClr val="FFFF00"/>
                </a:solidFill>
              </a:rPr>
              <a:t>willing</a:t>
            </a:r>
            <a:r>
              <a:rPr lang="en-US" sz="3200" dirty="0"/>
              <a:t> </a:t>
            </a:r>
            <a:r>
              <a:rPr lang="en-US" sz="1800" dirty="0" smtClean="0"/>
              <a:t>(TO OFFER FREELY AND VOLUNTARILY)</a:t>
            </a:r>
            <a:r>
              <a:rPr lang="en-US" dirty="0" smtClean="0"/>
              <a:t> </a:t>
            </a:r>
            <a:r>
              <a:rPr lang="en-US" sz="3200" dirty="0" smtClean="0"/>
              <a:t>in </a:t>
            </a:r>
            <a:r>
              <a:rPr lang="en-US" sz="3200" dirty="0"/>
              <a:t>the day of thy power,</a:t>
            </a:r>
            <a:r>
              <a:rPr lang="en-US" dirty="0"/>
              <a:t> in the </a:t>
            </a:r>
            <a:r>
              <a:rPr lang="en-US" dirty="0" smtClean="0"/>
              <a:t>beauty </a:t>
            </a:r>
            <a:r>
              <a:rPr lang="en-US" dirty="0"/>
              <a:t>of holiness from the womb of the morning</a:t>
            </a:r>
            <a:r>
              <a:rPr lang="en-US" dirty="0" smtClean="0"/>
              <a:t>:. </a:t>
            </a:r>
            <a:r>
              <a:rPr lang="en-US" dirty="0"/>
              <a:t>Psalm 110:3 (KJV)</a:t>
            </a:r>
          </a:p>
        </p:txBody>
      </p:sp>
      <p:sp>
        <p:nvSpPr>
          <p:cNvPr id="3" name="Rectangle 2"/>
          <p:cNvSpPr/>
          <p:nvPr/>
        </p:nvSpPr>
        <p:spPr>
          <a:xfrm>
            <a:off x="209938" y="1371600"/>
            <a:ext cx="4572000" cy="1938992"/>
          </a:xfrm>
          <a:prstGeom prst="rect">
            <a:avLst/>
          </a:prstGeom>
        </p:spPr>
        <p:txBody>
          <a:bodyPr>
            <a:spAutoFit/>
          </a:bodyPr>
          <a:lstStyle/>
          <a:p>
            <a:pPr algn="l"/>
            <a:r>
              <a:rPr lang="en-US" dirty="0" smtClean="0"/>
              <a:t>Restore </a:t>
            </a:r>
            <a:r>
              <a:rPr lang="en-US" dirty="0"/>
              <a:t>to me the joy of </a:t>
            </a:r>
            <a:r>
              <a:rPr lang="en-US" dirty="0" smtClean="0"/>
              <a:t>Your </a:t>
            </a:r>
            <a:r>
              <a:rPr lang="en-US" dirty="0"/>
              <a:t>salvation and grant me a willing spirit, to sustain me. </a:t>
            </a:r>
            <a:endParaRPr lang="en-US" b="1" dirty="0" smtClean="0"/>
          </a:p>
          <a:p>
            <a:pPr algn="l"/>
            <a:r>
              <a:rPr lang="en-US" b="1" dirty="0" smtClean="0"/>
              <a:t>Psalm 51:12 </a:t>
            </a:r>
            <a:r>
              <a:rPr lang="en-US" b="1" dirty="0"/>
              <a:t>(NIV) </a:t>
            </a:r>
            <a:r>
              <a:rPr lang="en-US" dirty="0"/>
              <a:t/>
            </a:r>
            <a:br>
              <a:rPr lang="en-US" dirty="0"/>
            </a:br>
            <a:endParaRPr lang="en-US" dirty="0"/>
          </a:p>
        </p:txBody>
      </p:sp>
    </p:spTree>
    <p:extLst>
      <p:ext uri="{BB962C8B-B14F-4D97-AF65-F5344CB8AC3E}">
        <p14:creationId xmlns:p14="http://schemas.microsoft.com/office/powerpoint/2010/main" val="38682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702" y="4572000"/>
            <a:ext cx="4572000" cy="1631216"/>
          </a:xfrm>
          <a:prstGeom prst="rect">
            <a:avLst/>
          </a:prstGeom>
        </p:spPr>
        <p:txBody>
          <a:bodyPr wrap="square">
            <a:spAutoFit/>
          </a:bodyPr>
          <a:lstStyle/>
          <a:p>
            <a:r>
              <a:rPr lang="en-US" sz="2000" dirty="0" smtClean="0">
                <a:solidFill>
                  <a:srgbClr val="FFFF00"/>
                </a:solidFill>
              </a:rPr>
              <a:t>"</a:t>
            </a:r>
            <a:r>
              <a:rPr lang="en-US" sz="2000" b="1" dirty="0" smtClean="0">
                <a:solidFill>
                  <a:srgbClr val="FFFF00"/>
                </a:solidFill>
              </a:rPr>
              <a:t>He </a:t>
            </a:r>
            <a:r>
              <a:rPr lang="en-US" sz="2000" b="1" dirty="0">
                <a:solidFill>
                  <a:srgbClr val="FFFF00"/>
                </a:solidFill>
              </a:rPr>
              <a:t>is wooing you from the jaws of distress to a spacious place free from restriction, to the comfort of your table laden with choice food.</a:t>
            </a:r>
            <a:r>
              <a:rPr lang="en-US" sz="2000" dirty="0">
                <a:solidFill>
                  <a:srgbClr val="FFFF00"/>
                </a:solidFill>
              </a:rPr>
              <a:t> Job 36:16 </a:t>
            </a:r>
          </a:p>
        </p:txBody>
      </p:sp>
      <p:pic>
        <p:nvPicPr>
          <p:cNvPr id="3074" name="Picture 2" descr="How to Stop Getting Caught in Drama That Isn't Yours | Psychology Tod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53743" y="86618"/>
            <a:ext cx="2928257" cy="1981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5240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All The Drama</a:t>
            </a:r>
          </a:p>
          <a:p>
            <a:pPr algn="l"/>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The Last Six Months?</a:t>
            </a:r>
          </a:p>
        </p:txBody>
      </p:sp>
      <p:sp>
        <p:nvSpPr>
          <p:cNvPr id="5" name="Rectangle 4"/>
          <p:cNvSpPr/>
          <p:nvPr/>
        </p:nvSpPr>
        <p:spPr>
          <a:xfrm>
            <a:off x="304800" y="1295400"/>
            <a:ext cx="4572000" cy="1569660"/>
          </a:xfrm>
          <a:prstGeom prst="rect">
            <a:avLst/>
          </a:prstGeom>
        </p:spPr>
        <p:txBody>
          <a:bodyPr>
            <a:spAutoFit/>
          </a:bodyPr>
          <a:lstStyle/>
          <a:p>
            <a:r>
              <a:rPr lang="en-US" sz="1600" b="1" dirty="0"/>
              <a:t>The moon will shine like the sun, and the sunlight will be seven times brighter, like the light of seven full days,</a:t>
            </a:r>
            <a:r>
              <a:rPr lang="en-US" sz="1600" dirty="0"/>
              <a:t> </a:t>
            </a:r>
            <a:r>
              <a:rPr lang="en-US" sz="1600" b="1" dirty="0">
                <a:solidFill>
                  <a:srgbClr val="FFFF00"/>
                </a:solidFill>
              </a:rPr>
              <a:t>when the LORD binds up the bruises </a:t>
            </a:r>
            <a:r>
              <a:rPr lang="en-US" sz="1600" b="1" dirty="0" smtClean="0">
                <a:solidFill>
                  <a:srgbClr val="FFFF00"/>
                </a:solidFill>
              </a:rPr>
              <a:t>(vexation) of </a:t>
            </a:r>
            <a:r>
              <a:rPr lang="en-US" sz="1600" b="1" dirty="0">
                <a:solidFill>
                  <a:srgbClr val="FFFF00"/>
                </a:solidFill>
              </a:rPr>
              <a:t>His people and heals the wounds He inflicted</a:t>
            </a:r>
            <a:r>
              <a:rPr lang="en-US" sz="1600" b="1" dirty="0"/>
              <a:t>. </a:t>
            </a:r>
            <a:r>
              <a:rPr lang="en-US" sz="1600" dirty="0"/>
              <a:t>Isaiah 30:25-26 (NIV)</a:t>
            </a:r>
          </a:p>
        </p:txBody>
      </p:sp>
      <p:sp>
        <p:nvSpPr>
          <p:cNvPr id="7" name="Rectangle 6"/>
          <p:cNvSpPr/>
          <p:nvPr/>
        </p:nvSpPr>
        <p:spPr>
          <a:xfrm>
            <a:off x="228600" y="2877415"/>
            <a:ext cx="4572000" cy="1477328"/>
          </a:xfrm>
          <a:prstGeom prst="rect">
            <a:avLst/>
          </a:prstGeom>
        </p:spPr>
        <p:txBody>
          <a:bodyPr>
            <a:spAutoFit/>
          </a:bodyPr>
          <a:lstStyle/>
          <a:p>
            <a:r>
              <a:rPr lang="en-US" sz="1800" b="1" dirty="0"/>
              <a:t>Some of the wise will </a:t>
            </a:r>
            <a:r>
              <a:rPr lang="en-US" sz="1800" b="1" dirty="0" smtClean="0"/>
              <a:t>stumble </a:t>
            </a:r>
            <a:r>
              <a:rPr lang="en-US" sz="1800" b="1" dirty="0" smtClean="0">
                <a:solidFill>
                  <a:srgbClr val="FFFF00"/>
                </a:solidFill>
              </a:rPr>
              <a:t>so </a:t>
            </a:r>
            <a:r>
              <a:rPr lang="en-US" sz="1800" b="1" dirty="0">
                <a:solidFill>
                  <a:srgbClr val="FFFF00"/>
                </a:solidFill>
              </a:rPr>
              <a:t>that they may be refined, purified and made spotless until the time of the end</a:t>
            </a:r>
            <a:r>
              <a:rPr lang="en-US" sz="1800" dirty="0"/>
              <a:t>, for it will still come at the appointed time. Daniel 11:35 (NIV) </a:t>
            </a:r>
          </a:p>
        </p:txBody>
      </p:sp>
      <p:sp>
        <p:nvSpPr>
          <p:cNvPr id="2" name="Rectangle 1"/>
          <p:cNvSpPr/>
          <p:nvPr/>
        </p:nvSpPr>
        <p:spPr>
          <a:xfrm>
            <a:off x="4822371" y="2877415"/>
            <a:ext cx="4191000" cy="3108543"/>
          </a:xfrm>
          <a:prstGeom prst="rect">
            <a:avLst/>
          </a:prstGeom>
        </p:spPr>
        <p:txBody>
          <a:bodyPr wrap="square">
            <a:spAutoFit/>
          </a:bodyPr>
          <a:lstStyle/>
          <a:p>
            <a:r>
              <a:rPr lang="en-US" sz="2800" dirty="0" smtClean="0"/>
              <a:t>Let </a:t>
            </a:r>
            <a:r>
              <a:rPr lang="en-US" sz="2800" dirty="0"/>
              <a:t>us rejoice and be glad and give </a:t>
            </a:r>
            <a:r>
              <a:rPr lang="en-US" sz="2800" dirty="0" smtClean="0"/>
              <a:t>Him </a:t>
            </a:r>
            <a:r>
              <a:rPr lang="en-US" sz="2800" dirty="0"/>
              <a:t>glory! For the wedding of the Lamb has come, and </a:t>
            </a:r>
            <a:r>
              <a:rPr lang="en-US" sz="2800" dirty="0" smtClean="0"/>
              <a:t>His </a:t>
            </a:r>
            <a:r>
              <a:rPr lang="en-US" sz="2800" dirty="0"/>
              <a:t>bride has made herself ready. </a:t>
            </a:r>
            <a:r>
              <a:rPr lang="en-US" sz="2800" b="1" dirty="0"/>
              <a:t>Revelation 19:7 (NIV) </a:t>
            </a:r>
            <a:endParaRPr lang="en-US" sz="2800" dirty="0"/>
          </a:p>
        </p:txBody>
      </p:sp>
    </p:spTree>
    <p:extLst>
      <p:ext uri="{BB962C8B-B14F-4D97-AF65-F5344CB8AC3E}">
        <p14:creationId xmlns:p14="http://schemas.microsoft.com/office/powerpoint/2010/main" val="7190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0"/>
            <a:ext cx="8458200" cy="4154984"/>
          </a:xfrm>
          <a:prstGeom prst="rect">
            <a:avLst/>
          </a:prstGeom>
        </p:spPr>
        <p:txBody>
          <a:bodyPr wrap="square">
            <a:spAutoFit/>
          </a:bodyPr>
          <a:lstStyle/>
          <a:p>
            <a:r>
              <a:rPr lang="en-US" dirty="0"/>
              <a:t>Beloved, if you read the Scriptures you will never find anything about the easy time. All the glories come out of hard times</a:t>
            </a:r>
            <a:r>
              <a:rPr lang="en-US" b="1" dirty="0"/>
              <a:t>. </a:t>
            </a:r>
            <a:r>
              <a:rPr lang="en-US" b="1" dirty="0">
                <a:solidFill>
                  <a:srgbClr val="FFFF00"/>
                </a:solidFill>
              </a:rPr>
              <a:t>And if you are really transformed it will be in a hard time, it won’t be in a singing meeting, but at a time when you think all things are dried up, when you think there is no hope for you, and you </a:t>
            </a:r>
            <a:r>
              <a:rPr lang="en-US" b="1" dirty="0" smtClean="0">
                <a:solidFill>
                  <a:srgbClr val="FFFF00"/>
                </a:solidFill>
              </a:rPr>
              <a:t>will have </a:t>
            </a:r>
            <a:r>
              <a:rPr lang="en-US" b="1" dirty="0">
                <a:solidFill>
                  <a:srgbClr val="FFFF00"/>
                </a:solidFill>
              </a:rPr>
              <a:t>passed everything, then </a:t>
            </a:r>
            <a:r>
              <a:rPr lang="en-US" b="1" dirty="0" smtClean="0">
                <a:solidFill>
                  <a:srgbClr val="FFFF00"/>
                </a:solidFill>
              </a:rPr>
              <a:t>it is at this </a:t>
            </a:r>
            <a:r>
              <a:rPr lang="en-US" b="1" dirty="0">
                <a:solidFill>
                  <a:srgbClr val="FFFF00"/>
                </a:solidFill>
              </a:rPr>
              <a:t>time that God makes the </a:t>
            </a:r>
            <a:r>
              <a:rPr lang="en-US" b="1" dirty="0" smtClean="0">
                <a:solidFill>
                  <a:srgbClr val="FFFF00"/>
                </a:solidFill>
              </a:rPr>
              <a:t>man or woman, </a:t>
            </a:r>
            <a:r>
              <a:rPr lang="en-US" b="1" dirty="0">
                <a:solidFill>
                  <a:srgbClr val="FFFF00"/>
                </a:solidFill>
              </a:rPr>
              <a:t>when tried by fire</a:t>
            </a:r>
            <a:r>
              <a:rPr lang="en-US" b="1" dirty="0"/>
              <a:t>, that God purges you, takes the dross away, and brings forth the pure gold</a:t>
            </a:r>
            <a:r>
              <a:rPr lang="en-US" dirty="0"/>
              <a:t>. Only melted gold is minted. Only moistened clay becomes configured to the mold</a:t>
            </a:r>
            <a:r>
              <a:rPr lang="en-US" dirty="0" smtClean="0"/>
              <a:t>. Smith Wigglesworth </a:t>
            </a:r>
            <a:endParaRPr lang="en-US" dirty="0"/>
          </a:p>
        </p:txBody>
      </p:sp>
      <p:pic>
        <p:nvPicPr>
          <p:cNvPr id="4098" name="Picture 2" descr="brian_taylor_revival_history | Smith Wigglesworth would frequently travel  with his daughter Alice. She had a hearing problem and would often sit and  listen to her... | Inst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49555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304800"/>
            <a:ext cx="55626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Smith Wigglesworth</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On Facing The Refining</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Seasons of God Preparing You</a:t>
            </a:r>
            <a:endParaRPr lang="en-US" sz="20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094929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IS THERE A BALM IN GILEAD? </a:t>
            </a:r>
          </a:p>
        </p:txBody>
      </p:sp>
      <p:sp>
        <p:nvSpPr>
          <p:cNvPr id="2" name="Rectangle 1"/>
          <p:cNvSpPr/>
          <p:nvPr/>
        </p:nvSpPr>
        <p:spPr>
          <a:xfrm>
            <a:off x="76200" y="762000"/>
            <a:ext cx="5334000" cy="6001643"/>
          </a:xfrm>
          <a:prstGeom prst="rect">
            <a:avLst/>
          </a:prstGeom>
        </p:spPr>
        <p:txBody>
          <a:bodyPr wrap="square">
            <a:spAutoFit/>
          </a:bodyPr>
          <a:lstStyle/>
          <a:p>
            <a:pPr marL="342900" indent="-342900" algn="l">
              <a:buFont typeface="Arial" panose="020B0604020202020204" pitchFamily="34" charset="0"/>
              <a:buChar char="•"/>
            </a:pPr>
            <a:r>
              <a:rPr lang="en-US" dirty="0"/>
              <a:t>FOR ALL THE HEAVINESS</a:t>
            </a:r>
          </a:p>
          <a:p>
            <a:pPr marL="342900" indent="-342900" algn="l">
              <a:buFont typeface="Arial" panose="020B0604020202020204" pitchFamily="34" charset="0"/>
              <a:buChar char="•"/>
            </a:pPr>
            <a:r>
              <a:rPr lang="en-US" dirty="0"/>
              <a:t>FOR ALL THE BATTLES</a:t>
            </a:r>
          </a:p>
          <a:p>
            <a:pPr marL="342900" indent="-342900" algn="l">
              <a:buFont typeface="Arial" panose="020B0604020202020204" pitchFamily="34" charset="0"/>
              <a:buChar char="•"/>
            </a:pPr>
            <a:r>
              <a:rPr lang="en-US" dirty="0"/>
              <a:t>FOR ALL THE SCHISMS</a:t>
            </a:r>
          </a:p>
          <a:p>
            <a:pPr marL="342900" indent="-342900" algn="l">
              <a:buFont typeface="Arial" panose="020B0604020202020204" pitchFamily="34" charset="0"/>
              <a:buChar char="•"/>
            </a:pPr>
            <a:r>
              <a:rPr lang="en-US" dirty="0"/>
              <a:t>FOR ALL THE </a:t>
            </a:r>
            <a:r>
              <a:rPr lang="en-US" dirty="0" smtClean="0"/>
              <a:t>STRUGGLING RELATIONSHIPS</a:t>
            </a:r>
            <a:endParaRPr lang="en-US" dirty="0"/>
          </a:p>
          <a:p>
            <a:pPr marL="342900" indent="-342900" algn="l">
              <a:buFont typeface="Arial" panose="020B0604020202020204" pitchFamily="34" charset="0"/>
              <a:buChar char="•"/>
            </a:pPr>
            <a:r>
              <a:rPr lang="en-US" dirty="0"/>
              <a:t>FOR ALL THE HI-JACKED EMOTIONS</a:t>
            </a:r>
          </a:p>
          <a:p>
            <a:pPr marL="342900" indent="-342900" algn="l">
              <a:buFont typeface="Arial" panose="020B0604020202020204" pitchFamily="34" charset="0"/>
              <a:buChar char="•"/>
            </a:pPr>
            <a:r>
              <a:rPr lang="en-US" dirty="0"/>
              <a:t>FOR ALL THE </a:t>
            </a:r>
            <a:r>
              <a:rPr lang="en-US" dirty="0" smtClean="0"/>
              <a:t>BATTLES WITH FORGIVENESS AND HURT</a:t>
            </a:r>
            <a:endParaRPr lang="en-US" dirty="0"/>
          </a:p>
          <a:p>
            <a:pPr marL="342900" indent="-342900" algn="l">
              <a:buFont typeface="Arial" panose="020B0604020202020204" pitchFamily="34" charset="0"/>
              <a:buChar char="•"/>
            </a:pPr>
            <a:r>
              <a:rPr lang="en-US" dirty="0"/>
              <a:t>FOR ALL THE QUIRKY RESPONSES</a:t>
            </a:r>
          </a:p>
          <a:p>
            <a:pPr marL="342900" indent="-342900" algn="l">
              <a:buFont typeface="Arial" panose="020B0604020202020204" pitchFamily="34" charset="0"/>
              <a:buChar char="•"/>
            </a:pPr>
            <a:r>
              <a:rPr lang="en-US" dirty="0"/>
              <a:t>FOR ALL THE GENERATIONAL STRONGHOLDS </a:t>
            </a:r>
            <a:endParaRPr lang="en-US" dirty="0" smtClean="0"/>
          </a:p>
          <a:p>
            <a:pPr marL="342900" indent="-342900" algn="l">
              <a:buFont typeface="Arial" panose="020B0604020202020204" pitchFamily="34" charset="0"/>
              <a:buChar char="•"/>
            </a:pPr>
            <a:r>
              <a:rPr lang="en-US" dirty="0" smtClean="0"/>
              <a:t>FOR ALL THE STRESS AND FRUSTRATION OVER UNFORESEEN DRAMA </a:t>
            </a:r>
            <a:endParaRPr lang="en-US" dirty="0"/>
          </a:p>
        </p:txBody>
      </p:sp>
      <p:sp>
        <p:nvSpPr>
          <p:cNvPr id="3" name="Rectangle 2"/>
          <p:cNvSpPr/>
          <p:nvPr/>
        </p:nvSpPr>
        <p:spPr>
          <a:xfrm>
            <a:off x="5410200" y="914400"/>
            <a:ext cx="3581400" cy="2677656"/>
          </a:xfrm>
          <a:prstGeom prst="rect">
            <a:avLst/>
          </a:prstGeom>
        </p:spPr>
        <p:txBody>
          <a:bodyPr wrap="square">
            <a:spAutoFit/>
          </a:bodyPr>
          <a:lstStyle/>
          <a:p>
            <a:pPr algn="l"/>
            <a:r>
              <a:rPr lang="en-US" dirty="0">
                <a:solidFill>
                  <a:srgbClr val="FFFF00"/>
                </a:solidFill>
              </a:rPr>
              <a:t> Is there no balm in Gilead? Is there no physician there? Why then is there no healing for the wound of my people? </a:t>
            </a:r>
            <a:r>
              <a:rPr lang="en-US" b="1" dirty="0">
                <a:solidFill>
                  <a:srgbClr val="FFFF00"/>
                </a:solidFill>
              </a:rPr>
              <a:t>Jeremiah 8:22 (NIV) </a:t>
            </a:r>
            <a:endParaRPr lang="en-US" dirty="0">
              <a:solidFill>
                <a:srgbClr val="FFFF00"/>
              </a:solidFill>
            </a:endParaRPr>
          </a:p>
        </p:txBody>
      </p:sp>
      <p:sp>
        <p:nvSpPr>
          <p:cNvPr id="4" name="Rectangle 3"/>
          <p:cNvSpPr/>
          <p:nvPr/>
        </p:nvSpPr>
        <p:spPr>
          <a:xfrm>
            <a:off x="5410200" y="4013650"/>
            <a:ext cx="3581400" cy="2308324"/>
          </a:xfrm>
          <a:prstGeom prst="rect">
            <a:avLst/>
          </a:prstGeom>
        </p:spPr>
        <p:txBody>
          <a:bodyPr wrap="square">
            <a:spAutoFit/>
          </a:bodyPr>
          <a:lstStyle/>
          <a:p>
            <a:pPr algn="l"/>
            <a:r>
              <a:rPr lang="en-US" dirty="0"/>
              <a:t> I will heal their backsliding, I will love them freely: for </a:t>
            </a:r>
            <a:r>
              <a:rPr lang="en-US" dirty="0" smtClean="0"/>
              <a:t>My anger </a:t>
            </a:r>
            <a:r>
              <a:rPr lang="en-US" dirty="0"/>
              <a:t>is turned away from him. </a:t>
            </a:r>
            <a:r>
              <a:rPr lang="en-US" b="1" dirty="0"/>
              <a:t>Hosea 14:4 (KJV) </a:t>
            </a:r>
            <a:r>
              <a:rPr lang="en-US" dirty="0"/>
              <a:t/>
            </a:r>
            <a:br>
              <a:rPr lang="en-US" dirty="0"/>
            </a:br>
            <a:endParaRPr lang="en-US" dirty="0"/>
          </a:p>
        </p:txBody>
      </p:sp>
    </p:spTree>
    <p:extLst>
      <p:ext uri="{BB962C8B-B14F-4D97-AF65-F5344CB8AC3E}">
        <p14:creationId xmlns:p14="http://schemas.microsoft.com/office/powerpoint/2010/main" val="34135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43067"/>
            <a:ext cx="4038600" cy="223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27" y="1220788"/>
            <a:ext cx="56388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The 9 Most Common Relationship Problems and Solutions | Hiwell"/>
          <p:cNvSpPr>
            <a:spLocks noChangeAspect="1" noChangeArrowheads="1"/>
          </p:cNvSpPr>
          <p:nvPr/>
        </p:nvSpPr>
        <p:spPr bwMode="auto">
          <a:xfrm>
            <a:off x="155575" y="-381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t="7075" r="43801" b="74013"/>
          <a:stretch/>
        </p:blipFill>
        <p:spPr bwMode="auto">
          <a:xfrm>
            <a:off x="3455437" y="76200"/>
            <a:ext cx="5327780" cy="114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5532" y="2430463"/>
            <a:ext cx="4352668" cy="461665"/>
          </a:xfrm>
          <a:prstGeom prst="rect">
            <a:avLst/>
          </a:prstGeom>
          <a:noFill/>
        </p:spPr>
        <p:txBody>
          <a:bodyPr wrap="square" rtlCol="0">
            <a:spAutoFit/>
          </a:bodyPr>
          <a:lstStyle/>
          <a:p>
            <a:r>
              <a:rPr lang="en-US" dirty="0" smtClean="0"/>
              <a:t>Jesus Is the Chief Surgeon </a:t>
            </a:r>
            <a:endParaRPr lang="en-US" dirty="0"/>
          </a:p>
        </p:txBody>
      </p:sp>
      <p:sp>
        <p:nvSpPr>
          <p:cNvPr id="9" name="TextBox 8"/>
          <p:cNvSpPr txBox="1"/>
          <p:nvPr/>
        </p:nvSpPr>
        <p:spPr>
          <a:xfrm>
            <a:off x="688975" y="2895600"/>
            <a:ext cx="3349625" cy="830997"/>
          </a:xfrm>
          <a:prstGeom prst="rect">
            <a:avLst/>
          </a:prstGeom>
          <a:noFill/>
        </p:spPr>
        <p:txBody>
          <a:bodyPr wrap="square" rtlCol="0">
            <a:spAutoFit/>
          </a:bodyPr>
          <a:lstStyle/>
          <a:p>
            <a:r>
              <a:rPr lang="en-US" dirty="0" smtClean="0">
                <a:solidFill>
                  <a:srgbClr val="FFFF00"/>
                </a:solidFill>
              </a:rPr>
              <a:t>The Holy Spirit Is the</a:t>
            </a:r>
          </a:p>
          <a:p>
            <a:r>
              <a:rPr lang="en-US" dirty="0" smtClean="0">
                <a:solidFill>
                  <a:srgbClr val="FFFF00"/>
                </a:solidFill>
              </a:rPr>
              <a:t>Attending Physician</a:t>
            </a:r>
            <a:endParaRPr lang="en-US" dirty="0">
              <a:solidFill>
                <a:srgbClr val="FFFF00"/>
              </a:solidFill>
            </a:endParaRPr>
          </a:p>
        </p:txBody>
      </p:sp>
      <p:sp>
        <p:nvSpPr>
          <p:cNvPr id="10" name="TextBox 9"/>
          <p:cNvSpPr txBox="1"/>
          <p:nvPr/>
        </p:nvSpPr>
        <p:spPr>
          <a:xfrm>
            <a:off x="688975" y="3733800"/>
            <a:ext cx="3349625" cy="830997"/>
          </a:xfrm>
          <a:prstGeom prst="rect">
            <a:avLst/>
          </a:prstGeom>
          <a:noFill/>
        </p:spPr>
        <p:txBody>
          <a:bodyPr wrap="square" rtlCol="0">
            <a:spAutoFit/>
          </a:bodyPr>
          <a:lstStyle/>
          <a:p>
            <a:r>
              <a:rPr lang="en-US" dirty="0" smtClean="0"/>
              <a:t>Don Lamb Is the</a:t>
            </a:r>
          </a:p>
          <a:p>
            <a:r>
              <a:rPr lang="en-US" dirty="0" smtClean="0"/>
              <a:t>Nurse practitioner </a:t>
            </a:r>
            <a:endParaRPr lang="en-US" dirty="0"/>
          </a:p>
        </p:txBody>
      </p:sp>
      <p:pic>
        <p:nvPicPr>
          <p:cNvPr id="12" name="Picture 11" descr="Lifegate logo main 202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711" y="115078"/>
            <a:ext cx="2094289" cy="1066800"/>
          </a:xfrm>
          <a:prstGeom prst="rect">
            <a:avLst/>
          </a:prstGeom>
          <a:noFill/>
          <a:ln>
            <a:noFill/>
          </a:ln>
        </p:spPr>
      </p:pic>
      <p:sp>
        <p:nvSpPr>
          <p:cNvPr id="7" name="TextBox 6"/>
          <p:cNvSpPr txBox="1"/>
          <p:nvPr/>
        </p:nvSpPr>
        <p:spPr>
          <a:xfrm>
            <a:off x="2438400" y="4837093"/>
            <a:ext cx="6477000" cy="954107"/>
          </a:xfrm>
          <a:prstGeom prst="rect">
            <a:avLst/>
          </a:prstGeom>
          <a:noFill/>
        </p:spPr>
        <p:txBody>
          <a:bodyPr wrap="square" rtlCol="0">
            <a:spAutoFit/>
          </a:bodyPr>
          <a:lstStyle/>
          <a:p>
            <a:r>
              <a:rPr lang="en-US" sz="2800" dirty="0" smtClean="0">
                <a:solidFill>
                  <a:srgbClr val="FFFF00"/>
                </a:solidFill>
              </a:rPr>
              <a:t>Don’t Underestimate What God Wants To Do This Morning  -</a:t>
            </a:r>
            <a:endParaRPr lang="en-US" sz="2800" dirty="0">
              <a:solidFill>
                <a:srgbClr val="FFFF00"/>
              </a:solidFill>
            </a:endParaRPr>
          </a:p>
        </p:txBody>
      </p:sp>
      <p:sp>
        <p:nvSpPr>
          <p:cNvPr id="8" name="TextBox 7"/>
          <p:cNvSpPr txBox="1"/>
          <p:nvPr/>
        </p:nvSpPr>
        <p:spPr>
          <a:xfrm>
            <a:off x="76200" y="6322367"/>
            <a:ext cx="2435225" cy="338554"/>
          </a:xfrm>
          <a:prstGeom prst="rect">
            <a:avLst/>
          </a:prstGeom>
          <a:noFill/>
        </p:spPr>
        <p:txBody>
          <a:bodyPr wrap="square" rtlCol="0">
            <a:spAutoFit/>
          </a:bodyPr>
          <a:lstStyle/>
          <a:p>
            <a:r>
              <a:rPr lang="en-US" sz="1600" dirty="0" smtClean="0"/>
              <a:t>Mr. And Mrs</a:t>
            </a:r>
            <a:r>
              <a:rPr lang="en-US" sz="1600" dirty="0"/>
              <a:t>.</a:t>
            </a:r>
            <a:r>
              <a:rPr lang="en-US" sz="1600" dirty="0" smtClean="0"/>
              <a:t> Ambivalent </a:t>
            </a:r>
            <a:endParaRPr lang="en-US" sz="1600" dirty="0"/>
          </a:p>
        </p:txBody>
      </p:sp>
      <p:sp>
        <p:nvSpPr>
          <p:cNvPr id="16" name="TextBox 15"/>
          <p:cNvSpPr txBox="1"/>
          <p:nvPr/>
        </p:nvSpPr>
        <p:spPr>
          <a:xfrm>
            <a:off x="2438400" y="5867400"/>
            <a:ext cx="6477000" cy="954107"/>
          </a:xfrm>
          <a:prstGeom prst="rect">
            <a:avLst/>
          </a:prstGeom>
          <a:noFill/>
        </p:spPr>
        <p:txBody>
          <a:bodyPr wrap="square" rtlCol="0">
            <a:spAutoFit/>
          </a:bodyPr>
          <a:lstStyle/>
          <a:p>
            <a:r>
              <a:rPr lang="en-US" sz="2800" dirty="0" smtClean="0"/>
              <a:t>Even One Nugget Of Truth Could Begin A Cascading Effect of Healing </a:t>
            </a:r>
            <a:endParaRPr lang="en-US" sz="2800" dirty="0"/>
          </a:p>
        </p:txBody>
      </p:sp>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1974124" cy="15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57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7" grpId="0"/>
      <p:bldP spid="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76" y="76200"/>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ENEMY KEEPS YOU GOING AROUND IN</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WOUNDED CYCLES INSTEAD OF FINDING FREEDOM </a:t>
            </a:r>
          </a:p>
        </p:txBody>
      </p:sp>
      <p:sp>
        <p:nvSpPr>
          <p:cNvPr id="2" name="Rectangle 1"/>
          <p:cNvSpPr/>
          <p:nvPr/>
        </p:nvSpPr>
        <p:spPr>
          <a:xfrm>
            <a:off x="313925" y="5014616"/>
            <a:ext cx="5410200" cy="1631216"/>
          </a:xfrm>
          <a:prstGeom prst="rect">
            <a:avLst/>
          </a:prstGeom>
        </p:spPr>
        <p:txBody>
          <a:bodyPr wrap="square">
            <a:spAutoFit/>
          </a:bodyPr>
          <a:lstStyle/>
          <a:p>
            <a:r>
              <a:rPr lang="en-US" sz="2000" dirty="0" smtClean="0"/>
              <a:t>he (shall) corrupt </a:t>
            </a:r>
            <a:r>
              <a:rPr lang="en-US" sz="2000" dirty="0"/>
              <a:t>by </a:t>
            </a:r>
            <a:r>
              <a:rPr lang="en-US" sz="2000" dirty="0" smtClean="0"/>
              <a:t>flatteries (by dividing) : </a:t>
            </a:r>
            <a:r>
              <a:rPr lang="en-US" sz="2000" b="1" dirty="0">
                <a:solidFill>
                  <a:srgbClr val="FFFF00"/>
                </a:solidFill>
              </a:rPr>
              <a:t>but the people that do know their God shall be </a:t>
            </a:r>
            <a:r>
              <a:rPr lang="en-US" sz="2000" b="1" dirty="0" smtClean="0">
                <a:solidFill>
                  <a:srgbClr val="FFFF00"/>
                </a:solidFill>
              </a:rPr>
              <a:t>strong </a:t>
            </a:r>
            <a:r>
              <a:rPr lang="en-US" sz="1600" b="1" dirty="0" smtClean="0">
                <a:solidFill>
                  <a:schemeClr val="bg1"/>
                </a:solidFill>
              </a:rPr>
              <a:t>(conquer and restrain), </a:t>
            </a:r>
            <a:r>
              <a:rPr lang="en-US" sz="2000" b="1" dirty="0">
                <a:solidFill>
                  <a:srgbClr val="FFFF00"/>
                </a:solidFill>
              </a:rPr>
              <a:t>and do </a:t>
            </a:r>
            <a:r>
              <a:rPr lang="en-US" sz="2000" b="1" dirty="0" smtClean="0">
                <a:solidFill>
                  <a:srgbClr val="FFFF00"/>
                </a:solidFill>
              </a:rPr>
              <a:t>exploits </a:t>
            </a:r>
            <a:r>
              <a:rPr lang="en-US" sz="1600" b="1" dirty="0" smtClean="0">
                <a:solidFill>
                  <a:schemeClr val="bg1"/>
                </a:solidFill>
              </a:rPr>
              <a:t>(take action - commit</a:t>
            </a:r>
            <a:r>
              <a:rPr lang="en-US" sz="2000" b="1" dirty="0" smtClean="0">
                <a:solidFill>
                  <a:schemeClr val="bg1"/>
                </a:solidFill>
              </a:rPr>
              <a:t>)</a:t>
            </a:r>
            <a:r>
              <a:rPr lang="en-US" sz="2000" dirty="0" smtClean="0">
                <a:solidFill>
                  <a:schemeClr val="bg1"/>
                </a:solidFill>
              </a:rPr>
              <a:t>. </a:t>
            </a:r>
            <a:r>
              <a:rPr lang="en-US" sz="2000" dirty="0"/>
              <a:t>Daniel 11:32 (KJV) </a:t>
            </a:r>
          </a:p>
        </p:txBody>
      </p:sp>
      <p:sp>
        <p:nvSpPr>
          <p:cNvPr id="5" name="TextBox 4"/>
          <p:cNvSpPr txBox="1"/>
          <p:nvPr/>
        </p:nvSpPr>
        <p:spPr>
          <a:xfrm>
            <a:off x="5724125" y="4711541"/>
            <a:ext cx="3115075" cy="707886"/>
          </a:xfrm>
          <a:prstGeom prst="rect">
            <a:avLst/>
          </a:prstGeom>
          <a:noFill/>
        </p:spPr>
        <p:txBody>
          <a:bodyPr wrap="square" rtlCol="0">
            <a:spAutoFit/>
          </a:bodyPr>
          <a:lstStyle/>
          <a:p>
            <a:r>
              <a:rPr lang="en-US" sz="2000" dirty="0" smtClean="0"/>
              <a:t>FLATTERS/ SHALLOW DISENGAGING TALK</a:t>
            </a:r>
            <a:endParaRPr lang="en-US" sz="2000" dirty="0"/>
          </a:p>
        </p:txBody>
      </p:sp>
      <p:sp>
        <p:nvSpPr>
          <p:cNvPr id="6" name="TextBox 5"/>
          <p:cNvSpPr txBox="1"/>
          <p:nvPr/>
        </p:nvSpPr>
        <p:spPr>
          <a:xfrm>
            <a:off x="6134877" y="5396413"/>
            <a:ext cx="2743200" cy="461665"/>
          </a:xfrm>
          <a:prstGeom prst="rect">
            <a:avLst/>
          </a:prstGeom>
          <a:noFill/>
        </p:spPr>
        <p:txBody>
          <a:bodyPr wrap="square" rtlCol="0">
            <a:spAutoFit/>
          </a:bodyPr>
          <a:lstStyle/>
          <a:p>
            <a:r>
              <a:rPr lang="en-US" dirty="0" smtClean="0"/>
              <a:t>DISTORTS</a:t>
            </a:r>
            <a:endParaRPr lang="en-US" dirty="0"/>
          </a:p>
        </p:txBody>
      </p:sp>
      <p:sp>
        <p:nvSpPr>
          <p:cNvPr id="7" name="TextBox 6"/>
          <p:cNvSpPr txBox="1"/>
          <p:nvPr/>
        </p:nvSpPr>
        <p:spPr>
          <a:xfrm>
            <a:off x="6172200" y="5858470"/>
            <a:ext cx="2743200" cy="461665"/>
          </a:xfrm>
          <a:prstGeom prst="rect">
            <a:avLst/>
          </a:prstGeom>
          <a:noFill/>
        </p:spPr>
        <p:txBody>
          <a:bodyPr wrap="square" rtlCol="0">
            <a:spAutoFit/>
          </a:bodyPr>
          <a:lstStyle/>
          <a:p>
            <a:r>
              <a:rPr lang="en-US" dirty="0" smtClean="0"/>
              <a:t>ATTACKS</a:t>
            </a:r>
            <a:endParaRPr lang="en-US" dirty="0"/>
          </a:p>
        </p:txBody>
      </p:sp>
      <p:sp>
        <p:nvSpPr>
          <p:cNvPr id="8" name="TextBox 7"/>
          <p:cNvSpPr txBox="1"/>
          <p:nvPr/>
        </p:nvSpPr>
        <p:spPr>
          <a:xfrm>
            <a:off x="6096000" y="6320135"/>
            <a:ext cx="2743200" cy="461665"/>
          </a:xfrm>
          <a:prstGeom prst="rect">
            <a:avLst/>
          </a:prstGeom>
          <a:noFill/>
        </p:spPr>
        <p:txBody>
          <a:bodyPr wrap="square" rtlCol="0">
            <a:spAutoFit/>
          </a:bodyPr>
          <a:lstStyle/>
          <a:p>
            <a:r>
              <a:rPr lang="en-US" dirty="0" smtClean="0"/>
              <a:t>INSTIGATES </a:t>
            </a:r>
            <a:endParaRPr lang="en-US" dirty="0"/>
          </a:p>
        </p:txBody>
      </p:sp>
      <p:sp>
        <p:nvSpPr>
          <p:cNvPr id="4" name="Rectangle 3"/>
          <p:cNvSpPr/>
          <p:nvPr/>
        </p:nvSpPr>
        <p:spPr>
          <a:xfrm>
            <a:off x="355938" y="1085671"/>
            <a:ext cx="8382000" cy="1200329"/>
          </a:xfrm>
          <a:prstGeom prst="rect">
            <a:avLst/>
          </a:prstGeom>
        </p:spPr>
        <p:txBody>
          <a:bodyPr wrap="square">
            <a:spAutoFit/>
          </a:bodyPr>
          <a:lstStyle/>
          <a:p>
            <a:r>
              <a:rPr lang="en-US" dirty="0" smtClean="0">
                <a:solidFill>
                  <a:srgbClr val="FFFF00"/>
                </a:solidFill>
              </a:rPr>
              <a:t> </a:t>
            </a:r>
            <a:r>
              <a:rPr lang="en-US" b="1" dirty="0">
                <a:solidFill>
                  <a:srgbClr val="FFFF00"/>
                </a:solidFill>
              </a:rPr>
              <a:t>What causes fights and quarrels among you? Don't they come from your desires that battle within you? 2  </a:t>
            </a:r>
            <a:r>
              <a:rPr lang="en-US" b="1" dirty="0"/>
              <a:t>You want something but don't get it</a:t>
            </a:r>
            <a:r>
              <a:rPr lang="en-US" b="1" dirty="0">
                <a:solidFill>
                  <a:srgbClr val="FFFF00"/>
                </a:solidFill>
              </a:rPr>
              <a:t>. </a:t>
            </a:r>
            <a:r>
              <a:rPr lang="en-US" b="1" dirty="0" smtClean="0">
                <a:solidFill>
                  <a:srgbClr val="FFFF00"/>
                </a:solidFill>
              </a:rPr>
              <a:t> James 4:1,2</a:t>
            </a:r>
            <a:endParaRPr lang="en-US" dirty="0">
              <a:solidFill>
                <a:srgbClr val="FFFF00"/>
              </a:solidFill>
            </a:endParaRPr>
          </a:p>
        </p:txBody>
      </p:sp>
      <p:sp>
        <p:nvSpPr>
          <p:cNvPr id="9" name="Curved Down Arrow 8"/>
          <p:cNvSpPr/>
          <p:nvPr/>
        </p:nvSpPr>
        <p:spPr bwMode="auto">
          <a:xfrm rot="20660306">
            <a:off x="4582255" y="2384250"/>
            <a:ext cx="971803" cy="444868"/>
          </a:xfrm>
          <a:prstGeom prst="curvedDown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Curved Down Arrow 10"/>
          <p:cNvSpPr/>
          <p:nvPr/>
        </p:nvSpPr>
        <p:spPr bwMode="auto">
          <a:xfrm rot="6577570">
            <a:off x="6241095" y="3960836"/>
            <a:ext cx="920334" cy="633398"/>
          </a:xfrm>
          <a:prstGeom prst="curvedDown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9743" y="2673465"/>
            <a:ext cx="2743200" cy="954107"/>
          </a:xfrm>
          <a:prstGeom prst="rect">
            <a:avLst/>
          </a:prstGeom>
          <a:noFill/>
        </p:spPr>
        <p:txBody>
          <a:bodyPr wrap="square" rtlCol="0">
            <a:spAutoFit/>
          </a:bodyPr>
          <a:lstStyle/>
          <a:p>
            <a:r>
              <a:rPr lang="en-US" sz="2800" dirty="0" smtClean="0"/>
              <a:t>Cycle of </a:t>
            </a:r>
          </a:p>
          <a:p>
            <a:r>
              <a:rPr lang="en-US" sz="2800" dirty="0" smtClean="0"/>
              <a:t>Wounding</a:t>
            </a:r>
            <a:endParaRPr lang="en-US" sz="2800" dirty="0"/>
          </a:p>
        </p:txBody>
      </p:sp>
      <p:sp>
        <p:nvSpPr>
          <p:cNvPr id="10" name="TextBox 9"/>
          <p:cNvSpPr txBox="1"/>
          <p:nvPr/>
        </p:nvSpPr>
        <p:spPr>
          <a:xfrm>
            <a:off x="2603458" y="2368123"/>
            <a:ext cx="1752600" cy="923330"/>
          </a:xfrm>
          <a:prstGeom prst="rect">
            <a:avLst/>
          </a:prstGeom>
          <a:noFill/>
        </p:spPr>
        <p:txBody>
          <a:bodyPr wrap="square" rtlCol="0">
            <a:spAutoFit/>
          </a:bodyPr>
          <a:lstStyle/>
          <a:p>
            <a:r>
              <a:rPr lang="en-US" sz="1800" dirty="0" smtClean="0"/>
              <a:t>You Don’t Love me the way I Want</a:t>
            </a:r>
            <a:endParaRPr lang="en-US" sz="1800" dirty="0"/>
          </a:p>
        </p:txBody>
      </p:sp>
      <p:sp>
        <p:nvSpPr>
          <p:cNvPr id="15" name="TextBox 14"/>
          <p:cNvSpPr txBox="1"/>
          <p:nvPr/>
        </p:nvSpPr>
        <p:spPr>
          <a:xfrm>
            <a:off x="5439527" y="2660511"/>
            <a:ext cx="3183731" cy="1077218"/>
          </a:xfrm>
          <a:prstGeom prst="rect">
            <a:avLst/>
          </a:prstGeom>
          <a:noFill/>
        </p:spPr>
        <p:txBody>
          <a:bodyPr wrap="square" rtlCol="0">
            <a:spAutoFit/>
          </a:bodyPr>
          <a:lstStyle/>
          <a:p>
            <a:r>
              <a:rPr lang="en-US" sz="1600" dirty="0" smtClean="0"/>
              <a:t>Therefore, I’m going to have to punish you – and withhold my affection -  or you will think I’m affirming your bad behavior</a:t>
            </a:r>
            <a:endParaRPr lang="en-US" sz="1600" dirty="0"/>
          </a:p>
        </p:txBody>
      </p:sp>
      <p:sp>
        <p:nvSpPr>
          <p:cNvPr id="16" name="TextBox 15"/>
          <p:cNvSpPr txBox="1"/>
          <p:nvPr/>
        </p:nvSpPr>
        <p:spPr>
          <a:xfrm>
            <a:off x="3617385" y="3880544"/>
            <a:ext cx="2491273" cy="830997"/>
          </a:xfrm>
          <a:prstGeom prst="rect">
            <a:avLst/>
          </a:prstGeom>
          <a:noFill/>
        </p:spPr>
        <p:txBody>
          <a:bodyPr wrap="square" rtlCol="0">
            <a:spAutoFit/>
          </a:bodyPr>
          <a:lstStyle/>
          <a:p>
            <a:r>
              <a:rPr lang="en-US" sz="1600" dirty="0" smtClean="0"/>
              <a:t>I don’t understand why you don’t value spending time with me </a:t>
            </a:r>
            <a:endParaRPr lang="en-US" sz="1600" dirty="0"/>
          </a:p>
        </p:txBody>
      </p:sp>
      <p:sp>
        <p:nvSpPr>
          <p:cNvPr id="17" name="Curved Down Arrow 16"/>
          <p:cNvSpPr/>
          <p:nvPr/>
        </p:nvSpPr>
        <p:spPr bwMode="auto">
          <a:xfrm rot="13524319">
            <a:off x="2558858" y="3604468"/>
            <a:ext cx="920334" cy="633398"/>
          </a:xfrm>
          <a:prstGeom prst="curvedDown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7892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4" grpId="0"/>
      <p:bldP spid="9" grpId="0" animBg="1"/>
      <p:bldP spid="11" grpId="0" animBg="1"/>
      <p:bldP spid="12" grpId="0"/>
      <p:bldP spid="10" grpId="0"/>
      <p:bldP spid="15" grpId="0"/>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Use the Drama Triangle at Work | Conscious Leadership Group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09600"/>
            <a:ext cx="5974080"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465766"/>
            <a:ext cx="8382000" cy="2246769"/>
          </a:xfrm>
          <a:prstGeom prst="rect">
            <a:avLst/>
          </a:prstGeom>
        </p:spPr>
        <p:txBody>
          <a:bodyPr wrap="square">
            <a:spAutoFit/>
          </a:bodyPr>
          <a:lstStyle/>
          <a:p>
            <a:r>
              <a:rPr lang="en-US" sz="2000" dirty="0" smtClean="0">
                <a:solidFill>
                  <a:srgbClr val="FFFF00"/>
                </a:solidFill>
              </a:rPr>
              <a:t>Husbands</a:t>
            </a:r>
            <a:r>
              <a:rPr lang="en-US" sz="2000" dirty="0">
                <a:solidFill>
                  <a:srgbClr val="FFFF00"/>
                </a:solidFill>
              </a:rPr>
              <a:t>, in the same way be </a:t>
            </a:r>
            <a:r>
              <a:rPr lang="en-US" sz="2000" dirty="0"/>
              <a:t>considerate</a:t>
            </a:r>
            <a:r>
              <a:rPr lang="en-US" sz="2000" dirty="0">
                <a:solidFill>
                  <a:srgbClr val="FFFF00"/>
                </a:solidFill>
              </a:rPr>
              <a:t> as you live with your wives, and treat them with </a:t>
            </a:r>
            <a:r>
              <a:rPr lang="en-US" sz="2000" dirty="0"/>
              <a:t>respect </a:t>
            </a:r>
            <a:r>
              <a:rPr lang="en-US" sz="2000" dirty="0">
                <a:solidFill>
                  <a:srgbClr val="FFFF00"/>
                </a:solidFill>
              </a:rPr>
              <a:t>as the weaker partner and as heirs with you of the gracious gift of life, so that nothing will hinder your prayers. </a:t>
            </a:r>
            <a:r>
              <a:rPr lang="en-US" sz="2000" baseline="30000" dirty="0">
                <a:solidFill>
                  <a:srgbClr val="FFFF00"/>
                </a:solidFill>
              </a:rPr>
              <a:t>8 </a:t>
            </a:r>
            <a:r>
              <a:rPr lang="en-US" sz="2000" dirty="0">
                <a:solidFill>
                  <a:srgbClr val="FFFF00"/>
                </a:solidFill>
              </a:rPr>
              <a:t> Finally, all of you, </a:t>
            </a:r>
            <a:r>
              <a:rPr lang="en-US" sz="2000" dirty="0"/>
              <a:t>live in harmony </a:t>
            </a:r>
            <a:r>
              <a:rPr lang="en-US" sz="2000" dirty="0">
                <a:solidFill>
                  <a:srgbClr val="FFFF00"/>
                </a:solidFill>
              </a:rPr>
              <a:t>with one another; be </a:t>
            </a:r>
            <a:r>
              <a:rPr lang="en-US" sz="2000" dirty="0"/>
              <a:t>sympathetic</a:t>
            </a:r>
            <a:r>
              <a:rPr lang="en-US" sz="2000" dirty="0">
                <a:solidFill>
                  <a:srgbClr val="FFFF00"/>
                </a:solidFill>
              </a:rPr>
              <a:t>, </a:t>
            </a:r>
            <a:r>
              <a:rPr lang="en-US" sz="2000" dirty="0"/>
              <a:t>love</a:t>
            </a:r>
            <a:r>
              <a:rPr lang="en-US" sz="2000" dirty="0">
                <a:solidFill>
                  <a:srgbClr val="FFFF00"/>
                </a:solidFill>
              </a:rPr>
              <a:t> as brothers, be </a:t>
            </a:r>
            <a:r>
              <a:rPr lang="en-US" sz="2000" dirty="0"/>
              <a:t>compassionate</a:t>
            </a:r>
            <a:r>
              <a:rPr lang="en-US" sz="2000" dirty="0">
                <a:solidFill>
                  <a:srgbClr val="FFFF00"/>
                </a:solidFill>
              </a:rPr>
              <a:t> and </a:t>
            </a:r>
            <a:r>
              <a:rPr lang="en-US" sz="2000" dirty="0"/>
              <a:t>humble</a:t>
            </a:r>
            <a:r>
              <a:rPr lang="en-US" sz="2000" dirty="0">
                <a:solidFill>
                  <a:srgbClr val="FFFF00"/>
                </a:solidFill>
              </a:rPr>
              <a:t>. </a:t>
            </a:r>
            <a:r>
              <a:rPr lang="en-US" sz="2000" baseline="30000" dirty="0">
                <a:solidFill>
                  <a:srgbClr val="FFFF00"/>
                </a:solidFill>
              </a:rPr>
              <a:t>9 </a:t>
            </a:r>
            <a:r>
              <a:rPr lang="en-US" sz="2000" dirty="0">
                <a:solidFill>
                  <a:srgbClr val="FFFF00"/>
                </a:solidFill>
              </a:rPr>
              <a:t> </a:t>
            </a:r>
            <a:r>
              <a:rPr lang="en-US" sz="2000" dirty="0"/>
              <a:t>Do not repay evil </a:t>
            </a:r>
            <a:r>
              <a:rPr lang="en-US" sz="2000" dirty="0">
                <a:solidFill>
                  <a:srgbClr val="FFFF00"/>
                </a:solidFill>
              </a:rPr>
              <a:t>with evil or insult with insult, </a:t>
            </a:r>
            <a:r>
              <a:rPr lang="en-US" sz="2000" dirty="0"/>
              <a:t>but with blessing</a:t>
            </a:r>
            <a:r>
              <a:rPr lang="en-US" sz="2000" dirty="0">
                <a:solidFill>
                  <a:srgbClr val="FFFF00"/>
                </a:solidFill>
              </a:rPr>
              <a:t>, because to this you were called so that you may inherit a blessing. </a:t>
            </a:r>
            <a:r>
              <a:rPr lang="en-US" sz="2000" b="1" dirty="0">
                <a:solidFill>
                  <a:srgbClr val="FFFF00"/>
                </a:solidFill>
              </a:rPr>
              <a:t>1 Peter 3:7-9 (NIV) </a:t>
            </a:r>
            <a:endParaRPr lang="en-US" sz="2000" dirty="0">
              <a:solidFill>
                <a:srgbClr val="FFFF00"/>
              </a:solidFill>
            </a:endParaRPr>
          </a:p>
        </p:txBody>
      </p:sp>
      <p:sp>
        <p:nvSpPr>
          <p:cNvPr id="6" name="TextBox 5"/>
          <p:cNvSpPr txBox="1"/>
          <p:nvPr/>
        </p:nvSpPr>
        <p:spPr>
          <a:xfrm>
            <a:off x="0" y="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Uncrucified Flesh’s Playground</a:t>
            </a:r>
          </a:p>
        </p:txBody>
      </p:sp>
      <p:sp>
        <p:nvSpPr>
          <p:cNvPr id="4" name="TextBox 3"/>
          <p:cNvSpPr txBox="1"/>
          <p:nvPr/>
        </p:nvSpPr>
        <p:spPr>
          <a:xfrm>
            <a:off x="1676400" y="609600"/>
            <a:ext cx="2895600" cy="430887"/>
          </a:xfrm>
          <a:prstGeom prst="rect">
            <a:avLst/>
          </a:prstGeom>
          <a:noFill/>
        </p:spPr>
        <p:txBody>
          <a:bodyPr wrap="square" rtlCol="0">
            <a:spAutoFit/>
          </a:bodyPr>
          <a:lstStyle/>
          <a:p>
            <a:r>
              <a:rPr lang="en-US" sz="2200" dirty="0" smtClean="0">
                <a:solidFill>
                  <a:srgbClr val="FF0000"/>
                </a:solidFill>
              </a:rPr>
              <a:t>False Manipulation</a:t>
            </a:r>
            <a:endParaRPr lang="en-US" sz="2200" dirty="0">
              <a:solidFill>
                <a:srgbClr val="FF0000"/>
              </a:solidFill>
            </a:endParaRPr>
          </a:p>
        </p:txBody>
      </p:sp>
      <p:sp>
        <p:nvSpPr>
          <p:cNvPr id="8" name="TextBox 7"/>
          <p:cNvSpPr txBox="1"/>
          <p:nvPr/>
        </p:nvSpPr>
        <p:spPr>
          <a:xfrm>
            <a:off x="4953000" y="626706"/>
            <a:ext cx="2057400" cy="430887"/>
          </a:xfrm>
          <a:prstGeom prst="rect">
            <a:avLst/>
          </a:prstGeom>
          <a:noFill/>
        </p:spPr>
        <p:txBody>
          <a:bodyPr wrap="square" rtlCol="0">
            <a:spAutoFit/>
          </a:bodyPr>
          <a:lstStyle/>
          <a:p>
            <a:r>
              <a:rPr lang="en-US" sz="2200" dirty="0" smtClean="0">
                <a:solidFill>
                  <a:srgbClr val="FF0000"/>
                </a:solidFill>
              </a:rPr>
              <a:t>Critical Spirit </a:t>
            </a:r>
            <a:endParaRPr lang="en-US" sz="2200" dirty="0">
              <a:solidFill>
                <a:srgbClr val="FF0000"/>
              </a:solidFill>
            </a:endParaRPr>
          </a:p>
        </p:txBody>
      </p:sp>
      <p:sp>
        <p:nvSpPr>
          <p:cNvPr id="5" name="Isosceles Triangle 4"/>
          <p:cNvSpPr/>
          <p:nvPr/>
        </p:nvSpPr>
        <p:spPr bwMode="auto">
          <a:xfrm>
            <a:off x="1662404" y="1447800"/>
            <a:ext cx="2528596" cy="1905000"/>
          </a:xfrm>
          <a:prstGeom prst="triangle">
            <a:avLst/>
          </a:prstGeom>
          <a:solidFill>
            <a:schemeClr val="tx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2133600" y="3962400"/>
            <a:ext cx="4876800" cy="430887"/>
          </a:xfrm>
          <a:prstGeom prst="rect">
            <a:avLst/>
          </a:prstGeom>
          <a:noFill/>
        </p:spPr>
        <p:txBody>
          <a:bodyPr wrap="square" rtlCol="0">
            <a:spAutoFit/>
          </a:bodyPr>
          <a:lstStyle/>
          <a:p>
            <a:r>
              <a:rPr lang="en-US" sz="2200" dirty="0" smtClean="0">
                <a:solidFill>
                  <a:srgbClr val="FF0000"/>
                </a:solidFill>
              </a:rPr>
              <a:t>Refusal to Acknowledge Own Issues </a:t>
            </a:r>
            <a:endParaRPr lang="en-US" sz="2200" dirty="0">
              <a:solidFill>
                <a:srgbClr val="FF0000"/>
              </a:solidFill>
            </a:endParaRPr>
          </a:p>
        </p:txBody>
      </p:sp>
    </p:spTree>
    <p:extLst>
      <p:ext uri="{BB962C8B-B14F-4D97-AF65-F5344CB8AC3E}">
        <p14:creationId xmlns:p14="http://schemas.microsoft.com/office/powerpoint/2010/main" val="270766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True Relational Revival Is Characterized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By Openness and Repentance and Forgiveness</a:t>
            </a:r>
          </a:p>
        </p:txBody>
      </p:sp>
      <p:sp>
        <p:nvSpPr>
          <p:cNvPr id="2" name="Rectangle 1"/>
          <p:cNvSpPr/>
          <p:nvPr/>
        </p:nvSpPr>
        <p:spPr>
          <a:xfrm>
            <a:off x="4240763" y="1115537"/>
            <a:ext cx="4572000" cy="3416320"/>
          </a:xfrm>
          <a:prstGeom prst="rect">
            <a:avLst/>
          </a:prstGeom>
        </p:spPr>
        <p:txBody>
          <a:bodyPr>
            <a:spAutoFit/>
          </a:bodyPr>
          <a:lstStyle/>
          <a:p>
            <a:r>
              <a:rPr lang="en-US" dirty="0" smtClean="0"/>
              <a:t>We </a:t>
            </a:r>
            <a:r>
              <a:rPr lang="en-US" dirty="0"/>
              <a:t>have spoken freely to you, Corinthians, </a:t>
            </a:r>
            <a:r>
              <a:rPr lang="en-US" dirty="0">
                <a:solidFill>
                  <a:srgbClr val="FFFF00"/>
                </a:solidFill>
              </a:rPr>
              <a:t>and opened wide our hearts to you</a:t>
            </a:r>
            <a:r>
              <a:rPr lang="en-US" dirty="0"/>
              <a:t>. </a:t>
            </a:r>
            <a:r>
              <a:rPr lang="en-US" baseline="30000" dirty="0"/>
              <a:t>12 </a:t>
            </a:r>
            <a:r>
              <a:rPr lang="en-US" dirty="0"/>
              <a:t> We are not withholding our affection from you, </a:t>
            </a:r>
            <a:r>
              <a:rPr lang="en-US" dirty="0">
                <a:solidFill>
                  <a:srgbClr val="FF0000"/>
                </a:solidFill>
              </a:rPr>
              <a:t>but you are withholding yours from us</a:t>
            </a:r>
            <a:r>
              <a:rPr lang="en-US" dirty="0"/>
              <a:t>. </a:t>
            </a:r>
            <a:r>
              <a:rPr lang="en-US" baseline="30000" dirty="0"/>
              <a:t>13 </a:t>
            </a:r>
            <a:r>
              <a:rPr lang="en-US" dirty="0"/>
              <a:t> As a fair exchange--I speak as to my children--open wide your hearts also. </a:t>
            </a:r>
            <a:r>
              <a:rPr lang="en-US" b="1" dirty="0"/>
              <a:t>2 Corinthians </a:t>
            </a:r>
            <a:r>
              <a:rPr lang="en-US" b="1" dirty="0" smtClean="0"/>
              <a:t>6:11-13</a:t>
            </a:r>
            <a:endParaRPr lang="en-US" dirty="0"/>
          </a:p>
        </p:txBody>
      </p:sp>
      <p:pic>
        <p:nvPicPr>
          <p:cNvPr id="7170" name="Picture 2" descr="What is truth? My answer is more Jordan Peterson than Sam Harri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2914" y="1408331"/>
            <a:ext cx="3348971"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3999131"/>
            <a:ext cx="1905000" cy="457201"/>
          </a:xfrm>
          <a:prstGeom prst="rect">
            <a:avLst/>
          </a:prstGeom>
          <a:noFill/>
        </p:spPr>
        <p:txBody>
          <a:bodyPr wrap="square" rtlCol="0">
            <a:spAutoFit/>
          </a:bodyPr>
          <a:lstStyle/>
          <a:p>
            <a:r>
              <a:rPr lang="en-US" dirty="0" smtClean="0"/>
              <a:t>Forgiveness</a:t>
            </a:r>
            <a:endParaRPr lang="en-US" dirty="0"/>
          </a:p>
        </p:txBody>
      </p:sp>
      <p:sp>
        <p:nvSpPr>
          <p:cNvPr id="6" name="TextBox 5"/>
          <p:cNvSpPr txBox="1"/>
          <p:nvPr/>
        </p:nvSpPr>
        <p:spPr>
          <a:xfrm rot="17875415">
            <a:off x="-199013" y="2595097"/>
            <a:ext cx="2590800" cy="457201"/>
          </a:xfrm>
          <a:prstGeom prst="rect">
            <a:avLst/>
          </a:prstGeom>
          <a:noFill/>
        </p:spPr>
        <p:txBody>
          <a:bodyPr wrap="square" rtlCol="0">
            <a:spAutoFit/>
          </a:bodyPr>
          <a:lstStyle/>
          <a:p>
            <a:r>
              <a:rPr lang="en-US" dirty="0" smtClean="0"/>
              <a:t>Openness</a:t>
            </a:r>
            <a:endParaRPr lang="en-US" dirty="0"/>
          </a:p>
        </p:txBody>
      </p:sp>
      <p:sp>
        <p:nvSpPr>
          <p:cNvPr id="7" name="TextBox 6"/>
          <p:cNvSpPr txBox="1"/>
          <p:nvPr/>
        </p:nvSpPr>
        <p:spPr>
          <a:xfrm rot="3662641">
            <a:off x="1611224" y="2475130"/>
            <a:ext cx="2590800" cy="457201"/>
          </a:xfrm>
          <a:prstGeom prst="rect">
            <a:avLst/>
          </a:prstGeom>
          <a:noFill/>
        </p:spPr>
        <p:txBody>
          <a:bodyPr wrap="square" rtlCol="0">
            <a:spAutoFit/>
          </a:bodyPr>
          <a:lstStyle/>
          <a:p>
            <a:r>
              <a:rPr lang="en-US" dirty="0" smtClean="0"/>
              <a:t>Repentance</a:t>
            </a:r>
            <a:endParaRPr lang="en-US"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521"/>
          <a:stretch/>
        </p:blipFill>
        <p:spPr bwMode="auto">
          <a:xfrm>
            <a:off x="382914" y="5146465"/>
            <a:ext cx="2590800" cy="151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24200" y="4648199"/>
            <a:ext cx="4393163" cy="461665"/>
          </a:xfrm>
          <a:prstGeom prst="rect">
            <a:avLst/>
          </a:prstGeom>
          <a:noFill/>
        </p:spPr>
        <p:txBody>
          <a:bodyPr wrap="square" rtlCol="0">
            <a:spAutoFit/>
          </a:bodyPr>
          <a:lstStyle/>
          <a:p>
            <a:r>
              <a:rPr lang="en-US" dirty="0" smtClean="0">
                <a:solidFill>
                  <a:srgbClr val="FFFF00"/>
                </a:solidFill>
              </a:rPr>
              <a:t>Breaking A Closed Spirit </a:t>
            </a:r>
            <a:endParaRPr lang="en-US" dirty="0">
              <a:solidFill>
                <a:srgbClr val="FFFF00"/>
              </a:solidFill>
            </a:endParaRPr>
          </a:p>
        </p:txBody>
      </p:sp>
      <p:sp>
        <p:nvSpPr>
          <p:cNvPr id="8" name="TextBox 7"/>
          <p:cNvSpPr txBox="1"/>
          <p:nvPr/>
        </p:nvSpPr>
        <p:spPr>
          <a:xfrm>
            <a:off x="3200400" y="5181600"/>
            <a:ext cx="5612363" cy="1631216"/>
          </a:xfrm>
          <a:prstGeom prst="rect">
            <a:avLst/>
          </a:prstGeom>
          <a:noFill/>
        </p:spPr>
        <p:txBody>
          <a:bodyPr wrap="square" rtlCol="0">
            <a:spAutoFit/>
          </a:bodyPr>
          <a:lstStyle/>
          <a:p>
            <a:pPr marL="457200" indent="-457200" algn="l">
              <a:buFont typeface="+mj-lt"/>
              <a:buAutoNum type="arabicPeriod"/>
            </a:pPr>
            <a:r>
              <a:rPr lang="en-US" sz="2000" dirty="0" smtClean="0"/>
              <a:t>Admit you have one</a:t>
            </a:r>
          </a:p>
          <a:p>
            <a:pPr marL="457200" indent="-457200" algn="l">
              <a:buFont typeface="+mj-lt"/>
              <a:buAutoNum type="arabicPeriod"/>
            </a:pPr>
            <a:r>
              <a:rPr lang="en-US" sz="2000" dirty="0" smtClean="0"/>
              <a:t>Let the Lord search you and heal your heart</a:t>
            </a:r>
          </a:p>
          <a:p>
            <a:pPr marL="457200" indent="-457200" algn="l">
              <a:buFont typeface="+mj-lt"/>
              <a:buAutoNum type="arabicPeriod"/>
            </a:pPr>
            <a:r>
              <a:rPr lang="en-US" sz="2000" dirty="0" smtClean="0"/>
              <a:t>Repent and ask for forgiveness</a:t>
            </a:r>
          </a:p>
          <a:p>
            <a:pPr marL="457200" indent="-457200" algn="l">
              <a:buFont typeface="+mj-lt"/>
              <a:buAutoNum type="arabicPeriod"/>
            </a:pPr>
            <a:r>
              <a:rPr lang="en-US" sz="2000" dirty="0" smtClean="0"/>
              <a:t>You can have joy while still believing and working for CHANGE </a:t>
            </a:r>
            <a:endParaRPr lang="en-US" sz="2000" dirty="0"/>
          </a:p>
        </p:txBody>
      </p:sp>
      <p:sp>
        <p:nvSpPr>
          <p:cNvPr id="11" name="TextBox 10"/>
          <p:cNvSpPr txBox="1"/>
          <p:nvPr/>
        </p:nvSpPr>
        <p:spPr>
          <a:xfrm rot="3662641">
            <a:off x="1916024" y="2310939"/>
            <a:ext cx="2590800" cy="457201"/>
          </a:xfrm>
          <a:prstGeom prst="rect">
            <a:avLst/>
          </a:prstGeom>
          <a:noFill/>
        </p:spPr>
        <p:txBody>
          <a:bodyPr wrap="square" rtlCol="0">
            <a:spAutoFit/>
          </a:bodyPr>
          <a:lstStyle/>
          <a:p>
            <a:r>
              <a:rPr lang="en-US" dirty="0" smtClean="0">
                <a:solidFill>
                  <a:srgbClr val="FFFF00"/>
                </a:solidFill>
              </a:rPr>
              <a:t>Change</a:t>
            </a:r>
            <a:endParaRPr lang="en-US" dirty="0">
              <a:solidFill>
                <a:srgbClr val="FFFF00"/>
              </a:solidFill>
            </a:endParaRPr>
          </a:p>
        </p:txBody>
      </p:sp>
      <p:sp>
        <p:nvSpPr>
          <p:cNvPr id="12" name="TextBox 11"/>
          <p:cNvSpPr txBox="1"/>
          <p:nvPr/>
        </p:nvSpPr>
        <p:spPr>
          <a:xfrm rot="17875415">
            <a:off x="-486787" y="2253566"/>
            <a:ext cx="2590800" cy="457201"/>
          </a:xfrm>
          <a:prstGeom prst="rect">
            <a:avLst/>
          </a:prstGeom>
          <a:noFill/>
        </p:spPr>
        <p:txBody>
          <a:bodyPr wrap="square" rtlCol="0">
            <a:spAutoFit/>
          </a:bodyPr>
          <a:lstStyle/>
          <a:p>
            <a:r>
              <a:rPr lang="en-US" dirty="0" smtClean="0">
                <a:solidFill>
                  <a:srgbClr val="FFFF00"/>
                </a:solidFill>
              </a:rPr>
              <a:t>Growth</a:t>
            </a:r>
            <a:endParaRPr lang="en-US" dirty="0">
              <a:solidFill>
                <a:srgbClr val="FFFF00"/>
              </a:solidFill>
            </a:endParaRPr>
          </a:p>
        </p:txBody>
      </p:sp>
      <p:sp>
        <p:nvSpPr>
          <p:cNvPr id="13" name="TextBox 12"/>
          <p:cNvSpPr txBox="1"/>
          <p:nvPr/>
        </p:nvSpPr>
        <p:spPr>
          <a:xfrm>
            <a:off x="1219200" y="4343399"/>
            <a:ext cx="1905000" cy="457201"/>
          </a:xfrm>
          <a:prstGeom prst="rect">
            <a:avLst/>
          </a:prstGeom>
          <a:noFill/>
        </p:spPr>
        <p:txBody>
          <a:bodyPr wrap="square" rtlCol="0">
            <a:spAutoFit/>
          </a:bodyPr>
          <a:lstStyle/>
          <a:p>
            <a:r>
              <a:rPr lang="en-US" dirty="0" smtClean="0">
                <a:solidFill>
                  <a:srgbClr val="FFFF00"/>
                </a:solidFill>
              </a:rPr>
              <a:t>Healing </a:t>
            </a:r>
            <a:endParaRPr lang="en-US" dirty="0">
              <a:solidFill>
                <a:srgbClr val="FFFF00"/>
              </a:solidFill>
            </a:endParaRPr>
          </a:p>
        </p:txBody>
      </p:sp>
    </p:spTree>
    <p:extLst>
      <p:ext uri="{BB962C8B-B14F-4D97-AF65-F5344CB8AC3E}">
        <p14:creationId xmlns:p14="http://schemas.microsoft.com/office/powerpoint/2010/main" val="205387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50750</TotalTime>
  <Words>1736</Words>
  <Application>Microsoft Office PowerPoint</Application>
  <PresentationFormat>On-screen Show (4:3)</PresentationFormat>
  <Paragraphs>132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568</cp:revision>
  <cp:lastPrinted>2021-03-31T16:23:49Z</cp:lastPrinted>
  <dcterms:created xsi:type="dcterms:W3CDTF">2019-07-16T01:09:40Z</dcterms:created>
  <dcterms:modified xsi:type="dcterms:W3CDTF">2025-05-04T15:43:00Z</dcterms:modified>
</cp:coreProperties>
</file>