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7" r:id="rId13"/>
    <p:sldId id="268" r:id="rId14"/>
    <p:sldId id="271" r:id="rId15"/>
    <p:sldId id="272" r:id="rId16"/>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CE6D8-D306-4339-9E6C-30873F2FACEA}" v="2" dt="2025-06-22T13:05:08.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17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67A2065B-06FF-4991-9F8A-4BE25457B479}"/>
              </a:ext>
            </a:extLst>
          </p:cNvPr>
          <p:cNvSpPr>
            <a:spLocks noGrp="1"/>
          </p:cNvSpPr>
          <p:nvPr>
            <p:ph type="dt" sz="half" idx="10"/>
          </p:nvPr>
        </p:nvSpPr>
        <p:spPr/>
        <p:txBody>
          <a:bodyPr/>
          <a:lstStyle/>
          <a:p>
            <a:fld id="{6444479B-705B-4489-957E-7E8A228BDFA0}" type="datetime1">
              <a:rPr lang="en-US" smtClean="0"/>
              <a:t>6/22/2025</a:t>
            </a:fld>
            <a:endParaRPr lang="en-US"/>
          </a:p>
        </p:txBody>
      </p:sp>
      <p:sp>
        <p:nvSpPr>
          <p:cNvPr id="5" name="Footer Placeholder 4">
            <a:extLst>
              <a:ext uri="{FF2B5EF4-FFF2-40B4-BE49-F238E27FC236}">
                <a16:creationId xmlns:a16="http://schemas.microsoft.com/office/drawing/2014/main" xmlns=""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3992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19EABC7-C044-44DE-B303-55A0581DA1E8}"/>
              </a:ext>
            </a:extLst>
          </p:cNvPr>
          <p:cNvSpPr>
            <a:spLocks noGrp="1"/>
          </p:cNvSpPr>
          <p:nvPr>
            <p:ph type="dt" sz="half" idx="10"/>
          </p:nvPr>
        </p:nvSpPr>
        <p:spPr/>
        <p:txBody>
          <a:bodyPr/>
          <a:lstStyle/>
          <a:p>
            <a:fld id="{C07B66AD-7C08-490A-ADA4-B47E10FB2407}" type="datetime1">
              <a:rPr lang="en-US" smtClean="0"/>
              <a:t>6/22/2025</a:t>
            </a:fld>
            <a:endParaRPr lang="en-US"/>
          </a:p>
        </p:txBody>
      </p:sp>
      <p:sp>
        <p:nvSpPr>
          <p:cNvPr id="5" name="Footer Placeholder 4">
            <a:extLst>
              <a:ext uri="{FF2B5EF4-FFF2-40B4-BE49-F238E27FC236}">
                <a16:creationId xmlns:a16="http://schemas.microsoft.com/office/drawing/2014/main" xmlns=""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2771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xmlns=""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9D8705E-925D-4F57-8268-107CE3CF4C45}"/>
              </a:ext>
            </a:extLst>
          </p:cNvPr>
          <p:cNvSpPr>
            <a:spLocks noGrp="1"/>
          </p:cNvSpPr>
          <p:nvPr>
            <p:ph type="dt" sz="half" idx="10"/>
          </p:nvPr>
        </p:nvSpPr>
        <p:spPr/>
        <p:txBody>
          <a:bodyPr/>
          <a:lstStyle/>
          <a:p>
            <a:fld id="{05B95027-4255-49E7-9841-CD21BCC99996}" type="datetime1">
              <a:rPr lang="en-US" smtClean="0"/>
              <a:t>6/22/2025</a:t>
            </a:fld>
            <a:endParaRPr lang="en-US"/>
          </a:p>
        </p:txBody>
      </p:sp>
      <p:sp>
        <p:nvSpPr>
          <p:cNvPr id="5" name="Footer Placeholder 4">
            <a:extLst>
              <a:ext uri="{FF2B5EF4-FFF2-40B4-BE49-F238E27FC236}">
                <a16:creationId xmlns:a16="http://schemas.microsoft.com/office/drawing/2014/main" xmlns=""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xmlns="" id="{3230604F-219C-2DEE-830E-27274CC2FE19}"/>
              </a:ext>
              <a:ext uri="{C183D7F6-B498-43B3-948B-1728B52AA6E4}">
                <adec:decorative xmlns:adec="http://schemas.microsoft.com/office/drawing/2017/decorative" xmlns=""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2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7C8FC-AAEA-4AB6-9DB5-2503F58F0E69}"/>
              </a:ext>
            </a:extLst>
          </p:cNvPr>
          <p:cNvSpPr>
            <a:spLocks noGrp="1"/>
          </p:cNvSpPr>
          <p:nvPr>
            <p:ph type="dt" sz="half" idx="10"/>
          </p:nvPr>
        </p:nvSpPr>
        <p:spPr/>
        <p:txBody>
          <a:bodyPr/>
          <a:lstStyle/>
          <a:p>
            <a:fld id="{9F89F774-3FA6-43B8-9241-99959C8FD463}" type="datetime1">
              <a:rPr lang="en-US" smtClean="0"/>
              <a:t>6/22/2025</a:t>
            </a:fld>
            <a:endParaRPr lang="en-US"/>
          </a:p>
        </p:txBody>
      </p:sp>
      <p:sp>
        <p:nvSpPr>
          <p:cNvPr id="5" name="Footer Placeholder 4">
            <a:extLst>
              <a:ext uri="{FF2B5EF4-FFF2-40B4-BE49-F238E27FC236}">
                <a16:creationId xmlns:a16="http://schemas.microsoft.com/office/drawing/2014/main" xmlns=""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9017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585CC9-BAD3-4807-90BB-97DA2D6A6BE2}"/>
              </a:ext>
            </a:extLst>
          </p:cNvPr>
          <p:cNvSpPr>
            <a:spLocks noGrp="1"/>
          </p:cNvSpPr>
          <p:nvPr>
            <p:ph type="dt" sz="half" idx="10"/>
          </p:nvPr>
        </p:nvSpPr>
        <p:spPr/>
        <p:txBody>
          <a:bodyPr/>
          <a:lstStyle/>
          <a:p>
            <a:fld id="{F9504452-5DCC-4FE2-A5C9-8A5EF6714D65}" type="datetime1">
              <a:rPr lang="en-US" smtClean="0"/>
              <a:t>6/22/2025</a:t>
            </a:fld>
            <a:endParaRPr lang="en-US"/>
          </a:p>
        </p:txBody>
      </p:sp>
      <p:sp>
        <p:nvSpPr>
          <p:cNvPr id="5" name="Footer Placeholder 4">
            <a:extLst>
              <a:ext uri="{FF2B5EF4-FFF2-40B4-BE49-F238E27FC236}">
                <a16:creationId xmlns:a16="http://schemas.microsoft.com/office/drawing/2014/main" xmlns=""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xmlns="" id="{FF05EAE5-4812-F718-6D75-9627884180BF}"/>
              </a:ext>
              <a:ext uri="{C183D7F6-B498-43B3-948B-1728B52AA6E4}">
                <adec:decorative xmlns:adec="http://schemas.microsoft.com/office/drawing/2017/decorative" xmlns=""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86F67CAC-53E4-44AF-BEAC-8FFB96F05A86}"/>
              </a:ext>
            </a:extLst>
          </p:cNvPr>
          <p:cNvSpPr>
            <a:spLocks noGrp="1"/>
          </p:cNvSpPr>
          <p:nvPr>
            <p:ph type="dt" sz="half" idx="10"/>
          </p:nvPr>
        </p:nvSpPr>
        <p:spPr/>
        <p:txBody>
          <a:bodyPr/>
          <a:lstStyle/>
          <a:p>
            <a:fld id="{E579ABC2-0180-4F3A-A895-A85BC724D472}" type="datetime1">
              <a:rPr lang="en-US" smtClean="0"/>
              <a:t>6/22/2025</a:t>
            </a:fld>
            <a:endParaRPr lang="en-US"/>
          </a:p>
        </p:txBody>
      </p:sp>
      <p:sp>
        <p:nvSpPr>
          <p:cNvPr id="6" name="Footer Placeholder 5">
            <a:extLst>
              <a:ext uri="{FF2B5EF4-FFF2-40B4-BE49-F238E27FC236}">
                <a16:creationId xmlns:a16="http://schemas.microsoft.com/office/drawing/2014/main" xmlns=""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1887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EA255A-4CB5-40CA-B756-1AA5E27C20BF}"/>
              </a:ext>
            </a:extLst>
          </p:cNvPr>
          <p:cNvSpPr>
            <a:spLocks noGrp="1"/>
          </p:cNvSpPr>
          <p:nvPr>
            <p:ph type="dt" sz="half" idx="10"/>
          </p:nvPr>
        </p:nvSpPr>
        <p:spPr/>
        <p:txBody>
          <a:bodyPr/>
          <a:lstStyle/>
          <a:p>
            <a:fld id="{6AEEA9BA-4E8F-439E-BEA4-91FBA01E3F5F}" type="datetime1">
              <a:rPr lang="en-US" smtClean="0"/>
              <a:t>6/22/2025</a:t>
            </a:fld>
            <a:endParaRPr lang="en-US"/>
          </a:p>
        </p:txBody>
      </p:sp>
      <p:sp>
        <p:nvSpPr>
          <p:cNvPr id="8" name="Footer Placeholder 7">
            <a:extLst>
              <a:ext uri="{FF2B5EF4-FFF2-40B4-BE49-F238E27FC236}">
                <a16:creationId xmlns:a16="http://schemas.microsoft.com/office/drawing/2014/main" xmlns=""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7521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23AC25A7-81C8-4AA1-AD9F-C78A451FDE2E}"/>
              </a:ext>
            </a:extLst>
          </p:cNvPr>
          <p:cNvSpPr>
            <a:spLocks noGrp="1"/>
          </p:cNvSpPr>
          <p:nvPr>
            <p:ph type="dt" sz="half" idx="10"/>
          </p:nvPr>
        </p:nvSpPr>
        <p:spPr/>
        <p:txBody>
          <a:bodyPr/>
          <a:lstStyle/>
          <a:p>
            <a:fld id="{BE15BF18-0007-481C-AA29-413124BC3EE7}" type="datetime1">
              <a:rPr lang="en-US" smtClean="0"/>
              <a:t>6/22/2025</a:t>
            </a:fld>
            <a:endParaRPr lang="en-US"/>
          </a:p>
        </p:txBody>
      </p:sp>
      <p:sp>
        <p:nvSpPr>
          <p:cNvPr id="4" name="Footer Placeholder 3">
            <a:extLst>
              <a:ext uri="{FF2B5EF4-FFF2-40B4-BE49-F238E27FC236}">
                <a16:creationId xmlns:a16="http://schemas.microsoft.com/office/drawing/2014/main" xmlns=""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9083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xmlns=""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xmlns="" id="{92740D3C-270A-401A-810C-2F86BBBB87D4}"/>
              </a:ext>
            </a:extLst>
          </p:cNvPr>
          <p:cNvSpPr>
            <a:spLocks noGrp="1"/>
          </p:cNvSpPr>
          <p:nvPr>
            <p:ph type="dt" sz="half" idx="10"/>
          </p:nvPr>
        </p:nvSpPr>
        <p:spPr/>
        <p:txBody>
          <a:bodyPr/>
          <a:lstStyle/>
          <a:p>
            <a:fld id="{09BE9870-3748-43AD-B547-02A075CB4A1D}" type="datetime1">
              <a:rPr lang="en-US" smtClean="0"/>
              <a:t>6/22/2025</a:t>
            </a:fld>
            <a:endParaRPr lang="en-US"/>
          </a:p>
        </p:txBody>
      </p:sp>
      <p:sp>
        <p:nvSpPr>
          <p:cNvPr id="3" name="Footer Placeholder 2">
            <a:extLst>
              <a:ext uri="{FF2B5EF4-FFF2-40B4-BE49-F238E27FC236}">
                <a16:creationId xmlns:a16="http://schemas.microsoft.com/office/drawing/2014/main" xmlns=""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3937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1B7454-C1CC-46F2-A6FB-1FE786C48F49}"/>
              </a:ext>
            </a:extLst>
          </p:cNvPr>
          <p:cNvSpPr>
            <a:spLocks noGrp="1"/>
          </p:cNvSpPr>
          <p:nvPr>
            <p:ph type="dt" sz="half" idx="10"/>
          </p:nvPr>
        </p:nvSpPr>
        <p:spPr/>
        <p:txBody>
          <a:bodyPr/>
          <a:lstStyle/>
          <a:p>
            <a:fld id="{558E7897-33C5-4F1A-9307-D068E37F3DC7}" type="datetime1">
              <a:rPr lang="en-US" smtClean="0"/>
              <a:t>6/22/2025</a:t>
            </a:fld>
            <a:endParaRPr lang="en-US"/>
          </a:p>
        </p:txBody>
      </p:sp>
      <p:sp>
        <p:nvSpPr>
          <p:cNvPr id="6" name="Footer Placeholder 5">
            <a:extLst>
              <a:ext uri="{FF2B5EF4-FFF2-40B4-BE49-F238E27FC236}">
                <a16:creationId xmlns:a16="http://schemas.microsoft.com/office/drawing/2014/main" xmlns=""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4918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A587A0-353B-42C2-BA96-B1ADEDF642BE}"/>
              </a:ext>
            </a:extLst>
          </p:cNvPr>
          <p:cNvSpPr>
            <a:spLocks noGrp="1"/>
          </p:cNvSpPr>
          <p:nvPr>
            <p:ph type="dt" sz="half" idx="10"/>
          </p:nvPr>
        </p:nvSpPr>
        <p:spPr/>
        <p:txBody>
          <a:bodyPr/>
          <a:lstStyle/>
          <a:p>
            <a:fld id="{82E171BA-CC09-47C8-A6DF-F5C5CB59CEEC}" type="datetime1">
              <a:rPr lang="en-US" smtClean="0"/>
              <a:t>6/22/2025</a:t>
            </a:fld>
            <a:endParaRPr lang="en-US"/>
          </a:p>
        </p:txBody>
      </p:sp>
      <p:sp>
        <p:nvSpPr>
          <p:cNvPr id="6" name="Footer Placeholder 5">
            <a:extLst>
              <a:ext uri="{FF2B5EF4-FFF2-40B4-BE49-F238E27FC236}">
                <a16:creationId xmlns:a16="http://schemas.microsoft.com/office/drawing/2014/main" xmlns=""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5201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6/22/2025</a:t>
            </a:fld>
            <a:endParaRPr lang="en-US"/>
          </a:p>
        </p:txBody>
      </p:sp>
      <p:sp>
        <p:nvSpPr>
          <p:cNvPr id="5" name="Footer Placeholder 4">
            <a:extLst>
              <a:ext uri="{FF2B5EF4-FFF2-40B4-BE49-F238E27FC236}">
                <a16:creationId xmlns:a16="http://schemas.microsoft.com/office/drawing/2014/main" xmlns=""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xmlns="" id="{118E06E4-607B-144B-382B-AD3D06B1EE8C}"/>
              </a:ext>
              <a:ext uri="{C183D7F6-B498-43B3-948B-1728B52AA6E4}">
                <adec:decorative xmlns:adec="http://schemas.microsoft.com/office/drawing/2017/decorative" xmlns=""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2128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74" r:id="rId4"/>
    <p:sldLayoutId id="2147483675"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1%20Peter%204:%2015%20-%2020&amp;version=NLT#fen-NLT-30425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www.biblegateway.com/passage/?search=Matt.%2010:%2029%20-%2031&amp;version=NLT#fen-NLT-23423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34924" y="1031001"/>
            <a:ext cx="734146"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xmlns="" id="{149F9F0F-FB8C-5565-247C-BDCC156B5C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ABA4FDDF-F59C-428B-8603-3A86D75931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DBAA4D9-7A8D-CE7B-3756-485ACF18A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1399" cy="6219811"/>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patterns on the sky">
            <a:extLst>
              <a:ext uri="{FF2B5EF4-FFF2-40B4-BE49-F238E27FC236}">
                <a16:creationId xmlns:a16="http://schemas.microsoft.com/office/drawing/2014/main" xmlns="" id="{5206977F-9068-5663-627D-D3837A5BC54F}"/>
              </a:ext>
            </a:extLst>
          </p:cNvPr>
          <p:cNvPicPr>
            <a:picLocks noChangeAspect="1"/>
          </p:cNvPicPr>
          <p:nvPr/>
        </p:nvPicPr>
        <p:blipFill>
          <a:blip r:embed="rId2"/>
          <a:srcRect r="7047" b="-1"/>
          <a:stretch>
            <a:fillRect/>
          </a:stretch>
        </p:blipFill>
        <p:spPr>
          <a:xfrm>
            <a:off x="20" y="14"/>
            <a:ext cx="8661379" cy="6219811"/>
          </a:xfrm>
          <a:prstGeom prst="rect">
            <a:avLst/>
          </a:prstGeom>
        </p:spPr>
      </p:pic>
      <p:cxnSp>
        <p:nvCxnSpPr>
          <p:cNvPr id="15" name="Straight Connector 14">
            <a:extLst>
              <a:ext uri="{FF2B5EF4-FFF2-40B4-BE49-F238E27FC236}">
                <a16:creationId xmlns:a16="http://schemas.microsoft.com/office/drawing/2014/main" xmlns="" id="{9AE2764D-E1C7-4C0E-A5A4-12411550AB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211766"/>
            <a:ext cx="866139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650AC921-B999-4F49-4E4B-2F0DA638EBF1}"/>
              </a:ext>
            </a:extLst>
          </p:cNvPr>
          <p:cNvSpPr txBox="1"/>
          <p:nvPr/>
        </p:nvSpPr>
        <p:spPr>
          <a:xfrm>
            <a:off x="941561" y="344032"/>
            <a:ext cx="5975288" cy="830997"/>
          </a:xfrm>
          <a:prstGeom prst="rect">
            <a:avLst/>
          </a:prstGeom>
          <a:noFill/>
        </p:spPr>
        <p:txBody>
          <a:bodyPr wrap="square" rtlCol="0">
            <a:spAutoFit/>
          </a:bodyPr>
          <a:lstStyle/>
          <a:p>
            <a:r>
              <a:rPr lang="en-US" sz="2400" dirty="0">
                <a:latin typeface="Aptos Black" panose="020B0004020202020204" pitchFamily="34" charset="0"/>
                <a:ea typeface="ADLaM Display" panose="02010000000000000000" pitchFamily="2" charset="0"/>
                <a:cs typeface="ADLaM Display" panose="02010000000000000000" pitchFamily="2" charset="0"/>
              </a:rPr>
              <a:t>God’s Grace is Sufficient for all of</a:t>
            </a:r>
          </a:p>
          <a:p>
            <a:r>
              <a:rPr lang="en-US" sz="2400" dirty="0">
                <a:latin typeface="Aptos Black" panose="020B0004020202020204" pitchFamily="34" charset="0"/>
                <a:ea typeface="ADLaM Display" panose="02010000000000000000" pitchFamily="2" charset="0"/>
                <a:cs typeface="ADLaM Display" panose="02010000000000000000" pitchFamily="2" charset="0"/>
              </a:rPr>
              <a:t>    Life’s challenges and circumstances </a:t>
            </a:r>
          </a:p>
        </p:txBody>
      </p:sp>
      <p:sp>
        <p:nvSpPr>
          <p:cNvPr id="6" name="TextBox 5">
            <a:extLst>
              <a:ext uri="{FF2B5EF4-FFF2-40B4-BE49-F238E27FC236}">
                <a16:creationId xmlns:a16="http://schemas.microsoft.com/office/drawing/2014/main" xmlns="" id="{97478BC0-5516-31F8-8136-1E2E017D0CEB}"/>
              </a:ext>
            </a:extLst>
          </p:cNvPr>
          <p:cNvSpPr txBox="1"/>
          <p:nvPr/>
        </p:nvSpPr>
        <p:spPr>
          <a:xfrm>
            <a:off x="4798337" y="5006566"/>
            <a:ext cx="3576118" cy="923330"/>
          </a:xfrm>
          <a:prstGeom prst="rect">
            <a:avLst/>
          </a:prstGeom>
          <a:noFill/>
        </p:spPr>
        <p:txBody>
          <a:bodyPr wrap="square" rtlCol="0">
            <a:spAutoFit/>
          </a:bodyPr>
          <a:lstStyle/>
          <a:p>
            <a:r>
              <a:rPr lang="en-US" b="1" dirty="0">
                <a:latin typeface="Aptos Narrow" panose="020B0004020202020204" pitchFamily="34" charset="0"/>
              </a:rPr>
              <a:t>My grace is sufficient for you, for my power is made perfect in weakness.</a:t>
            </a:r>
          </a:p>
          <a:p>
            <a:r>
              <a:rPr lang="en-US" b="1" dirty="0">
                <a:latin typeface="Aptos Narrow" panose="020B0004020202020204" pitchFamily="34" charset="0"/>
              </a:rPr>
              <a:t>	2 Cor. 12: 9 </a:t>
            </a:r>
          </a:p>
        </p:txBody>
      </p:sp>
      <p:pic>
        <p:nvPicPr>
          <p:cNvPr id="14" name="Picture 13" descr="A white background with black text&#10;&#10;AI-generated content may be incorrect.">
            <a:extLst>
              <a:ext uri="{FF2B5EF4-FFF2-40B4-BE49-F238E27FC236}">
                <a16:creationId xmlns:a16="http://schemas.microsoft.com/office/drawing/2014/main" xmlns="" id="{37A5DFE4-DE07-AA64-63AA-4184254F3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97" y="1183399"/>
            <a:ext cx="4662565" cy="3605884"/>
          </a:xfrm>
          <a:prstGeom prst="rect">
            <a:avLst/>
          </a:prstGeom>
        </p:spPr>
      </p:pic>
    </p:spTree>
    <p:extLst>
      <p:ext uri="{BB962C8B-B14F-4D97-AF65-F5344CB8AC3E}">
        <p14:creationId xmlns:p14="http://schemas.microsoft.com/office/powerpoint/2010/main" val="390849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6C6C463-6067-CFEA-2C83-0AA9FB1467BB}"/>
              </a:ext>
            </a:extLst>
          </p:cNvPr>
          <p:cNvSpPr txBox="1"/>
          <p:nvPr/>
        </p:nvSpPr>
        <p:spPr>
          <a:xfrm>
            <a:off x="1928388" y="443620"/>
            <a:ext cx="6753885" cy="769441"/>
          </a:xfrm>
          <a:prstGeom prst="rect">
            <a:avLst/>
          </a:prstGeom>
          <a:noFill/>
        </p:spPr>
        <p:txBody>
          <a:bodyPr wrap="square" rtlCol="0">
            <a:spAutoFit/>
          </a:bodyPr>
          <a:lstStyle/>
          <a:p>
            <a:r>
              <a:rPr lang="en-US" sz="2200" b="1" dirty="0">
                <a:latin typeface="Aptos" panose="020B0004020202020204" pitchFamily="34" charset="0"/>
              </a:rPr>
              <a:t>Invite the Holy Spirit to modulate your live:</a:t>
            </a:r>
          </a:p>
          <a:p>
            <a:r>
              <a:rPr lang="en-US" sz="2200" b="1" dirty="0">
                <a:latin typeface="Aptos" panose="020B0004020202020204" pitchFamily="34" charset="0"/>
              </a:rPr>
              <a:t>   </a:t>
            </a:r>
            <a:r>
              <a:rPr lang="en-US" sz="2100" dirty="0">
                <a:latin typeface="Aptos" panose="020B0004020202020204" pitchFamily="34" charset="0"/>
              </a:rPr>
              <a:t>Bring a balance and calmness to all the noise…….</a:t>
            </a:r>
            <a:endParaRPr lang="en-US" sz="2200" b="1" dirty="0">
              <a:latin typeface="Aptos" panose="020B0004020202020204" pitchFamily="34" charset="0"/>
            </a:endParaRPr>
          </a:p>
        </p:txBody>
      </p:sp>
      <p:sp>
        <p:nvSpPr>
          <p:cNvPr id="5" name="TextBox 4">
            <a:extLst>
              <a:ext uri="{FF2B5EF4-FFF2-40B4-BE49-F238E27FC236}">
                <a16:creationId xmlns:a16="http://schemas.microsoft.com/office/drawing/2014/main" xmlns="" id="{D012EA68-ABB8-7A36-5349-C7C52C287D1A}"/>
              </a:ext>
            </a:extLst>
          </p:cNvPr>
          <p:cNvSpPr txBox="1"/>
          <p:nvPr/>
        </p:nvSpPr>
        <p:spPr>
          <a:xfrm>
            <a:off x="534154" y="1448554"/>
            <a:ext cx="8066638" cy="2246769"/>
          </a:xfrm>
          <a:prstGeom prst="rect">
            <a:avLst/>
          </a:prstGeom>
          <a:noFill/>
          <a:ln w="28575">
            <a:solidFill>
              <a:schemeClr val="accent1"/>
            </a:solidFill>
          </a:ln>
        </p:spPr>
        <p:txBody>
          <a:bodyPr wrap="square" rtlCol="0">
            <a:spAutoFit/>
          </a:bodyPr>
          <a:lstStyle/>
          <a:p>
            <a:r>
              <a:rPr lang="en-US" sz="2000" b="1" dirty="0">
                <a:solidFill>
                  <a:srgbClr val="FF0000"/>
                </a:solidFill>
                <a:latin typeface="Aptos" panose="020B0004020202020204" pitchFamily="34" charset="0"/>
              </a:rPr>
              <a:t>One of the Modern dilemmas we face,  is that culture today tries to</a:t>
            </a:r>
          </a:p>
          <a:p>
            <a:r>
              <a:rPr lang="en-US" sz="2000" b="1" dirty="0">
                <a:solidFill>
                  <a:srgbClr val="FF0000"/>
                </a:solidFill>
                <a:latin typeface="Aptos" panose="020B0004020202020204" pitchFamily="34" charset="0"/>
              </a:rPr>
              <a:t>prevent anything bad, challenging or difficult from coming into a</a:t>
            </a:r>
          </a:p>
          <a:p>
            <a:r>
              <a:rPr lang="en-US" sz="2000" b="1" dirty="0">
                <a:solidFill>
                  <a:srgbClr val="FF0000"/>
                </a:solidFill>
                <a:latin typeface="Aptos" panose="020B0004020202020204" pitchFamily="34" charset="0"/>
              </a:rPr>
              <a:t>child’s life.     </a:t>
            </a:r>
            <a:r>
              <a:rPr lang="en-US" sz="2000" dirty="0">
                <a:solidFill>
                  <a:srgbClr val="FF0000"/>
                </a:solidFill>
                <a:latin typeface="Aptos" panose="020B0004020202020204" pitchFamily="34" charset="0"/>
              </a:rPr>
              <a:t>It’s intended to prevent trauma, or feeling of failure or loss.</a:t>
            </a:r>
          </a:p>
          <a:p>
            <a:r>
              <a:rPr lang="en-US" sz="2000" b="1" dirty="0">
                <a:solidFill>
                  <a:srgbClr val="FF0000"/>
                </a:solidFill>
                <a:latin typeface="Aptos" panose="020B0004020202020204" pitchFamily="34" charset="0"/>
              </a:rPr>
              <a:t>	</a:t>
            </a:r>
            <a:r>
              <a:rPr lang="en-US" sz="2000" b="1" dirty="0">
                <a:latin typeface="Aptos" panose="020B0004020202020204" pitchFamily="34" charset="0"/>
              </a:rPr>
              <a:t>Kids need to learn what it is to……</a:t>
            </a:r>
          </a:p>
          <a:p>
            <a:r>
              <a:rPr lang="en-US" sz="2000" b="1" dirty="0">
                <a:solidFill>
                  <a:srgbClr val="FF0000"/>
                </a:solidFill>
                <a:latin typeface="Aptos" panose="020B0004020202020204" pitchFamily="34" charset="0"/>
              </a:rPr>
              <a:t>		</a:t>
            </a:r>
            <a:r>
              <a:rPr lang="en-US" sz="2000" b="1" dirty="0">
                <a:latin typeface="Aptos" panose="020B0004020202020204" pitchFamily="34" charset="0"/>
              </a:rPr>
              <a:t>Loose a soccer game				Get challenged by coach</a:t>
            </a:r>
          </a:p>
          <a:p>
            <a:r>
              <a:rPr lang="en-US" sz="2000" b="1" dirty="0">
                <a:solidFill>
                  <a:srgbClr val="FF0000"/>
                </a:solidFill>
                <a:latin typeface="Aptos" panose="020B0004020202020204" pitchFamily="34" charset="0"/>
              </a:rPr>
              <a:t>		</a:t>
            </a:r>
            <a:r>
              <a:rPr lang="en-US" sz="2000" b="1" dirty="0">
                <a:latin typeface="Aptos" panose="020B0004020202020204" pitchFamily="34" charset="0"/>
              </a:rPr>
              <a:t>Fail at a science project				Redo the pottery jar</a:t>
            </a:r>
          </a:p>
          <a:p>
            <a:r>
              <a:rPr lang="en-US" sz="2000" b="1" dirty="0">
                <a:solidFill>
                  <a:srgbClr val="FF0000"/>
                </a:solidFill>
                <a:latin typeface="Aptos" panose="020B0004020202020204" pitchFamily="34" charset="0"/>
              </a:rPr>
              <a:t>		</a:t>
            </a:r>
            <a:r>
              <a:rPr lang="en-US" sz="2000" b="1" dirty="0">
                <a:latin typeface="Aptos" panose="020B0004020202020204" pitchFamily="34" charset="0"/>
              </a:rPr>
              <a:t>Get picked last for the kickball team…..</a:t>
            </a:r>
            <a:endParaRPr lang="en-US" sz="2000" b="1" dirty="0">
              <a:solidFill>
                <a:srgbClr val="FF0000"/>
              </a:solidFill>
              <a:latin typeface="Aptos" panose="020B0004020202020204" pitchFamily="34" charset="0"/>
            </a:endParaRPr>
          </a:p>
        </p:txBody>
      </p:sp>
      <p:sp>
        <p:nvSpPr>
          <p:cNvPr id="6" name="TextBox 5">
            <a:extLst>
              <a:ext uri="{FF2B5EF4-FFF2-40B4-BE49-F238E27FC236}">
                <a16:creationId xmlns:a16="http://schemas.microsoft.com/office/drawing/2014/main" xmlns="" id="{7C0E583B-8471-8A18-536E-AB95D34FFFAE}"/>
              </a:ext>
            </a:extLst>
          </p:cNvPr>
          <p:cNvSpPr txBox="1"/>
          <p:nvPr/>
        </p:nvSpPr>
        <p:spPr>
          <a:xfrm>
            <a:off x="534154" y="3965418"/>
            <a:ext cx="8066638" cy="1015663"/>
          </a:xfrm>
          <a:prstGeom prst="rect">
            <a:avLst/>
          </a:prstGeom>
          <a:noFill/>
          <a:ln w="28575">
            <a:solidFill>
              <a:srgbClr val="FF0000"/>
            </a:solidFill>
          </a:ln>
        </p:spPr>
        <p:txBody>
          <a:bodyPr wrap="square" rtlCol="0">
            <a:spAutoFit/>
          </a:bodyPr>
          <a:lstStyle/>
          <a:p>
            <a:r>
              <a:rPr lang="en-US" sz="2000" dirty="0">
                <a:latin typeface="Aptos" panose="020B0004020202020204" pitchFamily="34" charset="0"/>
              </a:rPr>
              <a:t>Something happens when we learn to deal with setbacks and disappointments in the right way.   Not avoiding them.  But learning from</a:t>
            </a:r>
          </a:p>
          <a:p>
            <a:r>
              <a:rPr lang="en-US" sz="2000" dirty="0">
                <a:latin typeface="Aptos" panose="020B0004020202020204" pitchFamily="34" charset="0"/>
              </a:rPr>
              <a:t>them.  Finding resilience, determination and courage. </a:t>
            </a:r>
          </a:p>
        </p:txBody>
      </p:sp>
      <p:sp>
        <p:nvSpPr>
          <p:cNvPr id="7" name="TextBox 6">
            <a:extLst>
              <a:ext uri="{FF2B5EF4-FFF2-40B4-BE49-F238E27FC236}">
                <a16:creationId xmlns:a16="http://schemas.microsoft.com/office/drawing/2014/main" xmlns="" id="{17EE6F64-9A39-9E9D-4C87-E54974D2E20C}"/>
              </a:ext>
            </a:extLst>
          </p:cNvPr>
          <p:cNvSpPr txBox="1"/>
          <p:nvPr/>
        </p:nvSpPr>
        <p:spPr>
          <a:xfrm>
            <a:off x="534154" y="5305331"/>
            <a:ext cx="8066638" cy="1015663"/>
          </a:xfrm>
          <a:prstGeom prst="rect">
            <a:avLst/>
          </a:prstGeom>
          <a:noFill/>
        </p:spPr>
        <p:txBody>
          <a:bodyPr wrap="square" rtlCol="0">
            <a:spAutoFit/>
          </a:bodyPr>
          <a:lstStyle/>
          <a:p>
            <a:r>
              <a:rPr lang="en-US" sz="2000" b="1" dirty="0">
                <a:latin typeface="Aptos" panose="020B0004020202020204" pitchFamily="34" charset="0"/>
              </a:rPr>
              <a:t>As believers we know that our well being doesn’t depend on winning all the time.  But our sufficiency is in the Grace and Support of God in our lies each day.             2 Cor. 12: 9   </a:t>
            </a:r>
          </a:p>
        </p:txBody>
      </p:sp>
    </p:spTree>
    <p:extLst>
      <p:ext uri="{BB962C8B-B14F-4D97-AF65-F5344CB8AC3E}">
        <p14:creationId xmlns:p14="http://schemas.microsoft.com/office/powerpoint/2010/main" val="385680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3F37CB-5872-8408-538D-900077A6444C}"/>
            </a:ext>
          </a:extLst>
        </p:cNvPr>
        <p:cNvGrpSpPr/>
        <p:nvPr/>
      </p:nvGrpSpPr>
      <p:grpSpPr>
        <a:xfrm>
          <a:off x="0" y="0"/>
          <a:ext cx="0" cy="0"/>
          <a:chOff x="0" y="0"/>
          <a:chExt cx="0" cy="0"/>
        </a:xfrm>
      </p:grpSpPr>
      <p:pic>
        <p:nvPicPr>
          <p:cNvPr id="5" name="Picture 4" descr="A person with a mustache wearing glasses&#10;&#10;AI-generated content may be incorrect.">
            <a:extLst>
              <a:ext uri="{FF2B5EF4-FFF2-40B4-BE49-F238E27FC236}">
                <a16:creationId xmlns:a16="http://schemas.microsoft.com/office/drawing/2014/main" xmlns="" id="{CAEFBBE9-EAC4-96A5-2FD8-B25D5222E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367" y="271604"/>
            <a:ext cx="3884496" cy="2873038"/>
          </a:xfrm>
          <a:prstGeom prst="rect">
            <a:avLst/>
          </a:prstGeom>
        </p:spPr>
      </p:pic>
      <p:sp>
        <p:nvSpPr>
          <p:cNvPr id="7" name="TextBox 6">
            <a:extLst>
              <a:ext uri="{FF2B5EF4-FFF2-40B4-BE49-F238E27FC236}">
                <a16:creationId xmlns:a16="http://schemas.microsoft.com/office/drawing/2014/main" xmlns="" id="{140B9073-C43C-8A3C-1476-4673CDEDCB8B}"/>
              </a:ext>
            </a:extLst>
          </p:cNvPr>
          <p:cNvSpPr txBox="1"/>
          <p:nvPr/>
        </p:nvSpPr>
        <p:spPr>
          <a:xfrm>
            <a:off x="959668" y="3144642"/>
            <a:ext cx="7731659" cy="34778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"It is not the critic who counts: not the man who points out how the strong man stumbles or where the doer of deeds could have done better. The credit belongs to the man who is actually in the arena, whose face is marred by dust and sweat and blood, who strives valiantly, who errs and comes up short again and again, because there is no effort without error or shortcoming, but who knows the great enthusiasms, the great devotions, who spends himself for a worthy cause; who, at the best, knows, in the end, the triumph of high achievement, and who, at the worst, if he fails, at least he fails while daring greatly, so that his place shall never be with those cold and timid souls who knew neither victory nor defeat."       Paris 1910</a:t>
            </a:r>
            <a:endParaRPr kumimoji="0" lang="en-US"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72EFAD9E-9FCA-DCBA-E667-38B734613692}"/>
              </a:ext>
            </a:extLst>
          </p:cNvPr>
          <p:cNvSpPr txBox="1"/>
          <p:nvPr/>
        </p:nvSpPr>
        <p:spPr>
          <a:xfrm>
            <a:off x="398352" y="1348966"/>
            <a:ext cx="316871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Teddy Roosevelt </a:t>
            </a:r>
          </a:p>
        </p:txBody>
      </p:sp>
    </p:spTree>
    <p:extLst>
      <p:ext uri="{BB962C8B-B14F-4D97-AF65-F5344CB8AC3E}">
        <p14:creationId xmlns:p14="http://schemas.microsoft.com/office/powerpoint/2010/main" val="1797534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9ACD7BE-10FE-6A67-1E22-2C216402BAA7}"/>
              </a:ext>
            </a:extLst>
          </p:cNvPr>
          <p:cNvSpPr txBox="1"/>
          <p:nvPr/>
        </p:nvSpPr>
        <p:spPr>
          <a:xfrm>
            <a:off x="2272420" y="633743"/>
            <a:ext cx="5015620" cy="1015663"/>
          </a:xfrm>
          <a:prstGeom prst="rect">
            <a:avLst/>
          </a:prstGeom>
          <a:noFill/>
        </p:spPr>
        <p:txBody>
          <a:bodyPr wrap="square" rtlCol="0">
            <a:spAutoFit/>
          </a:bodyPr>
          <a:lstStyle/>
          <a:p>
            <a:r>
              <a:rPr lang="en-US" sz="2000" b="1" dirty="0">
                <a:latin typeface="Aptos" panose="020B0004020202020204" pitchFamily="34" charset="0"/>
              </a:rPr>
              <a:t>Jesus laid it out for us:  </a:t>
            </a:r>
          </a:p>
          <a:p>
            <a:endParaRPr lang="en-US" sz="2000" b="1" dirty="0">
              <a:latin typeface="Aptos" panose="020B0004020202020204" pitchFamily="34" charset="0"/>
            </a:endParaRPr>
          </a:p>
          <a:p>
            <a:endParaRPr lang="en-US" sz="2000" b="1" dirty="0">
              <a:latin typeface="Aptos" panose="020B0004020202020204" pitchFamily="34" charset="0"/>
            </a:endParaRPr>
          </a:p>
        </p:txBody>
      </p:sp>
      <p:sp>
        <p:nvSpPr>
          <p:cNvPr id="6" name="TextBox 5">
            <a:extLst>
              <a:ext uri="{FF2B5EF4-FFF2-40B4-BE49-F238E27FC236}">
                <a16:creationId xmlns:a16="http://schemas.microsoft.com/office/drawing/2014/main" xmlns="" id="{2F149715-A523-B905-D477-83C1B91B5693}"/>
              </a:ext>
            </a:extLst>
          </p:cNvPr>
          <p:cNvSpPr txBox="1"/>
          <p:nvPr/>
        </p:nvSpPr>
        <p:spPr>
          <a:xfrm>
            <a:off x="701644" y="2947058"/>
            <a:ext cx="6586396" cy="1754326"/>
          </a:xfrm>
          <a:prstGeom prst="rect">
            <a:avLst/>
          </a:prstGeom>
          <a:noFill/>
        </p:spPr>
        <p:txBody>
          <a:bodyPr wrap="square">
            <a:spAutoFit/>
          </a:bodyPr>
          <a:lstStyle/>
          <a:p>
            <a:r>
              <a:rPr lang="en-US" b="1" i="0" baseline="30000" dirty="0">
                <a:solidFill>
                  <a:srgbClr val="000000"/>
                </a:solidFill>
                <a:effectLst/>
                <a:latin typeface="system-ui"/>
              </a:rPr>
              <a:t>23 </a:t>
            </a:r>
            <a:r>
              <a:rPr lang="en-US" b="0" i="0" dirty="0">
                <a:solidFill>
                  <a:srgbClr val="000000"/>
                </a:solidFill>
                <a:effectLst/>
                <a:latin typeface="system-ui"/>
              </a:rPr>
              <a:t>Let us hold tightly without wavering to the hope we affirm, for God can be trusted to keep his promise. </a:t>
            </a:r>
            <a:r>
              <a:rPr lang="en-US" b="1" i="0" baseline="30000" dirty="0">
                <a:solidFill>
                  <a:srgbClr val="000000"/>
                </a:solidFill>
                <a:effectLst/>
                <a:latin typeface="system-ui"/>
              </a:rPr>
              <a:t>24 </a:t>
            </a:r>
            <a:r>
              <a:rPr lang="en-US" b="0" i="0" dirty="0">
                <a:solidFill>
                  <a:srgbClr val="000000"/>
                </a:solidFill>
                <a:effectLst/>
                <a:latin typeface="system-ui"/>
              </a:rPr>
              <a:t>Let us think of ways to motivate one another to acts of love and good works. </a:t>
            </a:r>
            <a:r>
              <a:rPr lang="en-US" b="1" i="0" baseline="30000" dirty="0">
                <a:solidFill>
                  <a:srgbClr val="000000"/>
                </a:solidFill>
                <a:effectLst/>
                <a:latin typeface="system-ui"/>
              </a:rPr>
              <a:t>25 </a:t>
            </a:r>
            <a:r>
              <a:rPr lang="en-US" b="0" i="0" dirty="0">
                <a:solidFill>
                  <a:srgbClr val="000000"/>
                </a:solidFill>
                <a:effectLst/>
                <a:latin typeface="system-ui"/>
              </a:rPr>
              <a:t>And let us not neglect our meeting together, as some people do, but encourage one another, especially now that the day of his return is drawing near.   Heb.   10: 23 – 25  </a:t>
            </a:r>
            <a:endParaRPr lang="en-US" dirty="0"/>
          </a:p>
        </p:txBody>
      </p:sp>
      <p:sp>
        <p:nvSpPr>
          <p:cNvPr id="8" name="TextBox 7">
            <a:extLst>
              <a:ext uri="{FF2B5EF4-FFF2-40B4-BE49-F238E27FC236}">
                <a16:creationId xmlns:a16="http://schemas.microsoft.com/office/drawing/2014/main" xmlns="" id="{F1F8348A-4D80-AED0-3DF7-AE0E79AA8129}"/>
              </a:ext>
            </a:extLst>
          </p:cNvPr>
          <p:cNvSpPr txBox="1"/>
          <p:nvPr/>
        </p:nvSpPr>
        <p:spPr>
          <a:xfrm>
            <a:off x="701643" y="4882454"/>
            <a:ext cx="6731251" cy="1200329"/>
          </a:xfrm>
          <a:prstGeom prst="rect">
            <a:avLst/>
          </a:prstGeom>
          <a:noFill/>
          <a:ln w="28575">
            <a:solidFill>
              <a:schemeClr val="accent1"/>
            </a:solidFill>
          </a:ln>
        </p:spPr>
        <p:txBody>
          <a:bodyPr wrap="square">
            <a:spAutoFit/>
          </a:bodyPr>
          <a:lstStyle/>
          <a:p>
            <a:r>
              <a:rPr lang="en-US" b="1" i="0" baseline="30000" dirty="0">
                <a:solidFill>
                  <a:srgbClr val="000000"/>
                </a:solidFill>
                <a:effectLst/>
                <a:latin typeface="system-ui"/>
              </a:rPr>
              <a:t>35 </a:t>
            </a:r>
            <a:r>
              <a:rPr lang="en-US" b="0" i="0" dirty="0">
                <a:solidFill>
                  <a:srgbClr val="000000"/>
                </a:solidFill>
                <a:effectLst/>
                <a:latin typeface="system-ui"/>
              </a:rPr>
              <a:t>So do not throw away this confident trust in the Lord. Remember the great reward it brings you! </a:t>
            </a:r>
            <a:r>
              <a:rPr lang="en-US" b="1" i="0" baseline="30000" dirty="0">
                <a:solidFill>
                  <a:srgbClr val="000000"/>
                </a:solidFill>
                <a:effectLst/>
                <a:latin typeface="system-ui"/>
              </a:rPr>
              <a:t>36 </a:t>
            </a:r>
            <a:r>
              <a:rPr lang="en-US" b="0" i="0" dirty="0">
                <a:solidFill>
                  <a:srgbClr val="000000"/>
                </a:solidFill>
                <a:effectLst/>
                <a:latin typeface="system-ui"/>
              </a:rPr>
              <a:t>Patient endurance is what you need now, so that you will continue to do God’s will. Then you will receive all that he has promised.     Heb. 10: 35- 36  </a:t>
            </a:r>
            <a:endParaRPr lang="en-US" dirty="0"/>
          </a:p>
        </p:txBody>
      </p:sp>
      <p:sp>
        <p:nvSpPr>
          <p:cNvPr id="10" name="TextBox 9">
            <a:extLst>
              <a:ext uri="{FF2B5EF4-FFF2-40B4-BE49-F238E27FC236}">
                <a16:creationId xmlns:a16="http://schemas.microsoft.com/office/drawing/2014/main" xmlns="" id="{3055F891-D9B4-7759-D845-AB6346AC88F7}"/>
              </a:ext>
            </a:extLst>
          </p:cNvPr>
          <p:cNvSpPr txBox="1"/>
          <p:nvPr/>
        </p:nvSpPr>
        <p:spPr>
          <a:xfrm>
            <a:off x="2507809" y="1006050"/>
            <a:ext cx="5576934" cy="1938992"/>
          </a:xfrm>
          <a:prstGeom prst="rect">
            <a:avLst/>
          </a:prstGeom>
          <a:noFill/>
        </p:spPr>
        <p:txBody>
          <a:bodyPr wrap="square">
            <a:spAutoFit/>
          </a:bodyPr>
          <a:lstStyle/>
          <a:p>
            <a:r>
              <a:rPr lang="en-US" b="1" i="0" baseline="30000" dirty="0">
                <a:solidFill>
                  <a:srgbClr val="000000"/>
                </a:solidFill>
                <a:effectLst/>
                <a:latin typeface="system-ui"/>
              </a:rPr>
              <a:t>33 </a:t>
            </a:r>
            <a:r>
              <a:rPr lang="en-US" b="0" i="0" dirty="0">
                <a:solidFill>
                  <a:srgbClr val="000000"/>
                </a:solidFill>
                <a:effectLst/>
                <a:latin typeface="system-ui"/>
              </a:rPr>
              <a:t>I </a:t>
            </a:r>
            <a:r>
              <a:rPr lang="en-US" sz="2400" b="1" i="0" dirty="0">
                <a:solidFill>
                  <a:schemeClr val="accent1"/>
                </a:solidFill>
                <a:effectLst/>
                <a:latin typeface="system-ui"/>
              </a:rPr>
              <a:t>have told you all this so that you may have peace in me. Here on earth you will have many trials and sorrows. But take heart, because I have overcome the world.”     </a:t>
            </a:r>
            <a:r>
              <a:rPr lang="en-US" i="0" dirty="0">
                <a:effectLst/>
                <a:latin typeface="system-ui"/>
              </a:rPr>
              <a:t>    John 16: 33</a:t>
            </a:r>
            <a:endParaRPr lang="en-US" sz="2400" b="1" dirty="0">
              <a:solidFill>
                <a:schemeClr val="accent1"/>
              </a:solidFill>
            </a:endParaRPr>
          </a:p>
        </p:txBody>
      </p:sp>
    </p:spTree>
    <p:extLst>
      <p:ext uri="{BB962C8B-B14F-4D97-AF65-F5344CB8AC3E}">
        <p14:creationId xmlns:p14="http://schemas.microsoft.com/office/powerpoint/2010/main" val="3415409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D93872E-BA12-8A6C-D1D0-E612B924A9CE}"/>
              </a:ext>
            </a:extLst>
          </p:cNvPr>
          <p:cNvSpPr txBox="1"/>
          <p:nvPr/>
        </p:nvSpPr>
        <p:spPr>
          <a:xfrm>
            <a:off x="2018923" y="624689"/>
            <a:ext cx="6944008" cy="1200329"/>
          </a:xfrm>
          <a:prstGeom prst="rect">
            <a:avLst/>
          </a:prstGeom>
          <a:noFill/>
        </p:spPr>
        <p:txBody>
          <a:bodyPr wrap="square" rtlCol="0">
            <a:spAutoFit/>
          </a:bodyPr>
          <a:lstStyle/>
          <a:p>
            <a:r>
              <a:rPr lang="en-US" sz="2400" b="1" dirty="0">
                <a:latin typeface="Aptos" panose="020B0004020202020204" pitchFamily="34" charset="0"/>
              </a:rPr>
              <a:t>Discovering and walking in your unique calling will bring about a harvest of righteousness and fulfillment, even in the midst of storms. </a:t>
            </a:r>
          </a:p>
        </p:txBody>
      </p:sp>
      <p:sp>
        <p:nvSpPr>
          <p:cNvPr id="6" name="TextBox 5">
            <a:extLst>
              <a:ext uri="{FF2B5EF4-FFF2-40B4-BE49-F238E27FC236}">
                <a16:creationId xmlns:a16="http://schemas.microsoft.com/office/drawing/2014/main" xmlns="" id="{CC94386E-2049-1DFE-DBD6-A02847DD9CEB}"/>
              </a:ext>
            </a:extLst>
          </p:cNvPr>
          <p:cNvSpPr txBox="1"/>
          <p:nvPr/>
        </p:nvSpPr>
        <p:spPr>
          <a:xfrm>
            <a:off x="905347" y="2210068"/>
            <a:ext cx="7043596" cy="1477328"/>
          </a:xfrm>
          <a:prstGeom prst="rect">
            <a:avLst/>
          </a:prstGeom>
          <a:noFill/>
          <a:ln w="28575">
            <a:solidFill>
              <a:schemeClr val="accent1"/>
            </a:solidFill>
          </a:ln>
        </p:spPr>
        <p:txBody>
          <a:bodyPr wrap="square">
            <a:spAutoFit/>
          </a:bodyPr>
          <a:lstStyle/>
          <a:p>
            <a:r>
              <a:rPr lang="en-US" b="1" i="0" dirty="0">
                <a:solidFill>
                  <a:srgbClr val="000000"/>
                </a:solidFill>
                <a:effectLst/>
                <a:latin typeface="system-ui"/>
              </a:rPr>
              <a:t>Trying to live life on our own:  </a:t>
            </a:r>
          </a:p>
          <a:p>
            <a:r>
              <a:rPr lang="en-US" b="0" i="0" dirty="0">
                <a:solidFill>
                  <a:srgbClr val="000000"/>
                </a:solidFill>
                <a:effectLst/>
                <a:latin typeface="system-ui"/>
              </a:rPr>
              <a:t>This is what the </a:t>
            </a:r>
            <a:r>
              <a:rPr lang="en-US" b="0" i="0" cap="small" dirty="0">
                <a:solidFill>
                  <a:srgbClr val="000000"/>
                </a:solidFill>
                <a:effectLst/>
                <a:latin typeface="system-ui"/>
              </a:rPr>
              <a:t>Lord</a:t>
            </a:r>
            <a:r>
              <a:rPr lang="en-US" b="0" i="0" dirty="0">
                <a:solidFill>
                  <a:srgbClr val="000000"/>
                </a:solidFill>
                <a:effectLst/>
                <a:latin typeface="system-ui"/>
              </a:rPr>
              <a:t> says:</a:t>
            </a:r>
            <a:r>
              <a:rPr lang="en-US" dirty="0"/>
              <a:t/>
            </a:r>
            <a:br>
              <a:rPr lang="en-US" dirty="0"/>
            </a:br>
            <a:r>
              <a:rPr lang="en-US" b="0" i="0" dirty="0">
                <a:solidFill>
                  <a:srgbClr val="000000"/>
                </a:solidFill>
                <a:effectLst/>
                <a:latin typeface="system-ui"/>
              </a:rPr>
              <a:t>“Cursed are those who put their trust in mere humans,</a:t>
            </a:r>
            <a:r>
              <a:rPr lang="en-US" dirty="0"/>
              <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who rely on human strength</a:t>
            </a:r>
            <a:r>
              <a:rPr lang="en-US" dirty="0"/>
              <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turn their hearts away from the </a:t>
            </a:r>
            <a:r>
              <a:rPr lang="en-US" b="0" i="0" cap="small" dirty="0">
                <a:solidFill>
                  <a:srgbClr val="000000"/>
                </a:solidFill>
                <a:effectLst/>
                <a:latin typeface="system-ui"/>
              </a:rPr>
              <a:t>Lord</a:t>
            </a:r>
            <a:r>
              <a:rPr lang="en-US" b="0" i="0" dirty="0">
                <a:solidFill>
                  <a:srgbClr val="000000"/>
                </a:solidFill>
                <a:effectLst/>
                <a:latin typeface="system-ui"/>
              </a:rPr>
              <a:t>.   Jer. 17: 5 </a:t>
            </a:r>
            <a:endParaRPr lang="en-US" dirty="0"/>
          </a:p>
        </p:txBody>
      </p:sp>
      <p:sp>
        <p:nvSpPr>
          <p:cNvPr id="10" name="TextBox 9">
            <a:extLst>
              <a:ext uri="{FF2B5EF4-FFF2-40B4-BE49-F238E27FC236}">
                <a16:creationId xmlns:a16="http://schemas.microsoft.com/office/drawing/2014/main" xmlns="" id="{941AAD83-3C7A-D31F-7649-39CCAA461A07}"/>
              </a:ext>
            </a:extLst>
          </p:cNvPr>
          <p:cNvSpPr txBox="1"/>
          <p:nvPr/>
        </p:nvSpPr>
        <p:spPr>
          <a:xfrm>
            <a:off x="905347" y="3924987"/>
            <a:ext cx="7043596" cy="2308324"/>
          </a:xfrm>
          <a:prstGeom prst="rect">
            <a:avLst/>
          </a:prstGeom>
          <a:noFill/>
          <a:ln w="28575">
            <a:solidFill>
              <a:srgbClr val="FF0000"/>
            </a:solidFill>
          </a:ln>
        </p:spPr>
        <p:txBody>
          <a:bodyPr wrap="square">
            <a:spAutoFit/>
          </a:bodyPr>
          <a:lstStyle/>
          <a:p>
            <a:r>
              <a:rPr lang="en-US" b="0" i="0" dirty="0">
                <a:solidFill>
                  <a:srgbClr val="000000"/>
                </a:solidFill>
                <a:effectLst/>
                <a:latin typeface="system-ui"/>
              </a:rPr>
              <a:t>“But blessed are those who trust in the </a:t>
            </a:r>
            <a:r>
              <a:rPr lang="en-US" b="0" i="0" cap="small" dirty="0">
                <a:solidFill>
                  <a:srgbClr val="000000"/>
                </a:solidFill>
                <a:effectLst/>
                <a:latin typeface="system-ui"/>
              </a:rPr>
              <a:t>Lord</a:t>
            </a:r>
            <a:r>
              <a:rPr lang="en-US" dirty="0"/>
              <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have made the </a:t>
            </a:r>
            <a:r>
              <a:rPr lang="en-US" b="0" i="0" cap="small" dirty="0">
                <a:solidFill>
                  <a:srgbClr val="000000"/>
                </a:solidFill>
                <a:effectLst/>
                <a:latin typeface="system-ui"/>
              </a:rPr>
              <a:t>Lord</a:t>
            </a:r>
            <a:r>
              <a:rPr lang="en-US" b="0" i="0" dirty="0">
                <a:solidFill>
                  <a:srgbClr val="000000"/>
                </a:solidFill>
                <a:effectLst/>
                <a:latin typeface="system-ui"/>
              </a:rPr>
              <a:t> their hope and confidence.</a:t>
            </a:r>
            <a:r>
              <a:rPr lang="en-US" dirty="0"/>
              <a:t/>
            </a:r>
            <a:br>
              <a:rPr lang="en-US" dirty="0"/>
            </a:br>
            <a:r>
              <a:rPr lang="en-US" b="1" i="0" baseline="30000" dirty="0">
                <a:solidFill>
                  <a:srgbClr val="000000"/>
                </a:solidFill>
                <a:effectLst/>
                <a:latin typeface="system-ui"/>
              </a:rPr>
              <a:t>8 </a:t>
            </a:r>
            <a:r>
              <a:rPr lang="en-US" b="0" i="0" dirty="0">
                <a:solidFill>
                  <a:srgbClr val="000000"/>
                </a:solidFill>
                <a:effectLst/>
                <a:latin typeface="system-ui"/>
              </a:rPr>
              <a:t>They are like trees planted along a riverbank,</a:t>
            </a:r>
            <a:r>
              <a:rPr lang="en-US" dirty="0"/>
              <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with roots that reach deep into the water.</a:t>
            </a:r>
            <a:r>
              <a:rPr lang="en-US" dirty="0"/>
              <a:t/>
            </a:r>
            <a:br>
              <a:rPr lang="en-US" dirty="0"/>
            </a:br>
            <a:r>
              <a:rPr lang="en-US" b="0" i="0" dirty="0">
                <a:solidFill>
                  <a:srgbClr val="000000"/>
                </a:solidFill>
                <a:effectLst/>
                <a:latin typeface="system-ui"/>
              </a:rPr>
              <a:t>Such trees are not bothered by the heat</a:t>
            </a:r>
            <a:r>
              <a:rPr lang="en-US" dirty="0"/>
              <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worried by long months of drought.</a:t>
            </a:r>
            <a:r>
              <a:rPr lang="en-US" dirty="0"/>
              <a:t/>
            </a:r>
            <a:br>
              <a:rPr lang="en-US" dirty="0"/>
            </a:br>
            <a:r>
              <a:rPr lang="en-US" b="0" i="0" dirty="0">
                <a:solidFill>
                  <a:srgbClr val="000000"/>
                </a:solidFill>
                <a:effectLst/>
                <a:latin typeface="system-ui"/>
              </a:rPr>
              <a:t>Their leaves stay green,</a:t>
            </a:r>
            <a:r>
              <a:rPr lang="en-US" dirty="0"/>
              <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they never stop producing fruit.   Jer. 17:  7 – 8  </a:t>
            </a:r>
            <a:endParaRPr lang="en-US" dirty="0"/>
          </a:p>
        </p:txBody>
      </p:sp>
    </p:spTree>
    <p:extLst>
      <p:ext uri="{BB962C8B-B14F-4D97-AF65-F5344CB8AC3E}">
        <p14:creationId xmlns:p14="http://schemas.microsoft.com/office/powerpoint/2010/main" val="884191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6C189C0-1538-60A4-B9A4-439CB452C11D}"/>
              </a:ext>
            </a:extLst>
          </p:cNvPr>
          <p:cNvSpPr txBox="1"/>
          <p:nvPr/>
        </p:nvSpPr>
        <p:spPr>
          <a:xfrm>
            <a:off x="1928388" y="633743"/>
            <a:ext cx="6391747" cy="1569660"/>
          </a:xfrm>
          <a:prstGeom prst="rect">
            <a:avLst/>
          </a:prstGeom>
          <a:noFill/>
          <a:ln w="19050">
            <a:solidFill>
              <a:srgbClr val="FF0000"/>
            </a:solidFill>
          </a:ln>
        </p:spPr>
        <p:txBody>
          <a:bodyPr wrap="square" rtlCol="0">
            <a:spAutoFit/>
          </a:bodyPr>
          <a:lstStyle/>
          <a:p>
            <a:r>
              <a:rPr lang="en-US" sz="2400" b="1" dirty="0">
                <a:latin typeface="Aptos" panose="020B0004020202020204" pitchFamily="34" charset="0"/>
              </a:rPr>
              <a:t>It’s our hour as the church in 2025.  No one else is coming to our rescue but God.  He is going to empower us, equip us and sustain us. </a:t>
            </a:r>
            <a:r>
              <a:rPr lang="en-US" sz="2400" dirty="0"/>
              <a:t> </a:t>
            </a:r>
          </a:p>
        </p:txBody>
      </p:sp>
      <p:sp>
        <p:nvSpPr>
          <p:cNvPr id="6" name="TextBox 5">
            <a:extLst>
              <a:ext uri="{FF2B5EF4-FFF2-40B4-BE49-F238E27FC236}">
                <a16:creationId xmlns:a16="http://schemas.microsoft.com/office/drawing/2014/main" xmlns="" id="{7B034944-D4C6-CCEF-7CA4-AA421B0F48F7}"/>
              </a:ext>
            </a:extLst>
          </p:cNvPr>
          <p:cNvSpPr txBox="1"/>
          <p:nvPr/>
        </p:nvSpPr>
        <p:spPr>
          <a:xfrm>
            <a:off x="878185" y="2372255"/>
            <a:ext cx="7532483" cy="2585323"/>
          </a:xfrm>
          <a:prstGeom prst="rect">
            <a:avLst/>
          </a:prstGeom>
          <a:noFill/>
          <a:ln>
            <a:solidFill>
              <a:schemeClr val="accent1"/>
            </a:solidFill>
          </a:ln>
        </p:spPr>
        <p:txBody>
          <a:bodyPr wrap="square">
            <a:spAutoFit/>
          </a:bodyPr>
          <a:lstStyle/>
          <a:p>
            <a:pPr algn="l">
              <a:buNone/>
            </a:pPr>
            <a:r>
              <a:rPr lang="en-US" b="1" i="0" baseline="30000" dirty="0">
                <a:solidFill>
                  <a:srgbClr val="000000"/>
                </a:solidFill>
                <a:effectLst/>
                <a:latin typeface="system-ui"/>
              </a:rPr>
              <a:t>16 </a:t>
            </a:r>
            <a:r>
              <a:rPr lang="en-US" b="0" i="0" dirty="0">
                <a:solidFill>
                  <a:srgbClr val="000000"/>
                </a:solidFill>
                <a:effectLst/>
                <a:latin typeface="system-ui"/>
              </a:rPr>
              <a:t>But it is no shame to suffer for being a Christian. Praise God for the privilege of being called by his name! </a:t>
            </a:r>
            <a:r>
              <a:rPr lang="en-US" b="1" i="0" baseline="30000" dirty="0">
                <a:solidFill>
                  <a:srgbClr val="000000"/>
                </a:solidFill>
                <a:effectLst/>
                <a:latin typeface="system-ui"/>
              </a:rPr>
              <a:t>17 </a:t>
            </a:r>
            <a:r>
              <a:rPr lang="en-US" b="0" i="0" dirty="0">
                <a:solidFill>
                  <a:srgbClr val="000000"/>
                </a:solidFill>
                <a:effectLst/>
                <a:latin typeface="system-ui"/>
              </a:rPr>
              <a:t>For the time has come for judgment, and it must begin with God’s household. And if judgment begins with us, what terrible fate awaits those who have never obeyed God’s Good News? </a:t>
            </a:r>
            <a:r>
              <a:rPr lang="en-US" b="1" i="0" baseline="30000" dirty="0">
                <a:solidFill>
                  <a:srgbClr val="000000"/>
                </a:solidFill>
                <a:effectLst/>
                <a:latin typeface="system-ui"/>
              </a:rPr>
              <a:t>18 </a:t>
            </a:r>
            <a:r>
              <a:rPr lang="en-US" b="0" i="0" dirty="0">
                <a:solidFill>
                  <a:srgbClr val="000000"/>
                </a:solidFill>
                <a:effectLst/>
                <a:latin typeface="system-ui"/>
              </a:rPr>
              <a:t>And also,</a:t>
            </a:r>
          </a:p>
          <a:p>
            <a:pPr algn="l">
              <a:buNone/>
            </a:pPr>
            <a:r>
              <a:rPr lang="en-US" b="0" i="0" dirty="0">
                <a:solidFill>
                  <a:srgbClr val="000000"/>
                </a:solidFill>
                <a:effectLst/>
                <a:latin typeface="system-ui"/>
              </a:rPr>
              <a:t>“If the righteous are barely saved,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what will happen to godless sinners?”</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a"/>
              </a:rPr>
              <a:t>a</a:t>
            </a:r>
            <a:r>
              <a:rPr lang="en-US" b="0" i="0" baseline="30000" dirty="0">
                <a:solidFill>
                  <a:srgbClr val="000000"/>
                </a:solidFill>
                <a:effectLst/>
                <a:latin typeface="system-ui"/>
              </a:rPr>
              <a:t>]</a:t>
            </a:r>
            <a:endParaRPr lang="en-US" b="0" i="0" dirty="0">
              <a:solidFill>
                <a:srgbClr val="000000"/>
              </a:solidFill>
              <a:effectLst/>
              <a:latin typeface="system-ui"/>
            </a:endParaRPr>
          </a:p>
          <a:p>
            <a:pPr algn="l"/>
            <a:r>
              <a:rPr lang="en-US" b="1" i="0" baseline="30000" dirty="0">
                <a:solidFill>
                  <a:srgbClr val="000000"/>
                </a:solidFill>
                <a:effectLst/>
                <a:latin typeface="system-ui"/>
              </a:rPr>
              <a:t>19 </a:t>
            </a:r>
            <a:r>
              <a:rPr lang="en-US" b="0" i="0" dirty="0">
                <a:solidFill>
                  <a:srgbClr val="000000"/>
                </a:solidFill>
                <a:effectLst/>
                <a:latin typeface="system-ui"/>
              </a:rPr>
              <a:t>So if you are suffering in a manner that pleases God, keep on doing what is right, and trust your lives to the God who created you, for he will never fail you.</a:t>
            </a:r>
          </a:p>
        </p:txBody>
      </p:sp>
      <p:sp>
        <p:nvSpPr>
          <p:cNvPr id="7" name="TextBox 6">
            <a:extLst>
              <a:ext uri="{FF2B5EF4-FFF2-40B4-BE49-F238E27FC236}">
                <a16:creationId xmlns:a16="http://schemas.microsoft.com/office/drawing/2014/main" xmlns="" id="{0BC83193-8758-06A2-DB7F-14FF8197615E}"/>
              </a:ext>
            </a:extLst>
          </p:cNvPr>
          <p:cNvSpPr txBox="1"/>
          <p:nvPr/>
        </p:nvSpPr>
        <p:spPr>
          <a:xfrm>
            <a:off x="307818" y="5214796"/>
            <a:ext cx="8229600" cy="1015663"/>
          </a:xfrm>
          <a:prstGeom prst="rect">
            <a:avLst/>
          </a:prstGeom>
          <a:noFill/>
          <a:ln w="38100">
            <a:solidFill>
              <a:srgbClr val="FF0000"/>
            </a:solidFill>
          </a:ln>
        </p:spPr>
        <p:txBody>
          <a:bodyPr wrap="square" rtlCol="0">
            <a:spAutoFit/>
          </a:bodyPr>
          <a:lstStyle/>
          <a:p>
            <a:r>
              <a:rPr lang="en-US" sz="2000" b="1" dirty="0">
                <a:latin typeface="Aptos" panose="020B0004020202020204" pitchFamily="34" charset="0"/>
              </a:rPr>
              <a:t>- God is your strength       - God is your source     - God is your provider</a:t>
            </a:r>
          </a:p>
          <a:p>
            <a:r>
              <a:rPr lang="en-US" sz="2000" b="1" dirty="0">
                <a:latin typeface="Aptos" panose="020B0004020202020204" pitchFamily="34" charset="0"/>
              </a:rPr>
              <a:t>He defeated the enemy    -  He can provide peace and grace for every</a:t>
            </a:r>
          </a:p>
          <a:p>
            <a:r>
              <a:rPr lang="en-US" sz="2000" b="1" dirty="0">
                <a:latin typeface="Aptos" panose="020B0004020202020204" pitchFamily="34" charset="0"/>
              </a:rPr>
              <a:t>Situation.  </a:t>
            </a:r>
          </a:p>
        </p:txBody>
      </p:sp>
    </p:spTree>
    <p:extLst>
      <p:ext uri="{BB962C8B-B14F-4D97-AF65-F5344CB8AC3E}">
        <p14:creationId xmlns:p14="http://schemas.microsoft.com/office/powerpoint/2010/main" val="71139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with a white scarf around his head&#10;&#10;AI-generated content may be incorrect.">
            <a:extLst>
              <a:ext uri="{FF2B5EF4-FFF2-40B4-BE49-F238E27FC236}">
                <a16:creationId xmlns:a16="http://schemas.microsoft.com/office/drawing/2014/main" xmlns="" id="{A7B0B4C5-6EA8-BF2F-4DB3-8696B10182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764531"/>
            <a:ext cx="4070818" cy="3565525"/>
          </a:xfrm>
        </p:spPr>
      </p:pic>
      <p:sp>
        <p:nvSpPr>
          <p:cNvPr id="8" name="TextBox 7">
            <a:extLst>
              <a:ext uri="{FF2B5EF4-FFF2-40B4-BE49-F238E27FC236}">
                <a16:creationId xmlns:a16="http://schemas.microsoft.com/office/drawing/2014/main" xmlns="" id="{51BB2455-7D49-4BD4-CE57-BB17FF35963F}"/>
              </a:ext>
            </a:extLst>
          </p:cNvPr>
          <p:cNvSpPr txBox="1"/>
          <p:nvPr/>
        </p:nvSpPr>
        <p:spPr>
          <a:xfrm>
            <a:off x="2190939" y="253497"/>
            <a:ext cx="6192570" cy="1200329"/>
          </a:xfrm>
          <a:prstGeom prst="rect">
            <a:avLst/>
          </a:prstGeom>
          <a:noFill/>
        </p:spPr>
        <p:txBody>
          <a:bodyPr wrap="square" rtlCol="0">
            <a:spAutoFit/>
          </a:bodyPr>
          <a:lstStyle/>
          <a:p>
            <a:r>
              <a:rPr lang="en-US" sz="2400" b="1" dirty="0">
                <a:solidFill>
                  <a:schemeClr val="accent1"/>
                </a:solidFill>
                <a:latin typeface="Aptos" panose="020B0004020202020204" pitchFamily="34" charset="0"/>
              </a:rPr>
              <a:t>Jesus selected you to be on His team for</a:t>
            </a:r>
          </a:p>
          <a:p>
            <a:r>
              <a:rPr lang="en-US" sz="2400" b="1" dirty="0">
                <a:solidFill>
                  <a:schemeClr val="accent1"/>
                </a:solidFill>
                <a:latin typeface="Aptos" panose="020B0004020202020204" pitchFamily="34" charset="0"/>
              </a:rPr>
              <a:t>a reason.   Let’s stand in the confidence He</a:t>
            </a:r>
          </a:p>
          <a:p>
            <a:r>
              <a:rPr lang="en-US" sz="2400" b="1" dirty="0">
                <a:solidFill>
                  <a:schemeClr val="accent1"/>
                </a:solidFill>
                <a:latin typeface="Aptos" panose="020B0004020202020204" pitchFamily="34" charset="0"/>
              </a:rPr>
              <a:t>Is going to see your mission fulfilled. </a:t>
            </a:r>
          </a:p>
        </p:txBody>
      </p:sp>
      <p:sp>
        <p:nvSpPr>
          <p:cNvPr id="10" name="TextBox 9">
            <a:extLst>
              <a:ext uri="{FF2B5EF4-FFF2-40B4-BE49-F238E27FC236}">
                <a16:creationId xmlns:a16="http://schemas.microsoft.com/office/drawing/2014/main" xmlns="" id="{2B9EC3B9-CF18-EF45-D1B6-1E58778049FE}"/>
              </a:ext>
            </a:extLst>
          </p:cNvPr>
          <p:cNvSpPr txBox="1"/>
          <p:nvPr/>
        </p:nvSpPr>
        <p:spPr>
          <a:xfrm>
            <a:off x="501182" y="1989126"/>
            <a:ext cx="3898802" cy="1477328"/>
          </a:xfrm>
          <a:prstGeom prst="rect">
            <a:avLst/>
          </a:prstGeom>
          <a:noFill/>
          <a:ln>
            <a:solidFill>
              <a:schemeClr val="accent1"/>
            </a:solidFill>
          </a:ln>
        </p:spPr>
        <p:txBody>
          <a:bodyPr wrap="square">
            <a:spAutoFit/>
          </a:bodyPr>
          <a:lstStyle/>
          <a:p>
            <a:r>
              <a:rPr lang="en-US" b="1" i="0" baseline="30000" dirty="0">
                <a:solidFill>
                  <a:srgbClr val="000000"/>
                </a:solidFill>
                <a:effectLst/>
                <a:latin typeface="system-ui"/>
              </a:rPr>
              <a:t> </a:t>
            </a:r>
            <a:r>
              <a:rPr lang="en-US" b="0" i="0" dirty="0">
                <a:solidFill>
                  <a:srgbClr val="000000"/>
                </a:solidFill>
                <a:effectLst/>
                <a:latin typeface="system-ui"/>
              </a:rPr>
              <a:t>You didn’t choose me. I chose you. I appointed you to go and produce lasting fruit, so that the Father will give you whatever you ask for, using my name.   John 15: 16  </a:t>
            </a:r>
            <a:endParaRPr lang="en-US" dirty="0"/>
          </a:p>
        </p:txBody>
      </p:sp>
      <p:sp>
        <p:nvSpPr>
          <p:cNvPr id="12" name="TextBox 11">
            <a:extLst>
              <a:ext uri="{FF2B5EF4-FFF2-40B4-BE49-F238E27FC236}">
                <a16:creationId xmlns:a16="http://schemas.microsoft.com/office/drawing/2014/main" xmlns="" id="{B4BAD77F-0FFC-747B-8DE8-7244E18F18F8}"/>
              </a:ext>
            </a:extLst>
          </p:cNvPr>
          <p:cNvSpPr txBox="1"/>
          <p:nvPr/>
        </p:nvSpPr>
        <p:spPr>
          <a:xfrm>
            <a:off x="402879" y="4001754"/>
            <a:ext cx="3997105" cy="1200329"/>
          </a:xfrm>
          <a:prstGeom prst="rect">
            <a:avLst/>
          </a:prstGeom>
          <a:noFill/>
          <a:ln>
            <a:solidFill>
              <a:srgbClr val="0070C0"/>
            </a:solidFill>
          </a:ln>
        </p:spPr>
        <p:txBody>
          <a:bodyPr wrap="square">
            <a:spAutoFit/>
          </a:bodyPr>
          <a:lstStyle/>
          <a:p>
            <a:r>
              <a:rPr lang="en-US" b="1" i="0" baseline="30000" dirty="0">
                <a:solidFill>
                  <a:srgbClr val="000000"/>
                </a:solidFill>
                <a:effectLst/>
                <a:latin typeface="system-ui"/>
              </a:rPr>
              <a:t> </a:t>
            </a:r>
            <a:r>
              <a:rPr lang="en-US" b="0" i="0" dirty="0">
                <a:solidFill>
                  <a:srgbClr val="000000"/>
                </a:solidFill>
                <a:effectLst/>
                <a:latin typeface="system-ui"/>
              </a:rPr>
              <a:t>And I am certain that God, who began the good work within you, will continue his work until it is finally finished on the day when Christ Jesus returns.  Phil. 1:6</a:t>
            </a:r>
            <a:endParaRPr lang="en-US" dirty="0"/>
          </a:p>
        </p:txBody>
      </p:sp>
      <p:sp>
        <p:nvSpPr>
          <p:cNvPr id="13" name="TextBox 12">
            <a:extLst>
              <a:ext uri="{FF2B5EF4-FFF2-40B4-BE49-F238E27FC236}">
                <a16:creationId xmlns:a16="http://schemas.microsoft.com/office/drawing/2014/main" xmlns="" id="{6979B12E-D58F-947C-8682-41F63BA28F79}"/>
              </a:ext>
            </a:extLst>
          </p:cNvPr>
          <p:cNvSpPr txBox="1"/>
          <p:nvPr/>
        </p:nvSpPr>
        <p:spPr>
          <a:xfrm>
            <a:off x="3105339" y="5711938"/>
            <a:ext cx="6482281" cy="707886"/>
          </a:xfrm>
          <a:prstGeom prst="rect">
            <a:avLst/>
          </a:prstGeom>
          <a:noFill/>
        </p:spPr>
        <p:txBody>
          <a:bodyPr wrap="square" rtlCol="0">
            <a:spAutoFit/>
          </a:bodyPr>
          <a:lstStyle/>
          <a:p>
            <a:r>
              <a:rPr lang="en-US" sz="4000" b="1" dirty="0">
                <a:latin typeface="Abadi" panose="020B0604020104020204" pitchFamily="34" charset="0"/>
              </a:rPr>
              <a:t>         VICTORY IN JESUS</a:t>
            </a:r>
          </a:p>
        </p:txBody>
      </p:sp>
    </p:spTree>
    <p:extLst>
      <p:ext uri="{BB962C8B-B14F-4D97-AF65-F5344CB8AC3E}">
        <p14:creationId xmlns:p14="http://schemas.microsoft.com/office/powerpoint/2010/main" val="183141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2032D5A-9D4A-883B-D667-376F2DD55D0E}"/>
              </a:ext>
            </a:extLst>
          </p:cNvPr>
          <p:cNvSpPr txBox="1"/>
          <p:nvPr/>
        </p:nvSpPr>
        <p:spPr>
          <a:xfrm>
            <a:off x="2181885" y="434566"/>
            <a:ext cx="6138250" cy="1200329"/>
          </a:xfrm>
          <a:prstGeom prst="rect">
            <a:avLst/>
          </a:prstGeom>
          <a:noFill/>
        </p:spPr>
        <p:txBody>
          <a:bodyPr wrap="square" rtlCol="0">
            <a:spAutoFit/>
          </a:bodyPr>
          <a:lstStyle/>
          <a:p>
            <a:r>
              <a:rPr lang="en-US" sz="2400" b="1" dirty="0">
                <a:latin typeface="Amasis MT Pro Black" panose="02040A04050005020304" pitchFamily="18" charset="0"/>
              </a:rPr>
              <a:t>Whatever is coming at you, give it all back to the Lord and lean into His Grace to move forward.    </a:t>
            </a:r>
          </a:p>
        </p:txBody>
      </p:sp>
      <p:sp>
        <p:nvSpPr>
          <p:cNvPr id="6" name="TextBox 5">
            <a:extLst>
              <a:ext uri="{FF2B5EF4-FFF2-40B4-BE49-F238E27FC236}">
                <a16:creationId xmlns:a16="http://schemas.microsoft.com/office/drawing/2014/main" xmlns="" id="{87689260-2618-B331-3CD6-DE7CD4BAC2D9}"/>
              </a:ext>
            </a:extLst>
          </p:cNvPr>
          <p:cNvSpPr txBox="1"/>
          <p:nvPr/>
        </p:nvSpPr>
        <p:spPr>
          <a:xfrm>
            <a:off x="1516455" y="2206410"/>
            <a:ext cx="5020147" cy="1569660"/>
          </a:xfrm>
          <a:prstGeom prst="rect">
            <a:avLst/>
          </a:prstGeom>
          <a:solidFill>
            <a:schemeClr val="accent1">
              <a:lumMod val="20000"/>
              <a:lumOff val="80000"/>
            </a:schemeClr>
          </a:solidFill>
        </p:spPr>
        <p:txBody>
          <a:bodyPr wrap="square">
            <a:spAutoFit/>
          </a:bodyPr>
          <a:lstStyle/>
          <a:p>
            <a:r>
              <a:rPr lang="en-US" sz="2400" b="0" i="0" dirty="0">
                <a:solidFill>
                  <a:srgbClr val="000000"/>
                </a:solidFill>
                <a:effectLst/>
                <a:latin typeface="system-ui"/>
              </a:rPr>
              <a:t>Give your burdens to the </a:t>
            </a:r>
            <a:r>
              <a:rPr lang="en-US" sz="2400" b="0" i="0" cap="small" dirty="0">
                <a:solidFill>
                  <a:srgbClr val="000000"/>
                </a:solidFill>
                <a:effectLst/>
                <a:latin typeface="system-ui"/>
              </a:rPr>
              <a:t>Lord</a:t>
            </a:r>
            <a:r>
              <a:rPr lang="en-US" sz="2400" b="0" i="0" dirty="0">
                <a:solidFill>
                  <a:srgbClr val="000000"/>
                </a:solidFill>
                <a:effectLst/>
                <a:latin typeface="system-ui"/>
              </a:rPr>
              <a:t>,</a:t>
            </a:r>
            <a:r>
              <a:rPr lang="en-US" sz="2400" dirty="0"/>
              <a:t/>
            </a:r>
            <a:br>
              <a:rPr lang="en-US" sz="2400" dirty="0"/>
            </a:br>
            <a:r>
              <a:rPr lang="en-US" sz="2400" b="0" i="0" dirty="0">
                <a:solidFill>
                  <a:srgbClr val="000000"/>
                </a:solidFill>
                <a:effectLst/>
                <a:latin typeface="Courier New" panose="02070309020205020404" pitchFamily="49" charset="0"/>
              </a:rPr>
              <a:t>    </a:t>
            </a:r>
            <a:r>
              <a:rPr lang="en-US" sz="2400" b="0" i="0" dirty="0">
                <a:solidFill>
                  <a:srgbClr val="000000"/>
                </a:solidFill>
                <a:effectLst/>
                <a:latin typeface="system-ui"/>
              </a:rPr>
              <a:t>and he will take care of you.</a:t>
            </a:r>
            <a:r>
              <a:rPr lang="en-US" sz="2400" dirty="0"/>
              <a:t/>
            </a:r>
            <a:br>
              <a:rPr lang="en-US" sz="2400" dirty="0"/>
            </a:br>
            <a:r>
              <a:rPr lang="en-US" sz="2400" b="0" i="0" dirty="0">
                <a:solidFill>
                  <a:srgbClr val="000000"/>
                </a:solidFill>
                <a:effectLst/>
                <a:latin typeface="Courier New" panose="02070309020205020404" pitchFamily="49" charset="0"/>
              </a:rPr>
              <a:t>    </a:t>
            </a:r>
            <a:r>
              <a:rPr lang="en-US" sz="2400" b="0" i="0" dirty="0">
                <a:solidFill>
                  <a:srgbClr val="000000"/>
                </a:solidFill>
                <a:effectLst/>
                <a:latin typeface="system-ui"/>
              </a:rPr>
              <a:t>He will not permit the godly to 		slip and fall.     Psalm 55: 22</a:t>
            </a:r>
          </a:p>
        </p:txBody>
      </p:sp>
      <p:sp>
        <p:nvSpPr>
          <p:cNvPr id="8" name="TextBox 7">
            <a:extLst>
              <a:ext uri="{FF2B5EF4-FFF2-40B4-BE49-F238E27FC236}">
                <a16:creationId xmlns:a16="http://schemas.microsoft.com/office/drawing/2014/main" xmlns="" id="{A935A3E5-02F8-3375-28B0-B77AB19D11D3}"/>
              </a:ext>
            </a:extLst>
          </p:cNvPr>
          <p:cNvSpPr txBox="1"/>
          <p:nvPr/>
        </p:nvSpPr>
        <p:spPr>
          <a:xfrm>
            <a:off x="1516454" y="4199134"/>
            <a:ext cx="6138249" cy="1938992"/>
          </a:xfrm>
          <a:prstGeom prst="rect">
            <a:avLst/>
          </a:prstGeom>
          <a:solidFill>
            <a:schemeClr val="accent1">
              <a:lumMod val="20000"/>
              <a:lumOff val="80000"/>
            </a:schemeClr>
          </a:solidFill>
        </p:spPr>
        <p:txBody>
          <a:bodyPr wrap="square">
            <a:spAutoFit/>
          </a:bodyPr>
          <a:lstStyle/>
          <a:p>
            <a:pPr algn="l">
              <a:buNone/>
            </a:pPr>
            <a:r>
              <a:rPr lang="en-US" b="1" i="0" baseline="30000" dirty="0">
                <a:solidFill>
                  <a:srgbClr val="000000"/>
                </a:solidFill>
                <a:effectLst/>
                <a:latin typeface="system-ui"/>
              </a:rPr>
              <a:t> </a:t>
            </a:r>
            <a:r>
              <a:rPr lang="en-US" sz="2000" b="0" i="0" dirty="0">
                <a:solidFill>
                  <a:srgbClr val="000000"/>
                </a:solidFill>
                <a:effectLst/>
                <a:latin typeface="system-ui"/>
              </a:rPr>
              <a:t>So humble yourselves under the mighty power of God, and at the right time he will lift you up in honor. </a:t>
            </a:r>
            <a:r>
              <a:rPr lang="en-US" sz="2000" b="1" i="0" baseline="30000" dirty="0">
                <a:solidFill>
                  <a:srgbClr val="000000"/>
                </a:solidFill>
                <a:effectLst/>
                <a:latin typeface="system-ui"/>
              </a:rPr>
              <a:t>7 </a:t>
            </a:r>
            <a:r>
              <a:rPr lang="en-US" sz="2000" b="0" i="0" dirty="0">
                <a:solidFill>
                  <a:srgbClr val="000000"/>
                </a:solidFill>
                <a:effectLst/>
                <a:latin typeface="system-ui"/>
              </a:rPr>
              <a:t>Give all your worries and cares to God, for he cares about you.</a:t>
            </a:r>
          </a:p>
          <a:p>
            <a:pPr algn="l"/>
            <a:r>
              <a:rPr lang="en-US" sz="2000" b="1" i="0" baseline="30000" dirty="0">
                <a:solidFill>
                  <a:srgbClr val="000000"/>
                </a:solidFill>
                <a:effectLst/>
                <a:latin typeface="system-ui"/>
              </a:rPr>
              <a:t>8 </a:t>
            </a:r>
            <a:r>
              <a:rPr lang="en-US" sz="2000" b="0" i="0" dirty="0">
                <a:solidFill>
                  <a:srgbClr val="000000"/>
                </a:solidFill>
                <a:effectLst/>
                <a:latin typeface="system-ui"/>
              </a:rPr>
              <a:t>Stay alert! Watch out for your great enemy, the devil. He prowls around like a roaring lion, looking for someone to devour.      I Peter 5: 6- 8 </a:t>
            </a:r>
          </a:p>
        </p:txBody>
      </p:sp>
    </p:spTree>
    <p:extLst>
      <p:ext uri="{BB962C8B-B14F-4D97-AF65-F5344CB8AC3E}">
        <p14:creationId xmlns:p14="http://schemas.microsoft.com/office/powerpoint/2010/main" val="305832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2B0A38B-D5F2-97C6-A86E-869ADE9EC83B}"/>
              </a:ext>
            </a:extLst>
          </p:cNvPr>
          <p:cNvSpPr txBox="1"/>
          <p:nvPr/>
        </p:nvSpPr>
        <p:spPr>
          <a:xfrm>
            <a:off x="2163777" y="742384"/>
            <a:ext cx="4934139" cy="430887"/>
          </a:xfrm>
          <a:prstGeom prst="rect">
            <a:avLst/>
          </a:prstGeom>
          <a:noFill/>
        </p:spPr>
        <p:txBody>
          <a:bodyPr wrap="square" rtlCol="0">
            <a:spAutoFit/>
          </a:bodyPr>
          <a:lstStyle/>
          <a:p>
            <a:r>
              <a:rPr lang="en-US" sz="2200" dirty="0"/>
              <a:t>  </a:t>
            </a:r>
            <a:r>
              <a:rPr lang="en-US" sz="2200" dirty="0">
                <a:latin typeface="Amasis MT Pro Black" panose="02040A04050005020304" pitchFamily="18" charset="0"/>
              </a:rPr>
              <a:t>Five points of todays message  </a:t>
            </a:r>
            <a:endParaRPr lang="en-US" sz="2200" dirty="0"/>
          </a:p>
        </p:txBody>
      </p:sp>
      <p:sp>
        <p:nvSpPr>
          <p:cNvPr id="5" name="TextBox 4">
            <a:extLst>
              <a:ext uri="{FF2B5EF4-FFF2-40B4-BE49-F238E27FC236}">
                <a16:creationId xmlns:a16="http://schemas.microsoft.com/office/drawing/2014/main" xmlns="" id="{851129CE-AA6A-87D2-B875-55A20F9E3EC6}"/>
              </a:ext>
            </a:extLst>
          </p:cNvPr>
          <p:cNvSpPr txBox="1"/>
          <p:nvPr/>
        </p:nvSpPr>
        <p:spPr>
          <a:xfrm>
            <a:off x="1090942" y="1376127"/>
            <a:ext cx="6962115" cy="5016758"/>
          </a:xfrm>
          <a:prstGeom prst="rect">
            <a:avLst/>
          </a:prstGeom>
          <a:noFill/>
          <a:ln w="57150">
            <a:solidFill>
              <a:srgbClr val="0070C0"/>
            </a:solidFill>
          </a:ln>
        </p:spPr>
        <p:txBody>
          <a:bodyPr wrap="square" rtlCol="0">
            <a:spAutoFit/>
          </a:bodyPr>
          <a:lstStyle/>
          <a:p>
            <a:pPr marL="457200" indent="-457200">
              <a:buAutoNum type="arabicParenR"/>
            </a:pPr>
            <a:r>
              <a:rPr lang="en-US" sz="2000" dirty="0">
                <a:latin typeface="Aptos Black" panose="020B0004020202020204" pitchFamily="34" charset="0"/>
              </a:rPr>
              <a:t>True Satisfaction in life comes from a life connected </a:t>
            </a:r>
          </a:p>
          <a:p>
            <a:r>
              <a:rPr lang="en-US" sz="2000" dirty="0">
                <a:latin typeface="Aptos Black" panose="020B0004020202020204" pitchFamily="34" charset="0"/>
              </a:rPr>
              <a:t>	to the will and purposes of God.</a:t>
            </a:r>
          </a:p>
          <a:p>
            <a:endParaRPr lang="en-US" sz="2000" dirty="0">
              <a:latin typeface="Aptos Black" panose="020B0004020202020204" pitchFamily="34" charset="0"/>
            </a:endParaRPr>
          </a:p>
          <a:p>
            <a:pPr marL="457200" indent="-457200">
              <a:buAutoNum type="arabicParenR" startAt="2"/>
            </a:pPr>
            <a:r>
              <a:rPr lang="en-US" sz="2000" dirty="0">
                <a:latin typeface="Aptos Black" panose="020B0004020202020204" pitchFamily="34" charset="0"/>
              </a:rPr>
              <a:t>Stop dwelling on life’s challenges without     acknowledging that God is well aware of them and has a plan to deal with them. </a:t>
            </a:r>
          </a:p>
          <a:p>
            <a:pPr marL="457200" indent="-457200">
              <a:buAutoNum type="arabicParenR" startAt="2"/>
            </a:pPr>
            <a:endParaRPr lang="en-US" sz="2000" dirty="0">
              <a:latin typeface="Aptos Black" panose="020B0004020202020204" pitchFamily="34" charset="0"/>
            </a:endParaRPr>
          </a:p>
          <a:p>
            <a:pPr marL="457200" indent="-457200">
              <a:buAutoNum type="arabicParenR" startAt="2"/>
            </a:pPr>
            <a:r>
              <a:rPr lang="en-US" sz="2000" dirty="0">
                <a:latin typeface="Aptos Black" panose="020B0004020202020204" pitchFamily="34" charset="0"/>
              </a:rPr>
              <a:t>God’s promises in the scriptures are not meant to be just good luck charms, but are meant to be activated in your life. </a:t>
            </a:r>
          </a:p>
          <a:p>
            <a:pPr marL="457200" indent="-457200">
              <a:buAutoNum type="arabicParenR" startAt="2"/>
            </a:pPr>
            <a:endParaRPr lang="en-US" sz="2000" dirty="0">
              <a:latin typeface="Aptos Black" panose="020B0004020202020204" pitchFamily="34" charset="0"/>
            </a:endParaRPr>
          </a:p>
          <a:p>
            <a:pPr marL="457200" indent="-457200">
              <a:buAutoNum type="arabicParenR" startAt="2"/>
            </a:pPr>
            <a:r>
              <a:rPr lang="en-US" sz="2000" dirty="0">
                <a:latin typeface="Aptos Black" panose="020B0004020202020204" pitchFamily="34" charset="0"/>
              </a:rPr>
              <a:t>Invite the Holy Spirit into you Life to create balance.</a:t>
            </a:r>
          </a:p>
          <a:p>
            <a:pPr marL="457200" indent="-457200">
              <a:buAutoNum type="arabicParenR" startAt="2"/>
            </a:pPr>
            <a:endParaRPr lang="en-US" sz="2000" dirty="0">
              <a:latin typeface="Aptos Black" panose="020B0004020202020204" pitchFamily="34" charset="0"/>
            </a:endParaRPr>
          </a:p>
          <a:p>
            <a:pPr marL="457200" indent="-457200">
              <a:buAutoNum type="arabicParenR" startAt="2"/>
            </a:pPr>
            <a:r>
              <a:rPr lang="en-US" sz="2000" dirty="0">
                <a:latin typeface="Aptos Black" panose="020B0004020202020204" pitchFamily="34" charset="0"/>
              </a:rPr>
              <a:t>Discovering and walking in your unique calling will</a:t>
            </a:r>
          </a:p>
          <a:p>
            <a:r>
              <a:rPr lang="en-US" sz="2000" dirty="0">
                <a:latin typeface="Aptos Black" panose="020B0004020202020204" pitchFamily="34" charset="0"/>
              </a:rPr>
              <a:t> 	 bring about a harvest of righteousness and</a:t>
            </a:r>
          </a:p>
          <a:p>
            <a:r>
              <a:rPr lang="en-US" sz="2000" dirty="0">
                <a:latin typeface="Aptos Black" panose="020B0004020202020204" pitchFamily="34" charset="0"/>
              </a:rPr>
              <a:t>	fulfillment, even in the midst of the storms. </a:t>
            </a:r>
          </a:p>
        </p:txBody>
      </p:sp>
    </p:spTree>
    <p:extLst>
      <p:ext uri="{BB962C8B-B14F-4D97-AF65-F5344CB8AC3E}">
        <p14:creationId xmlns:p14="http://schemas.microsoft.com/office/powerpoint/2010/main" val="304670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3135795-34C9-053E-EF7A-2BDE58E77832}"/>
              </a:ext>
            </a:extLst>
          </p:cNvPr>
          <p:cNvSpPr txBox="1"/>
          <p:nvPr/>
        </p:nvSpPr>
        <p:spPr>
          <a:xfrm>
            <a:off x="2209046" y="389299"/>
            <a:ext cx="6092982" cy="400110"/>
          </a:xfrm>
          <a:prstGeom prst="rect">
            <a:avLst/>
          </a:prstGeom>
          <a:noFill/>
        </p:spPr>
        <p:txBody>
          <a:bodyPr wrap="square" rtlCol="0">
            <a:spAutoFit/>
          </a:bodyPr>
          <a:lstStyle/>
          <a:p>
            <a:r>
              <a:rPr lang="en-US" sz="2000" dirty="0">
                <a:latin typeface="Aptos Black" panose="020B0004020202020204" pitchFamily="34" charset="0"/>
              </a:rPr>
              <a:t>Sometimes the simplest task is the hardest…</a:t>
            </a:r>
          </a:p>
        </p:txBody>
      </p:sp>
      <p:pic>
        <p:nvPicPr>
          <p:cNvPr id="6" name="Picture 5" descr="A white sign with black text&#10;&#10;AI-generated content may be incorrect.">
            <a:extLst>
              <a:ext uri="{FF2B5EF4-FFF2-40B4-BE49-F238E27FC236}">
                <a16:creationId xmlns:a16="http://schemas.microsoft.com/office/drawing/2014/main" xmlns="" id="{C9A7E4EC-DC58-45CD-F04A-B33F0A1C1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02" y="1942892"/>
            <a:ext cx="6006659" cy="4358320"/>
          </a:xfrm>
          <a:prstGeom prst="rect">
            <a:avLst/>
          </a:prstGeom>
        </p:spPr>
      </p:pic>
    </p:spTree>
    <p:extLst>
      <p:ext uri="{BB962C8B-B14F-4D97-AF65-F5344CB8AC3E}">
        <p14:creationId xmlns:p14="http://schemas.microsoft.com/office/powerpoint/2010/main" val="360740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EEE237-EB07-3144-C7C1-3BE9080C42AB}"/>
              </a:ext>
            </a:extLst>
          </p:cNvPr>
          <p:cNvSpPr txBox="1"/>
          <p:nvPr/>
        </p:nvSpPr>
        <p:spPr>
          <a:xfrm>
            <a:off x="2100404" y="443620"/>
            <a:ext cx="5839485" cy="769441"/>
          </a:xfrm>
          <a:prstGeom prst="rect">
            <a:avLst/>
          </a:prstGeom>
          <a:noFill/>
        </p:spPr>
        <p:txBody>
          <a:bodyPr wrap="square" rtlCol="0">
            <a:spAutoFit/>
          </a:bodyPr>
          <a:lstStyle/>
          <a:p>
            <a:r>
              <a:rPr lang="en-US" sz="2200" dirty="0">
                <a:latin typeface="Aptos Black" panose="020B0004020202020204" pitchFamily="34" charset="0"/>
              </a:rPr>
              <a:t> The battle of the human mind and the world’s priorities….</a:t>
            </a:r>
          </a:p>
        </p:txBody>
      </p:sp>
      <p:pic>
        <p:nvPicPr>
          <p:cNvPr id="7" name="Picture 6" descr="A road with a sign on it&#10;&#10;AI-generated content may be incorrect.">
            <a:extLst>
              <a:ext uri="{FF2B5EF4-FFF2-40B4-BE49-F238E27FC236}">
                <a16:creationId xmlns:a16="http://schemas.microsoft.com/office/drawing/2014/main" xmlns="" id="{0E1D9404-35BA-8447-3F2A-74B021CE8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419" y="1393468"/>
            <a:ext cx="6230101" cy="3622152"/>
          </a:xfrm>
          <a:prstGeom prst="rect">
            <a:avLst/>
          </a:prstGeom>
        </p:spPr>
      </p:pic>
      <p:sp>
        <p:nvSpPr>
          <p:cNvPr id="9" name="TextBox 8">
            <a:extLst>
              <a:ext uri="{FF2B5EF4-FFF2-40B4-BE49-F238E27FC236}">
                <a16:creationId xmlns:a16="http://schemas.microsoft.com/office/drawing/2014/main" xmlns="" id="{A7786941-2266-EB5E-EA0E-F0B4330A2798}"/>
              </a:ext>
            </a:extLst>
          </p:cNvPr>
          <p:cNvSpPr txBox="1"/>
          <p:nvPr/>
        </p:nvSpPr>
        <p:spPr>
          <a:xfrm>
            <a:off x="1471188" y="5015620"/>
            <a:ext cx="4572000" cy="1477328"/>
          </a:xfrm>
          <a:prstGeom prst="rect">
            <a:avLst/>
          </a:prstGeom>
          <a:noFill/>
        </p:spPr>
        <p:txBody>
          <a:bodyPr wrap="square">
            <a:spAutoFit/>
          </a:bodyPr>
          <a:lstStyle/>
          <a:p>
            <a:r>
              <a:rPr lang="en-US" b="1" i="0" baseline="30000" dirty="0">
                <a:solidFill>
                  <a:srgbClr val="000000"/>
                </a:solidFill>
                <a:effectLst/>
                <a:latin typeface="system-ui"/>
              </a:rPr>
              <a:t> </a:t>
            </a:r>
            <a:r>
              <a:rPr lang="en-US" b="0" i="0" dirty="0">
                <a:solidFill>
                  <a:srgbClr val="000000"/>
                </a:solidFill>
                <a:effectLst/>
                <a:latin typeface="system-ui"/>
              </a:rPr>
              <a:t>But people who long to be rich fall into temptation and are trapped by many foolish and harmful desires that plunge them into ruin and destruction.     1 Tim. 6: 9 </a:t>
            </a:r>
          </a:p>
          <a:p>
            <a:endParaRPr lang="en-US" dirty="0"/>
          </a:p>
        </p:txBody>
      </p:sp>
    </p:spTree>
    <p:extLst>
      <p:ext uri="{BB962C8B-B14F-4D97-AF65-F5344CB8AC3E}">
        <p14:creationId xmlns:p14="http://schemas.microsoft.com/office/powerpoint/2010/main" val="332539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2CCE945-9FD2-6D6E-FD75-85D690975A25}"/>
              </a:ext>
            </a:extLst>
          </p:cNvPr>
          <p:cNvSpPr txBox="1"/>
          <p:nvPr/>
        </p:nvSpPr>
        <p:spPr>
          <a:xfrm>
            <a:off x="2145671" y="534154"/>
            <a:ext cx="5604095" cy="461665"/>
          </a:xfrm>
          <a:prstGeom prst="rect">
            <a:avLst/>
          </a:prstGeom>
          <a:noFill/>
        </p:spPr>
        <p:txBody>
          <a:bodyPr wrap="square" rtlCol="0">
            <a:spAutoFit/>
          </a:bodyPr>
          <a:lstStyle/>
          <a:p>
            <a:r>
              <a:rPr lang="en-US" sz="2400" dirty="0">
                <a:latin typeface="Aptos Black" panose="020B0004020202020204" pitchFamily="34" charset="0"/>
              </a:rPr>
              <a:t>To counter act the worlds ideas …..</a:t>
            </a:r>
          </a:p>
        </p:txBody>
      </p:sp>
      <p:sp>
        <p:nvSpPr>
          <p:cNvPr id="5" name="TextBox 4">
            <a:extLst>
              <a:ext uri="{FF2B5EF4-FFF2-40B4-BE49-F238E27FC236}">
                <a16:creationId xmlns:a16="http://schemas.microsoft.com/office/drawing/2014/main" xmlns="" id="{F17EEBDF-7D3D-36D2-D7B3-A93E43EF0889}"/>
              </a:ext>
            </a:extLst>
          </p:cNvPr>
          <p:cNvSpPr txBox="1"/>
          <p:nvPr/>
        </p:nvSpPr>
        <p:spPr>
          <a:xfrm>
            <a:off x="688063" y="1457608"/>
            <a:ext cx="7496270" cy="2862322"/>
          </a:xfrm>
          <a:prstGeom prst="rect">
            <a:avLst/>
          </a:prstGeom>
          <a:noFill/>
          <a:ln w="38100">
            <a:solidFill>
              <a:schemeClr val="accent1"/>
            </a:solidFill>
          </a:ln>
        </p:spPr>
        <p:txBody>
          <a:bodyPr wrap="square" rtlCol="0">
            <a:spAutoFit/>
          </a:bodyPr>
          <a:lstStyle/>
          <a:p>
            <a:pPr marL="457200" indent="-457200">
              <a:buAutoNum type="arabicParenR"/>
            </a:pPr>
            <a:r>
              <a:rPr lang="en-US" sz="2000" dirty="0">
                <a:latin typeface="Aptos Narrow" panose="020B0004020202020204" pitchFamily="34" charset="0"/>
              </a:rPr>
              <a:t>Make being close to God -  Top priority…    There are no substitutes.</a:t>
            </a:r>
          </a:p>
          <a:p>
            <a:pPr marL="457200" indent="-457200">
              <a:buAutoNum type="arabicParenR"/>
            </a:pPr>
            <a:endParaRPr lang="en-US" sz="2000" dirty="0">
              <a:latin typeface="Aptos Narrow" panose="020B0004020202020204" pitchFamily="34" charset="0"/>
            </a:endParaRPr>
          </a:p>
          <a:p>
            <a:pPr marL="457200" indent="-457200">
              <a:buAutoNum type="arabicParenR"/>
            </a:pPr>
            <a:r>
              <a:rPr lang="en-US" sz="2000" dirty="0">
                <a:latin typeface="Aptos Narrow" panose="020B0004020202020204" pitchFamily="34" charset="0"/>
              </a:rPr>
              <a:t>Make quality time with your family priority…. They are the one thing</a:t>
            </a:r>
          </a:p>
          <a:p>
            <a:r>
              <a:rPr lang="en-US" sz="2000" dirty="0">
                <a:latin typeface="Aptos Narrow" panose="020B0004020202020204" pitchFamily="34" charset="0"/>
              </a:rPr>
              <a:t>          money can’t buy!</a:t>
            </a:r>
          </a:p>
          <a:p>
            <a:endParaRPr lang="en-US" sz="2000" dirty="0">
              <a:latin typeface="Aptos Narrow" panose="020B0004020202020204" pitchFamily="34" charset="0"/>
            </a:endParaRPr>
          </a:p>
          <a:p>
            <a:pPr marL="457200" indent="-457200">
              <a:buAutoNum type="arabicParenR" startAt="3"/>
            </a:pPr>
            <a:r>
              <a:rPr lang="en-US" sz="2000" dirty="0">
                <a:latin typeface="Aptos Narrow" panose="020B0004020202020204" pitchFamily="34" charset="0"/>
              </a:rPr>
              <a:t>Make the regular engagement with the Church Family a priority.</a:t>
            </a:r>
          </a:p>
          <a:p>
            <a:pPr marL="457200" indent="-457200">
              <a:buAutoNum type="arabicParenR" startAt="3"/>
            </a:pPr>
            <a:endParaRPr lang="en-US" sz="2000" dirty="0">
              <a:latin typeface="Aptos Narrow" panose="020B0004020202020204" pitchFamily="34" charset="0"/>
            </a:endParaRPr>
          </a:p>
          <a:p>
            <a:pPr marL="457200" indent="-457200">
              <a:buAutoNum type="arabicParenR" startAt="3"/>
            </a:pPr>
            <a:r>
              <a:rPr lang="en-US" sz="2000" dirty="0">
                <a:latin typeface="Aptos Narrow" panose="020B0004020202020204" pitchFamily="34" charset="0"/>
              </a:rPr>
              <a:t>Don’t allow your circumstances to define your journey.</a:t>
            </a:r>
          </a:p>
          <a:p>
            <a:pPr marL="457200" indent="-457200">
              <a:buAutoNum type="arabicParenR" startAt="3"/>
            </a:pPr>
            <a:endParaRPr lang="en-US" sz="2000" dirty="0">
              <a:latin typeface="Aptos Narrow" panose="020B0004020202020204" pitchFamily="34" charset="0"/>
            </a:endParaRPr>
          </a:p>
        </p:txBody>
      </p:sp>
      <p:sp>
        <p:nvSpPr>
          <p:cNvPr id="7" name="TextBox 6">
            <a:extLst>
              <a:ext uri="{FF2B5EF4-FFF2-40B4-BE49-F238E27FC236}">
                <a16:creationId xmlns:a16="http://schemas.microsoft.com/office/drawing/2014/main" xmlns="" id="{9395EC12-F5A6-BDFD-2F89-6EE27B1BEFBB}"/>
              </a:ext>
            </a:extLst>
          </p:cNvPr>
          <p:cNvSpPr txBox="1"/>
          <p:nvPr/>
        </p:nvSpPr>
        <p:spPr>
          <a:xfrm>
            <a:off x="1238061" y="4871090"/>
            <a:ext cx="6667878" cy="1754326"/>
          </a:xfrm>
          <a:prstGeom prst="rect">
            <a:avLst/>
          </a:prstGeom>
          <a:noFill/>
        </p:spPr>
        <p:txBody>
          <a:bodyPr wrap="square">
            <a:spAutoFit/>
          </a:bodyPr>
          <a:lstStyle/>
          <a:p>
            <a:pPr algn="l">
              <a:buNone/>
            </a:pPr>
            <a:r>
              <a:rPr lang="en-US" b="1" i="0" baseline="30000" dirty="0">
                <a:solidFill>
                  <a:srgbClr val="000000"/>
                </a:solidFill>
                <a:effectLst/>
                <a:latin typeface="system-ui"/>
              </a:rPr>
              <a:t>16 </a:t>
            </a:r>
            <a:r>
              <a:rPr lang="en-US" b="0" i="0" dirty="0">
                <a:solidFill>
                  <a:srgbClr val="000000"/>
                </a:solidFill>
                <a:effectLst/>
                <a:latin typeface="system-ui"/>
              </a:rPr>
              <a:t>For his Spirit joins with our spirit to affirm that we are God’s children. </a:t>
            </a:r>
            <a:r>
              <a:rPr lang="en-US" b="1" i="0" baseline="30000" dirty="0">
                <a:solidFill>
                  <a:srgbClr val="000000"/>
                </a:solidFill>
                <a:effectLst/>
                <a:latin typeface="system-ui"/>
              </a:rPr>
              <a:t>17 </a:t>
            </a:r>
            <a:r>
              <a:rPr lang="en-US" b="0" i="0" dirty="0">
                <a:solidFill>
                  <a:srgbClr val="000000"/>
                </a:solidFill>
                <a:effectLst/>
                <a:latin typeface="system-ui"/>
              </a:rPr>
              <a:t>And since we are his children, we are his heirs. In fact, together with Christ we are heirs of God’s glory. But if we are to share his glory, we must also share his suffering.</a:t>
            </a:r>
            <a:endParaRPr lang="en-US" b="1" i="0" dirty="0">
              <a:solidFill>
                <a:srgbClr val="000000"/>
              </a:solidFill>
              <a:effectLst/>
              <a:latin typeface="system-ui"/>
            </a:endParaRPr>
          </a:p>
          <a:p>
            <a:pPr algn="l"/>
            <a:r>
              <a:rPr lang="en-US" b="1" i="0" baseline="30000" dirty="0">
                <a:solidFill>
                  <a:srgbClr val="000000"/>
                </a:solidFill>
                <a:effectLst/>
                <a:latin typeface="system-ui"/>
              </a:rPr>
              <a:t>18 </a:t>
            </a:r>
            <a:r>
              <a:rPr lang="en-US" b="0" i="0" dirty="0">
                <a:solidFill>
                  <a:srgbClr val="000000"/>
                </a:solidFill>
                <a:effectLst/>
                <a:latin typeface="system-ui"/>
              </a:rPr>
              <a:t>Yet what we suffer now is nothing compared to the glory he will reveal to us later.     Rom.   8: 16 – 18 </a:t>
            </a:r>
          </a:p>
        </p:txBody>
      </p:sp>
    </p:spTree>
    <p:extLst>
      <p:ext uri="{BB962C8B-B14F-4D97-AF65-F5344CB8AC3E}">
        <p14:creationId xmlns:p14="http://schemas.microsoft.com/office/powerpoint/2010/main" val="591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4658883-8557-777A-788E-7831B899138A}"/>
              </a:ext>
            </a:extLst>
          </p:cNvPr>
          <p:cNvSpPr txBox="1"/>
          <p:nvPr/>
        </p:nvSpPr>
        <p:spPr>
          <a:xfrm>
            <a:off x="1910281" y="305716"/>
            <a:ext cx="6382693" cy="1200329"/>
          </a:xfrm>
          <a:prstGeom prst="rect">
            <a:avLst/>
          </a:prstGeom>
          <a:noFill/>
        </p:spPr>
        <p:txBody>
          <a:bodyPr wrap="square" rtlCol="0">
            <a:spAutoFit/>
          </a:bodyPr>
          <a:lstStyle/>
          <a:p>
            <a:r>
              <a:rPr lang="en-US" sz="2400" b="1" dirty="0">
                <a:latin typeface="Aptos" panose="020B0004020202020204" pitchFamily="34" charset="0"/>
              </a:rPr>
              <a:t>Stop dwelling on life’s challenges without acknowledging that </a:t>
            </a:r>
            <a:r>
              <a:rPr lang="en-US" sz="2400" b="1" u="sng" dirty="0">
                <a:solidFill>
                  <a:srgbClr val="FF0000"/>
                </a:solidFill>
                <a:latin typeface="Aptos" panose="020B0004020202020204" pitchFamily="34" charset="0"/>
              </a:rPr>
              <a:t>God is well aware </a:t>
            </a:r>
            <a:r>
              <a:rPr lang="en-US" sz="2400" b="1" dirty="0">
                <a:latin typeface="Aptos" panose="020B0004020202020204" pitchFamily="34" charset="0"/>
              </a:rPr>
              <a:t>of them and has plans to deal them. </a:t>
            </a:r>
          </a:p>
        </p:txBody>
      </p:sp>
      <p:sp>
        <p:nvSpPr>
          <p:cNvPr id="6" name="TextBox 5">
            <a:extLst>
              <a:ext uri="{FF2B5EF4-FFF2-40B4-BE49-F238E27FC236}">
                <a16:creationId xmlns:a16="http://schemas.microsoft.com/office/drawing/2014/main" xmlns="" id="{25EDD570-3307-FC0C-9C54-26BCF8E65348}"/>
              </a:ext>
            </a:extLst>
          </p:cNvPr>
          <p:cNvSpPr txBox="1"/>
          <p:nvPr/>
        </p:nvSpPr>
        <p:spPr>
          <a:xfrm>
            <a:off x="1434974" y="1951672"/>
            <a:ext cx="5753477" cy="1477328"/>
          </a:xfrm>
          <a:prstGeom prst="rect">
            <a:avLst/>
          </a:prstGeom>
          <a:noFill/>
        </p:spPr>
        <p:txBody>
          <a:bodyPr wrap="square">
            <a:spAutoFit/>
          </a:bodyPr>
          <a:lstStyle/>
          <a:p>
            <a:r>
              <a:rPr lang="en-US" b="1" i="0" baseline="30000" dirty="0">
                <a:solidFill>
                  <a:srgbClr val="000000"/>
                </a:solidFill>
                <a:effectLst/>
                <a:latin typeface="system-ui"/>
              </a:rPr>
              <a:t> </a:t>
            </a:r>
            <a:r>
              <a:rPr lang="en-US" b="0" i="0" dirty="0">
                <a:solidFill>
                  <a:srgbClr val="000000"/>
                </a:solidFill>
                <a:effectLst/>
                <a:latin typeface="system-ui"/>
              </a:rPr>
              <a:t>What is the price of two sparrows—one copper coin</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But not a single sparrow can fall to the ground without your Father knowing it. </a:t>
            </a:r>
            <a:r>
              <a:rPr lang="en-US" b="1" i="0" baseline="30000" dirty="0">
                <a:solidFill>
                  <a:srgbClr val="000000"/>
                </a:solidFill>
                <a:effectLst/>
                <a:latin typeface="system-ui"/>
              </a:rPr>
              <a:t>30 </a:t>
            </a:r>
            <a:r>
              <a:rPr lang="en-US" b="0" i="0" dirty="0">
                <a:solidFill>
                  <a:srgbClr val="000000"/>
                </a:solidFill>
                <a:effectLst/>
                <a:latin typeface="system-ui"/>
              </a:rPr>
              <a:t>And the very hairs on your head are all numbered. </a:t>
            </a:r>
            <a:r>
              <a:rPr lang="en-US" b="1" i="0" baseline="30000" dirty="0">
                <a:solidFill>
                  <a:srgbClr val="000000"/>
                </a:solidFill>
                <a:effectLst/>
                <a:latin typeface="system-ui"/>
              </a:rPr>
              <a:t>31 </a:t>
            </a:r>
            <a:r>
              <a:rPr lang="en-US" b="0" i="0" dirty="0">
                <a:solidFill>
                  <a:srgbClr val="000000"/>
                </a:solidFill>
                <a:effectLst/>
                <a:latin typeface="system-ui"/>
              </a:rPr>
              <a:t>So don’t be afraid; you are more valuable to God than a whole flock of sparrows.   Matt. 10: 29 – 31 </a:t>
            </a:r>
            <a:endParaRPr lang="en-US" dirty="0"/>
          </a:p>
        </p:txBody>
      </p:sp>
      <p:pic>
        <p:nvPicPr>
          <p:cNvPr id="8" name="Picture 7" descr="A couple of birds standing on a rock&#10;&#10;AI-generated content may be incorrect.">
            <a:extLst>
              <a:ext uri="{FF2B5EF4-FFF2-40B4-BE49-F238E27FC236}">
                <a16:creationId xmlns:a16="http://schemas.microsoft.com/office/drawing/2014/main" xmlns="" id="{410E91C9-8B97-7596-E26E-A8B545D52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029" y="3576344"/>
            <a:ext cx="4714160" cy="2975940"/>
          </a:xfrm>
          <a:prstGeom prst="rect">
            <a:avLst/>
          </a:prstGeom>
        </p:spPr>
      </p:pic>
    </p:spTree>
    <p:extLst>
      <p:ext uri="{BB962C8B-B14F-4D97-AF65-F5344CB8AC3E}">
        <p14:creationId xmlns:p14="http://schemas.microsoft.com/office/powerpoint/2010/main" val="190035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3514765-9BCC-8162-89A5-0667EF31E631}"/>
              </a:ext>
            </a:extLst>
          </p:cNvPr>
          <p:cNvSpPr txBox="1"/>
          <p:nvPr/>
        </p:nvSpPr>
        <p:spPr>
          <a:xfrm>
            <a:off x="1828800" y="425513"/>
            <a:ext cx="6509442" cy="769441"/>
          </a:xfrm>
          <a:prstGeom prst="rect">
            <a:avLst/>
          </a:prstGeom>
          <a:noFill/>
        </p:spPr>
        <p:txBody>
          <a:bodyPr wrap="square" rtlCol="0">
            <a:spAutoFit/>
          </a:bodyPr>
          <a:lstStyle/>
          <a:p>
            <a:r>
              <a:rPr lang="en-US" sz="2200" b="1" dirty="0">
                <a:latin typeface="Aptos" panose="020B0004020202020204" pitchFamily="34" charset="0"/>
              </a:rPr>
              <a:t>God’s Promises in scripture are not just good luck charms, but are meant to be activated in your life. </a:t>
            </a:r>
          </a:p>
        </p:txBody>
      </p:sp>
      <p:sp>
        <p:nvSpPr>
          <p:cNvPr id="5" name="TextBox 4">
            <a:extLst>
              <a:ext uri="{FF2B5EF4-FFF2-40B4-BE49-F238E27FC236}">
                <a16:creationId xmlns:a16="http://schemas.microsoft.com/office/drawing/2014/main" xmlns="" id="{1C7BE5BD-8EC5-AEEE-EB37-905A878063F5}"/>
              </a:ext>
            </a:extLst>
          </p:cNvPr>
          <p:cNvSpPr txBox="1"/>
          <p:nvPr/>
        </p:nvSpPr>
        <p:spPr>
          <a:xfrm>
            <a:off x="633743" y="1421394"/>
            <a:ext cx="7641124" cy="1107996"/>
          </a:xfrm>
          <a:prstGeom prst="rect">
            <a:avLst/>
          </a:prstGeom>
          <a:noFill/>
          <a:ln w="19050">
            <a:solidFill>
              <a:schemeClr val="accent1"/>
            </a:solidFill>
          </a:ln>
        </p:spPr>
        <p:txBody>
          <a:bodyPr wrap="square" rtlCol="0">
            <a:spAutoFit/>
          </a:bodyPr>
          <a:lstStyle/>
          <a:p>
            <a:r>
              <a:rPr lang="en-US" sz="2200" dirty="0">
                <a:latin typeface="Aptos" panose="020B0004020202020204" pitchFamily="34" charset="0"/>
              </a:rPr>
              <a:t> You are here for a purpose.   God has assignments for you to complete.   When you disengage and struggle to fine purpose,</a:t>
            </a:r>
          </a:p>
          <a:p>
            <a:r>
              <a:rPr lang="en-US" sz="2200" dirty="0">
                <a:latin typeface="Aptos" panose="020B0004020202020204" pitchFamily="34" charset="0"/>
              </a:rPr>
              <a:t>your mission suffers and hopelessness takes over. </a:t>
            </a:r>
          </a:p>
        </p:txBody>
      </p:sp>
      <p:sp>
        <p:nvSpPr>
          <p:cNvPr id="7" name="TextBox 6">
            <a:extLst>
              <a:ext uri="{FF2B5EF4-FFF2-40B4-BE49-F238E27FC236}">
                <a16:creationId xmlns:a16="http://schemas.microsoft.com/office/drawing/2014/main" xmlns="" id="{ECE611AD-18A1-CB4B-31DE-D1BD62F669D5}"/>
              </a:ext>
            </a:extLst>
          </p:cNvPr>
          <p:cNvSpPr txBox="1"/>
          <p:nvPr/>
        </p:nvSpPr>
        <p:spPr>
          <a:xfrm>
            <a:off x="1070572" y="3312948"/>
            <a:ext cx="6767465" cy="2031325"/>
          </a:xfrm>
          <a:prstGeom prst="rect">
            <a:avLst/>
          </a:prstGeom>
          <a:noFill/>
        </p:spPr>
        <p:txBody>
          <a:bodyPr wrap="square">
            <a:spAutoFit/>
          </a:bodyPr>
          <a:lstStyle/>
          <a:p>
            <a:r>
              <a:rPr lang="en-US" b="1" i="0" baseline="30000" dirty="0">
                <a:solidFill>
                  <a:srgbClr val="000000"/>
                </a:solidFill>
                <a:effectLst/>
                <a:latin typeface="system-ui"/>
              </a:rPr>
              <a:t>3 </a:t>
            </a:r>
            <a:r>
              <a:rPr lang="en-US" b="0" i="0" dirty="0">
                <a:solidFill>
                  <a:srgbClr val="000000"/>
                </a:solidFill>
                <a:effectLst/>
                <a:latin typeface="system-ui"/>
              </a:rPr>
              <a:t>By his divine power, God has given us everything we need for living a godly life. We have received all of this by coming to know him, the one who called us to himself by means of his marvelous glory and excellence. </a:t>
            </a:r>
            <a:r>
              <a:rPr lang="en-US" b="1" i="0" baseline="30000" dirty="0">
                <a:solidFill>
                  <a:srgbClr val="000000"/>
                </a:solidFill>
                <a:effectLst/>
                <a:latin typeface="system-ui"/>
              </a:rPr>
              <a:t>4 </a:t>
            </a:r>
            <a:r>
              <a:rPr lang="en-US" b="0" i="0" dirty="0">
                <a:solidFill>
                  <a:srgbClr val="000000"/>
                </a:solidFill>
                <a:effectLst/>
                <a:latin typeface="system-ui"/>
              </a:rPr>
              <a:t>And because of his glory and excellence, he has given us great and precious promises. These are the promises that enable you to share his divine nature and escape the world’s corruption caused by human desires.    2 Peter 1: 3- 4 </a:t>
            </a:r>
            <a:endParaRPr lang="en-US" dirty="0"/>
          </a:p>
        </p:txBody>
      </p:sp>
    </p:spTree>
    <p:extLst>
      <p:ext uri="{BB962C8B-B14F-4D97-AF65-F5344CB8AC3E}">
        <p14:creationId xmlns:p14="http://schemas.microsoft.com/office/powerpoint/2010/main" val="278655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19776F9-53E2-863A-DACC-F4BB7EA0817D}"/>
              </a:ext>
            </a:extLst>
          </p:cNvPr>
          <p:cNvSpPr txBox="1"/>
          <p:nvPr/>
        </p:nvSpPr>
        <p:spPr>
          <a:xfrm>
            <a:off x="2109457" y="552261"/>
            <a:ext cx="6319319" cy="769441"/>
          </a:xfrm>
          <a:prstGeom prst="rect">
            <a:avLst/>
          </a:prstGeom>
          <a:noFill/>
        </p:spPr>
        <p:txBody>
          <a:bodyPr wrap="square" rtlCol="0">
            <a:spAutoFit/>
          </a:bodyPr>
          <a:lstStyle/>
          <a:p>
            <a:r>
              <a:rPr lang="en-US" sz="2200" b="1" dirty="0">
                <a:latin typeface="Aptos" panose="020B0004020202020204" pitchFamily="34" charset="0"/>
              </a:rPr>
              <a:t>Specific Prophetic words of confirmation and</a:t>
            </a:r>
          </a:p>
          <a:p>
            <a:r>
              <a:rPr lang="en-US" sz="2200" b="1" dirty="0">
                <a:latin typeface="Aptos" panose="020B0004020202020204" pitchFamily="34" charset="0"/>
              </a:rPr>
              <a:t> support….</a:t>
            </a:r>
          </a:p>
        </p:txBody>
      </p:sp>
      <p:sp>
        <p:nvSpPr>
          <p:cNvPr id="5" name="TextBox 4">
            <a:extLst>
              <a:ext uri="{FF2B5EF4-FFF2-40B4-BE49-F238E27FC236}">
                <a16:creationId xmlns:a16="http://schemas.microsoft.com/office/drawing/2014/main" xmlns="" id="{866461A2-6FB2-ED78-228C-6037DE14B596}"/>
              </a:ext>
            </a:extLst>
          </p:cNvPr>
          <p:cNvSpPr txBox="1"/>
          <p:nvPr/>
        </p:nvSpPr>
        <p:spPr>
          <a:xfrm>
            <a:off x="651850" y="1484768"/>
            <a:ext cx="7776926" cy="1631216"/>
          </a:xfrm>
          <a:prstGeom prst="rect">
            <a:avLst/>
          </a:prstGeom>
          <a:noFill/>
          <a:ln w="28575">
            <a:solidFill>
              <a:schemeClr val="accent1"/>
            </a:solidFill>
          </a:ln>
        </p:spPr>
        <p:txBody>
          <a:bodyPr wrap="square" rtlCol="0">
            <a:spAutoFit/>
          </a:bodyPr>
          <a:lstStyle/>
          <a:p>
            <a:r>
              <a:rPr lang="en-US" sz="2000" dirty="0">
                <a:latin typeface="Aptos" panose="020B0004020202020204" pitchFamily="34" charset="0"/>
              </a:rPr>
              <a:t>God also allows specific words to be spoken into your lives, through </a:t>
            </a:r>
          </a:p>
          <a:p>
            <a:r>
              <a:rPr lang="en-US" sz="2000" dirty="0">
                <a:latin typeface="Aptos" panose="020B0004020202020204" pitchFamily="34" charset="0"/>
              </a:rPr>
              <a:t>		- Specific times with the Holy Spirit -   in devotions</a:t>
            </a:r>
          </a:p>
          <a:p>
            <a:r>
              <a:rPr lang="en-US" sz="2000" dirty="0">
                <a:latin typeface="Aptos" panose="020B0004020202020204" pitchFamily="34" charset="0"/>
              </a:rPr>
              <a:t>		- Through sermons or Podcast -  revelation comes</a:t>
            </a:r>
          </a:p>
          <a:p>
            <a:r>
              <a:rPr lang="en-US" sz="2000" dirty="0">
                <a:latin typeface="Aptos" panose="020B0004020202020204" pitchFamily="34" charset="0"/>
              </a:rPr>
              <a:t>		- Through prayer times when someone prays over us</a:t>
            </a:r>
          </a:p>
          <a:p>
            <a:r>
              <a:rPr lang="en-US" sz="2000" dirty="0">
                <a:latin typeface="Aptos" panose="020B0004020202020204" pitchFamily="34" charset="0"/>
              </a:rPr>
              <a:t>		- Prophetic word is spoken over us. </a:t>
            </a:r>
          </a:p>
        </p:txBody>
      </p:sp>
      <p:sp>
        <p:nvSpPr>
          <p:cNvPr id="7" name="TextBox 6">
            <a:extLst>
              <a:ext uri="{FF2B5EF4-FFF2-40B4-BE49-F238E27FC236}">
                <a16:creationId xmlns:a16="http://schemas.microsoft.com/office/drawing/2014/main" xmlns="" id="{1B535877-FAA6-79F8-3E34-E831DFB6A0A4}"/>
              </a:ext>
            </a:extLst>
          </p:cNvPr>
          <p:cNvSpPr txBox="1"/>
          <p:nvPr/>
        </p:nvSpPr>
        <p:spPr>
          <a:xfrm>
            <a:off x="746911" y="3341907"/>
            <a:ext cx="7464582" cy="1754326"/>
          </a:xfrm>
          <a:prstGeom prst="rect">
            <a:avLst/>
          </a:prstGeom>
          <a:noFill/>
        </p:spPr>
        <p:txBody>
          <a:bodyPr wrap="square">
            <a:spAutoFit/>
          </a:bodyPr>
          <a:lstStyle/>
          <a:p>
            <a:r>
              <a:rPr lang="en-US" b="1" i="0" baseline="30000" dirty="0">
                <a:solidFill>
                  <a:srgbClr val="000000"/>
                </a:solidFill>
                <a:effectLst/>
                <a:latin typeface="system-ui"/>
              </a:rPr>
              <a:t>14 </a:t>
            </a:r>
            <a:r>
              <a:rPr lang="en-US" b="0" i="0" dirty="0">
                <a:solidFill>
                  <a:srgbClr val="000000"/>
                </a:solidFill>
                <a:effectLst/>
                <a:latin typeface="system-ui"/>
              </a:rPr>
              <a:t>Do not neglect the spiritual gift you received through the prophecy spoken over you when the elders of the church laid their hands on you. </a:t>
            </a:r>
            <a:r>
              <a:rPr lang="en-US" b="1" i="0" baseline="30000" dirty="0">
                <a:solidFill>
                  <a:srgbClr val="000000"/>
                </a:solidFill>
                <a:effectLst/>
                <a:latin typeface="system-ui"/>
              </a:rPr>
              <a:t>15 </a:t>
            </a:r>
            <a:r>
              <a:rPr lang="en-US" b="0" i="0" dirty="0">
                <a:solidFill>
                  <a:srgbClr val="000000"/>
                </a:solidFill>
                <a:effectLst/>
                <a:latin typeface="system-ui"/>
              </a:rPr>
              <a:t>Give your complete attention to these matters. Throw yourself into your tasks so that everyone will see your progress. </a:t>
            </a:r>
            <a:r>
              <a:rPr lang="en-US" b="1" i="0" baseline="30000" dirty="0">
                <a:solidFill>
                  <a:srgbClr val="000000"/>
                </a:solidFill>
                <a:effectLst/>
                <a:latin typeface="system-ui"/>
              </a:rPr>
              <a:t>16 </a:t>
            </a:r>
            <a:r>
              <a:rPr lang="en-US" b="0" i="0" dirty="0">
                <a:solidFill>
                  <a:srgbClr val="000000"/>
                </a:solidFill>
                <a:effectLst/>
                <a:latin typeface="system-ui"/>
              </a:rPr>
              <a:t>Keep a close watch on how you live and on your teaching. Stay true to what is right for the sake of your own salvation and the salvation of those who hear you.   1 Timothy  4: 14 – 16  </a:t>
            </a:r>
            <a:endParaRPr lang="en-US" dirty="0"/>
          </a:p>
        </p:txBody>
      </p:sp>
      <p:sp>
        <p:nvSpPr>
          <p:cNvPr id="9" name="TextBox 8">
            <a:extLst>
              <a:ext uri="{FF2B5EF4-FFF2-40B4-BE49-F238E27FC236}">
                <a16:creationId xmlns:a16="http://schemas.microsoft.com/office/drawing/2014/main" xmlns="" id="{B18F6BE7-4D6B-F6DD-D3A9-172C95C6C0E6}"/>
              </a:ext>
            </a:extLst>
          </p:cNvPr>
          <p:cNvSpPr txBox="1"/>
          <p:nvPr/>
        </p:nvSpPr>
        <p:spPr>
          <a:xfrm>
            <a:off x="991353" y="5322156"/>
            <a:ext cx="5997921" cy="1261884"/>
          </a:xfrm>
          <a:prstGeom prst="rect">
            <a:avLst/>
          </a:prstGeom>
          <a:noFill/>
          <a:ln w="38100">
            <a:solidFill>
              <a:schemeClr val="accent5">
                <a:lumMod val="75000"/>
              </a:schemeClr>
            </a:solidFill>
          </a:ln>
        </p:spPr>
        <p:txBody>
          <a:bodyPr wrap="square">
            <a:spAutoFit/>
          </a:bodyPr>
          <a:lstStyle/>
          <a:p>
            <a:r>
              <a:rPr lang="en-US" sz="1900" b="1" i="0" dirty="0">
                <a:solidFill>
                  <a:schemeClr val="accent1"/>
                </a:solidFill>
                <a:effectLst/>
                <a:latin typeface="system-ui"/>
              </a:rPr>
              <a:t>It is the same with my word.</a:t>
            </a:r>
            <a:r>
              <a:rPr lang="en-US" sz="1900" b="1" dirty="0">
                <a:solidFill>
                  <a:schemeClr val="accent1"/>
                </a:solidFill>
              </a:rPr>
              <a:t/>
            </a:r>
            <a:br>
              <a:rPr lang="en-US" sz="1900" b="1" dirty="0">
                <a:solidFill>
                  <a:schemeClr val="accent1"/>
                </a:solidFill>
              </a:rPr>
            </a:br>
            <a:r>
              <a:rPr lang="en-US" sz="1900" b="1" i="0" dirty="0">
                <a:solidFill>
                  <a:schemeClr val="accent1"/>
                </a:solidFill>
                <a:effectLst/>
                <a:latin typeface="Courier New" panose="02070309020205020404" pitchFamily="49" charset="0"/>
              </a:rPr>
              <a:t>    </a:t>
            </a:r>
            <a:r>
              <a:rPr lang="en-US" sz="1900" b="1" i="0" dirty="0">
                <a:solidFill>
                  <a:schemeClr val="accent1"/>
                </a:solidFill>
                <a:effectLst/>
                <a:latin typeface="system-ui"/>
              </a:rPr>
              <a:t>I send it out, and it always produces fruit.</a:t>
            </a:r>
            <a:r>
              <a:rPr lang="en-US" sz="1900" b="1" dirty="0">
                <a:solidFill>
                  <a:schemeClr val="accent1"/>
                </a:solidFill>
              </a:rPr>
              <a:t/>
            </a:r>
            <a:br>
              <a:rPr lang="en-US" sz="1900" b="1" dirty="0">
                <a:solidFill>
                  <a:schemeClr val="accent1"/>
                </a:solidFill>
              </a:rPr>
            </a:br>
            <a:r>
              <a:rPr lang="en-US" sz="1900" b="1" i="0" dirty="0">
                <a:solidFill>
                  <a:schemeClr val="accent1"/>
                </a:solidFill>
                <a:effectLst/>
                <a:latin typeface="system-ui"/>
              </a:rPr>
              <a:t>It will accomplish all I want it to,</a:t>
            </a:r>
            <a:r>
              <a:rPr lang="en-US" sz="1900" b="1" dirty="0">
                <a:solidFill>
                  <a:schemeClr val="accent1"/>
                </a:solidFill>
              </a:rPr>
              <a:t/>
            </a:r>
            <a:br>
              <a:rPr lang="en-US" sz="1900" b="1" dirty="0">
                <a:solidFill>
                  <a:schemeClr val="accent1"/>
                </a:solidFill>
              </a:rPr>
            </a:br>
            <a:r>
              <a:rPr lang="en-US" sz="1900" b="1" i="0" dirty="0">
                <a:solidFill>
                  <a:schemeClr val="accent1"/>
                </a:solidFill>
                <a:effectLst/>
                <a:latin typeface="Courier New" panose="02070309020205020404" pitchFamily="49" charset="0"/>
              </a:rPr>
              <a:t>    </a:t>
            </a:r>
            <a:r>
              <a:rPr lang="en-US" sz="1900" b="1" i="0" dirty="0">
                <a:solidFill>
                  <a:schemeClr val="accent1"/>
                </a:solidFill>
                <a:effectLst/>
                <a:latin typeface="system-ui"/>
              </a:rPr>
              <a:t>and it will prosper everywhere I send it.   </a:t>
            </a:r>
            <a:r>
              <a:rPr lang="en-US" sz="1900" i="0" dirty="0">
                <a:effectLst/>
                <a:latin typeface="system-ui"/>
              </a:rPr>
              <a:t> Isa. 55:11</a:t>
            </a:r>
            <a:endParaRPr lang="en-US" sz="1900" b="1" dirty="0">
              <a:solidFill>
                <a:schemeClr val="accent1"/>
              </a:solidFill>
            </a:endParaRPr>
          </a:p>
        </p:txBody>
      </p:sp>
    </p:spTree>
    <p:extLst>
      <p:ext uri="{BB962C8B-B14F-4D97-AF65-F5344CB8AC3E}">
        <p14:creationId xmlns:p14="http://schemas.microsoft.com/office/powerpoint/2010/main" val="14444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697</Words>
  <Application>Microsoft Office PowerPoint</Application>
  <PresentationFormat>On-screen Show (4:3)</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DashVTI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Lamb</dc:creator>
  <cp:lastModifiedBy>LifeGate</cp:lastModifiedBy>
  <cp:revision>4</cp:revision>
  <cp:lastPrinted>2025-06-22T13:05:14Z</cp:lastPrinted>
  <dcterms:created xsi:type="dcterms:W3CDTF">2025-06-22T10:25:50Z</dcterms:created>
  <dcterms:modified xsi:type="dcterms:W3CDTF">2025-06-22T15:54:04Z</dcterms:modified>
</cp:coreProperties>
</file>