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417" r:id="rId3"/>
    <p:sldId id="427" r:id="rId4"/>
    <p:sldId id="428" r:id="rId5"/>
    <p:sldId id="426" r:id="rId6"/>
    <p:sldId id="419" r:id="rId7"/>
    <p:sldId id="414" r:id="rId8"/>
    <p:sldId id="415" r:id="rId9"/>
    <p:sldId id="424" r:id="rId10"/>
    <p:sldId id="416" r:id="rId11"/>
    <p:sldId id="411" r:id="rId12"/>
    <p:sldId id="406" r:id="rId13"/>
    <p:sldId id="407" r:id="rId14"/>
    <p:sldId id="379" r:id="rId15"/>
    <p:sldId id="420" r:id="rId16"/>
    <p:sldId id="422" r:id="rId17"/>
    <p:sldId id="425" r:id="rId18"/>
    <p:sldId id="429" r:id="rId19"/>
    <p:sldId id="405" r:id="rId20"/>
    <p:sldId id="421" r:id="rId21"/>
    <p:sldId id="418" r:id="rId22"/>
    <p:sldId id="392" r:id="rId23"/>
    <p:sldId id="394" r:id="rId24"/>
    <p:sldId id="403" r:id="rId25"/>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8E8E8"/>
    <a:srgbClr val="333333"/>
    <a:srgbClr val="35759D"/>
    <a:srgbClr val="4D4D4D"/>
    <a:srgbClr val="B92D14"/>
    <a:srgbClr val="35B19D"/>
    <a:srgbClr val="004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962" autoAdjust="0"/>
    <p:restoredTop sz="95596" autoAdjust="0"/>
  </p:normalViewPr>
  <p:slideViewPr>
    <p:cSldViewPr>
      <p:cViewPr>
        <p:scale>
          <a:sx n="60" d="100"/>
          <a:sy n="60" d="100"/>
        </p:scale>
        <p:origin x="-3000" y="-104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6A6DD239-DBF5-489A-B00C-C74CB335A4CB}" type="slidenum">
              <a:rPr lang="en-US" altLang="en-US"/>
              <a:pPr/>
              <a:t>‹#›</a:t>
            </a:fld>
            <a:endParaRPr lang="en-US" altLang="en-US"/>
          </a:p>
        </p:txBody>
      </p:sp>
    </p:spTree>
    <p:extLst>
      <p:ext uri="{BB962C8B-B14F-4D97-AF65-F5344CB8AC3E}">
        <p14:creationId xmlns:p14="http://schemas.microsoft.com/office/powerpoint/2010/main" val="5587458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4E171F-B22C-43B5-8C33-8E41174E0EB3}"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DD239-DBF5-489A-B00C-C74CB335A4CB}" type="slidenum">
              <a:rPr lang="en-US" altLang="en-US" smtClean="0"/>
              <a:pPr/>
              <a:t>6</a:t>
            </a:fld>
            <a:endParaRPr lang="en-US" altLang="en-US"/>
          </a:p>
        </p:txBody>
      </p:sp>
    </p:spTree>
    <p:extLst>
      <p:ext uri="{BB962C8B-B14F-4D97-AF65-F5344CB8AC3E}">
        <p14:creationId xmlns:p14="http://schemas.microsoft.com/office/powerpoint/2010/main" val="525187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869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897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658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660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663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445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76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40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82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633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5352871"/>
            <a:ext cx="84582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effectLst>
                  <a:glow rad="101600">
                    <a:schemeClr val="accent6">
                      <a:satMod val="175000"/>
                      <a:alpha val="40000"/>
                    </a:schemeClr>
                  </a:glow>
                  <a:outerShdw blurRad="50800" dist="39000" dir="5460000" algn="tl">
                    <a:srgbClr val="000000">
                      <a:alpha val="38000"/>
                    </a:srgbClr>
                  </a:outerShdw>
                </a:effectLst>
              </a:rPr>
              <a:t>LifeGate Sermon</a:t>
            </a:r>
          </a:p>
          <a:p>
            <a:r>
              <a:rPr lang="en-US" sz="3600" b="1" dirty="0" smtClean="0">
                <a:ln w="11430"/>
                <a:effectLst>
                  <a:glow rad="101600">
                    <a:schemeClr val="accent6">
                      <a:satMod val="175000"/>
                      <a:alpha val="40000"/>
                    </a:schemeClr>
                  </a:glow>
                  <a:outerShdw blurRad="50800" dist="39000" dir="5460000" algn="tl">
                    <a:srgbClr val="000000">
                      <a:alpha val="38000"/>
                    </a:srgbClr>
                  </a:outerShdw>
                </a:effectLst>
              </a:rPr>
              <a:t>June 29th, 2025</a:t>
            </a:r>
            <a:endParaRPr lang="en-US" sz="3600" b="1" dirty="0">
              <a:ln w="11430"/>
              <a:effectLst>
                <a:glow rad="101600">
                  <a:schemeClr val="accent6">
                    <a:satMod val="175000"/>
                    <a:alpha val="40000"/>
                  </a:schemeClr>
                </a:glow>
                <a:outerShdw blurRad="50800" dist="39000" dir="5460000" algn="tl">
                  <a:srgbClr val="000000">
                    <a:alpha val="38000"/>
                  </a:srgbClr>
                </a:outerShdw>
              </a:effectLst>
            </a:endParaRPr>
          </a:p>
        </p:txBody>
      </p:sp>
      <p:pic>
        <p:nvPicPr>
          <p:cNvPr id="2050" name="Picture 2" descr="10 Great Prayers from the Bible | Worship Leaders Un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3761" y="1505214"/>
            <a:ext cx="6840278" cy="38476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3761" y="1447800"/>
            <a:ext cx="6840278" cy="1077218"/>
          </a:xfrm>
          <a:prstGeom prst="rect">
            <a:avLst/>
          </a:prstGeom>
          <a:noFill/>
        </p:spPr>
        <p:txBody>
          <a:bodyPr wrap="square" rtlCol="0">
            <a:spAutoFit/>
          </a:bodyPr>
          <a:lstStyle/>
          <a:p>
            <a:r>
              <a:rPr lang="en-US" sz="3200" b="1" dirty="0" smtClean="0"/>
              <a:t>Pressing Through The Veil </a:t>
            </a:r>
          </a:p>
          <a:p>
            <a:r>
              <a:rPr lang="en-US" sz="3200" b="1" dirty="0" smtClean="0"/>
              <a:t>By Means Of </a:t>
            </a:r>
            <a:endParaRPr lang="en-US"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azareth House Apostolate Blog: Anointing our Prayer Beads on Feast of St.  Michael and All Angels"/>
          <p:cNvPicPr>
            <a:picLocks noChangeAspect="1" noChangeArrowheads="1"/>
          </p:cNvPicPr>
          <p:nvPr/>
        </p:nvPicPr>
        <p:blipFill rotWithShape="1">
          <a:blip r:embed="rId2">
            <a:extLst>
              <a:ext uri="{28A0092B-C50C-407E-A947-70E740481C1C}">
                <a14:useLocalDpi xmlns:a14="http://schemas.microsoft.com/office/drawing/2010/main" val="0"/>
              </a:ext>
            </a:extLst>
          </a:blip>
          <a:srcRect l="14897" t="29176" r="35841"/>
          <a:stretch/>
        </p:blipFill>
        <p:spPr bwMode="auto">
          <a:xfrm>
            <a:off x="6172200" y="876300"/>
            <a:ext cx="2517616" cy="3162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762000"/>
            <a:ext cx="5105400" cy="3046988"/>
          </a:xfrm>
          <a:prstGeom prst="rect">
            <a:avLst/>
          </a:prstGeom>
        </p:spPr>
        <p:txBody>
          <a:bodyPr wrap="square">
            <a:spAutoFit/>
          </a:bodyPr>
          <a:lstStyle/>
          <a:p>
            <a:r>
              <a:rPr lang="en-US" sz="3200" dirty="0"/>
              <a:t>Each one had a harp and they were holding golden bowls full of </a:t>
            </a:r>
            <a:r>
              <a:rPr lang="en-US" sz="3200" dirty="0" smtClean="0"/>
              <a:t>incense (fragrant Odors), </a:t>
            </a:r>
            <a:r>
              <a:rPr lang="en-US" sz="3200" dirty="0"/>
              <a:t>which are the prayers of the saints. </a:t>
            </a:r>
            <a:endParaRPr lang="en-US" sz="3200" dirty="0" smtClean="0"/>
          </a:p>
          <a:p>
            <a:r>
              <a:rPr lang="en-US" sz="3200" dirty="0" smtClean="0"/>
              <a:t>Revelation 5:8 </a:t>
            </a:r>
            <a:endParaRPr lang="en-US" sz="3200" dirty="0"/>
          </a:p>
        </p:txBody>
      </p:sp>
      <p:sp>
        <p:nvSpPr>
          <p:cNvPr id="2" name="Rectangle 1"/>
          <p:cNvSpPr/>
          <p:nvPr/>
        </p:nvSpPr>
        <p:spPr>
          <a:xfrm>
            <a:off x="76200" y="4343400"/>
            <a:ext cx="8915400" cy="2554545"/>
          </a:xfrm>
          <a:prstGeom prst="rect">
            <a:avLst/>
          </a:prstGeom>
        </p:spPr>
        <p:txBody>
          <a:bodyPr wrap="square">
            <a:spAutoFit/>
          </a:bodyPr>
          <a:lstStyle/>
          <a:p>
            <a:r>
              <a:rPr lang="en-US" dirty="0" smtClean="0">
                <a:solidFill>
                  <a:srgbClr val="FFFF00"/>
                </a:solidFill>
              </a:rPr>
              <a:t>HE IS BLESSED AND MARVELS – THAT YOU PUSH THROUGH THE VEIL OF THIS FLESHLY EARTH – THROUGH FAITH - The </a:t>
            </a:r>
            <a:r>
              <a:rPr lang="en-US" dirty="0">
                <a:solidFill>
                  <a:srgbClr val="FFFF00"/>
                </a:solidFill>
              </a:rPr>
              <a:t>cries of faith and the </a:t>
            </a:r>
            <a:r>
              <a:rPr lang="en-US" dirty="0" smtClean="0">
                <a:solidFill>
                  <a:srgbClr val="FFFF00"/>
                </a:solidFill>
              </a:rPr>
              <a:t>intercession and </a:t>
            </a:r>
            <a:r>
              <a:rPr lang="en-US" dirty="0">
                <a:solidFill>
                  <a:srgbClr val="FFFF00"/>
                </a:solidFill>
              </a:rPr>
              <a:t>the prayers of the Saints pushing through the physical veil of a fallen world full of problems chaos hurt bitterness and groaning </a:t>
            </a:r>
            <a:r>
              <a:rPr lang="en-US" sz="3200" b="1" dirty="0">
                <a:solidFill>
                  <a:schemeClr val="bg1"/>
                </a:solidFill>
              </a:rPr>
              <a:t>becomes incense in heaven </a:t>
            </a:r>
          </a:p>
        </p:txBody>
      </p:sp>
      <p:sp>
        <p:nvSpPr>
          <p:cNvPr id="5" name="TextBox 4"/>
          <p:cNvSpPr txBox="1"/>
          <p:nvPr/>
        </p:nvSpPr>
        <p:spPr>
          <a:xfrm>
            <a:off x="0" y="0"/>
            <a:ext cx="91440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Why Does God Value Our Prayers?</a:t>
            </a:r>
          </a:p>
        </p:txBody>
      </p:sp>
    </p:spTree>
    <p:extLst>
      <p:ext uri="{BB962C8B-B14F-4D97-AF65-F5344CB8AC3E}">
        <p14:creationId xmlns:p14="http://schemas.microsoft.com/office/powerpoint/2010/main" val="399544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96705">
            <a:off x="484021" y="320505"/>
            <a:ext cx="2074907" cy="3107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91000" y="304800"/>
            <a:ext cx="4648200" cy="1569660"/>
          </a:xfrm>
          <a:prstGeom prst="rect">
            <a:avLst/>
          </a:prstGeom>
          <a:noFill/>
        </p:spPr>
        <p:txBody>
          <a:bodyPr wrap="square" rtlCol="0">
            <a:spAutoFit/>
          </a:bodyPr>
          <a:lstStyle/>
          <a:p>
            <a:r>
              <a:rPr lang="en-US" sz="4800" dirty="0" smtClean="0"/>
              <a:t>The Cinderella Of The Church</a:t>
            </a:r>
            <a:endParaRPr lang="en-US" sz="4800" dirty="0"/>
          </a:p>
        </p:txBody>
      </p:sp>
      <p:sp>
        <p:nvSpPr>
          <p:cNvPr id="3" name="TextBox 2"/>
          <p:cNvSpPr txBox="1"/>
          <p:nvPr/>
        </p:nvSpPr>
        <p:spPr>
          <a:xfrm>
            <a:off x="2819400" y="1874459"/>
            <a:ext cx="5715000" cy="523220"/>
          </a:xfrm>
          <a:prstGeom prst="rect">
            <a:avLst/>
          </a:prstGeom>
          <a:noFill/>
        </p:spPr>
        <p:txBody>
          <a:bodyPr wrap="square" rtlCol="0">
            <a:spAutoFit/>
          </a:bodyPr>
          <a:lstStyle/>
          <a:p>
            <a:r>
              <a:rPr lang="en-US" sz="2800" dirty="0" smtClean="0"/>
              <a:t>Let’s read page 173 at the bottom</a:t>
            </a:r>
            <a:endParaRPr lang="en-US" sz="2800" dirty="0"/>
          </a:p>
        </p:txBody>
      </p:sp>
      <p:sp>
        <p:nvSpPr>
          <p:cNvPr id="5" name="TextBox 4"/>
          <p:cNvSpPr txBox="1"/>
          <p:nvPr/>
        </p:nvSpPr>
        <p:spPr>
          <a:xfrm>
            <a:off x="3124200" y="2522058"/>
            <a:ext cx="5715000" cy="3970318"/>
          </a:xfrm>
          <a:prstGeom prst="rect">
            <a:avLst/>
          </a:prstGeom>
          <a:noFill/>
        </p:spPr>
        <p:txBody>
          <a:bodyPr wrap="square" rtlCol="0">
            <a:spAutoFit/>
          </a:bodyPr>
          <a:lstStyle/>
          <a:p>
            <a:r>
              <a:rPr lang="en-US" sz="2800" dirty="0" smtClean="0">
                <a:solidFill>
                  <a:srgbClr val="FFFF00"/>
                </a:solidFill>
              </a:rPr>
              <a:t>The Cinderella of the Church today is the prayer meeting. The handmaid of the Lord is unloved and </a:t>
            </a:r>
            <a:r>
              <a:rPr lang="en-US" sz="2800" dirty="0" err="1" smtClean="0">
                <a:solidFill>
                  <a:srgbClr val="FFFF00"/>
                </a:solidFill>
              </a:rPr>
              <a:t>uncourted</a:t>
            </a:r>
            <a:r>
              <a:rPr lang="en-US" sz="2800" dirty="0" smtClean="0">
                <a:solidFill>
                  <a:srgbClr val="FFFF00"/>
                </a:solidFill>
              </a:rPr>
              <a:t> because she is not dripping with pearls (DEEP THEOLOGICAL) intellectualism.... She wears the homespuns of sincerity and humility and so is not afraid to kneel.” </a:t>
            </a:r>
            <a:r>
              <a:rPr lang="en-US" sz="2800" dirty="0" smtClean="0">
                <a:solidFill>
                  <a:schemeClr val="bg1"/>
                </a:solidFill>
              </a:rPr>
              <a:t>Leonard Ravenhill</a:t>
            </a:r>
            <a:endParaRPr lang="en-US" sz="2800" dirty="0">
              <a:solidFill>
                <a:schemeClr val="bg1"/>
              </a:solidFill>
            </a:endParaRPr>
          </a:p>
        </p:txBody>
      </p:sp>
    </p:spTree>
    <p:extLst>
      <p:ext uri="{BB962C8B-B14F-4D97-AF65-F5344CB8AC3E}">
        <p14:creationId xmlns:p14="http://schemas.microsoft.com/office/powerpoint/2010/main" val="1807340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Corporate Prayer Meeting </a:t>
            </a:r>
            <a:endParaRPr lang="en-US" b="1" dirty="0">
              <a:ln w="11430"/>
              <a:solidFill>
                <a:schemeClr val="bg1"/>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1026" name="Picture 2" descr="The Ugly Duckling Little Classics: The Ugly Duckling [Book]"/>
          <p:cNvPicPr>
            <a:picLocks noChangeAspect="1" noChangeArrowheads="1"/>
          </p:cNvPicPr>
          <p:nvPr/>
        </p:nvPicPr>
        <p:blipFill rotWithShape="1">
          <a:blip r:embed="rId2">
            <a:extLst>
              <a:ext uri="{28A0092B-C50C-407E-A947-70E740481C1C}">
                <a14:useLocalDpi xmlns:a14="http://schemas.microsoft.com/office/drawing/2010/main" val="0"/>
              </a:ext>
            </a:extLst>
          </a:blip>
          <a:srcRect l="11373" b="12902"/>
          <a:stretch/>
        </p:blipFill>
        <p:spPr bwMode="auto">
          <a:xfrm>
            <a:off x="5016500" y="1007729"/>
            <a:ext cx="3704374" cy="36404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 y="2570708"/>
            <a:ext cx="4800600" cy="4154984"/>
          </a:xfrm>
          <a:prstGeom prst="rect">
            <a:avLst/>
          </a:prstGeom>
        </p:spPr>
        <p:txBody>
          <a:bodyPr wrap="square">
            <a:spAutoFit/>
          </a:bodyPr>
          <a:lstStyle/>
          <a:p>
            <a:r>
              <a:rPr lang="en-US" dirty="0"/>
              <a:t>According to the NIV Exhaustive Concordance, the word </a:t>
            </a:r>
            <a:r>
              <a:rPr lang="en-US" b="1" dirty="0">
                <a:solidFill>
                  <a:srgbClr val="FFFF00"/>
                </a:solidFill>
              </a:rPr>
              <a:t>pray</a:t>
            </a:r>
            <a:r>
              <a:rPr lang="en-US" dirty="0"/>
              <a:t> is used 121 times, not including the various conjugations of the verb. After pray</a:t>
            </a:r>
            <a:r>
              <a:rPr lang="en-US" b="1" dirty="0"/>
              <a:t>,</a:t>
            </a:r>
            <a:r>
              <a:rPr lang="en-US" dirty="0"/>
              <a:t> you have </a:t>
            </a:r>
            <a:endParaRPr lang="en-US" dirty="0" smtClean="0"/>
          </a:p>
          <a:p>
            <a:r>
              <a:rPr lang="en-US" b="1" dirty="0" smtClean="0">
                <a:solidFill>
                  <a:srgbClr val="FFFF00"/>
                </a:solidFill>
              </a:rPr>
              <a:t>prayed</a:t>
            </a:r>
            <a:r>
              <a:rPr lang="en-US" dirty="0"/>
              <a:t> at </a:t>
            </a:r>
            <a:r>
              <a:rPr lang="en-US" dirty="0" smtClean="0"/>
              <a:t>68 times</a:t>
            </a:r>
            <a:r>
              <a:rPr lang="en-US" dirty="0"/>
              <a:t>, </a:t>
            </a:r>
            <a:endParaRPr lang="en-US" dirty="0" smtClean="0"/>
          </a:p>
          <a:p>
            <a:r>
              <a:rPr lang="en-US" b="1" dirty="0" smtClean="0">
                <a:solidFill>
                  <a:srgbClr val="FFFF00"/>
                </a:solidFill>
              </a:rPr>
              <a:t>prayer</a:t>
            </a:r>
            <a:r>
              <a:rPr lang="en-US" dirty="0"/>
              <a:t> at 106 </a:t>
            </a:r>
            <a:r>
              <a:rPr lang="en-US" dirty="0" smtClean="0"/>
              <a:t>times</a:t>
            </a:r>
            <a:r>
              <a:rPr lang="en-US" dirty="0"/>
              <a:t>, </a:t>
            </a:r>
            <a:endParaRPr lang="en-US" dirty="0" smtClean="0"/>
          </a:p>
          <a:p>
            <a:r>
              <a:rPr lang="en-US" b="1" dirty="0" smtClean="0">
                <a:solidFill>
                  <a:srgbClr val="FFFF00"/>
                </a:solidFill>
              </a:rPr>
              <a:t>prayers</a:t>
            </a:r>
            <a:r>
              <a:rPr lang="en-US" dirty="0"/>
              <a:t> at 32 times, </a:t>
            </a:r>
            <a:endParaRPr lang="en-US" dirty="0" smtClean="0"/>
          </a:p>
          <a:p>
            <a:r>
              <a:rPr lang="en-US" b="1" dirty="0" smtClean="0">
                <a:solidFill>
                  <a:srgbClr val="FFFF00"/>
                </a:solidFill>
              </a:rPr>
              <a:t>praying</a:t>
            </a:r>
            <a:r>
              <a:rPr lang="en-US" dirty="0"/>
              <a:t> at 36 times </a:t>
            </a:r>
            <a:endParaRPr lang="en-US" dirty="0" smtClean="0"/>
          </a:p>
          <a:p>
            <a:r>
              <a:rPr lang="en-US" dirty="0" smtClean="0"/>
              <a:t>and</a:t>
            </a:r>
            <a:r>
              <a:rPr lang="en-US" dirty="0"/>
              <a:t> </a:t>
            </a:r>
            <a:r>
              <a:rPr lang="en-US" b="1" dirty="0">
                <a:solidFill>
                  <a:srgbClr val="FFFF00"/>
                </a:solidFill>
              </a:rPr>
              <a:t>prays</a:t>
            </a:r>
            <a:r>
              <a:rPr lang="en-US" dirty="0"/>
              <a:t> at 12 times, </a:t>
            </a:r>
            <a:endParaRPr lang="en-US" dirty="0" smtClean="0"/>
          </a:p>
          <a:p>
            <a:r>
              <a:rPr lang="en-US" dirty="0" smtClean="0"/>
              <a:t>for </a:t>
            </a:r>
            <a:r>
              <a:rPr lang="en-US" dirty="0"/>
              <a:t>a total of 375 times.</a:t>
            </a:r>
          </a:p>
        </p:txBody>
      </p:sp>
      <p:sp>
        <p:nvSpPr>
          <p:cNvPr id="3" name="TextBox 2"/>
          <p:cNvSpPr txBox="1"/>
          <p:nvPr/>
        </p:nvSpPr>
        <p:spPr>
          <a:xfrm>
            <a:off x="609600" y="838200"/>
            <a:ext cx="3962400" cy="1569660"/>
          </a:xfrm>
          <a:prstGeom prst="rect">
            <a:avLst/>
          </a:prstGeom>
          <a:noFill/>
        </p:spPr>
        <p:txBody>
          <a:bodyPr wrap="square" rtlCol="0">
            <a:spAutoFit/>
          </a:bodyPr>
          <a:lstStyle/>
          <a:p>
            <a:r>
              <a:rPr lang="en-US" dirty="0" smtClean="0"/>
              <a:t>The New Testament</a:t>
            </a:r>
          </a:p>
          <a:p>
            <a:r>
              <a:rPr lang="en-US" dirty="0" smtClean="0"/>
              <a:t>Doesn’t Shy Away</a:t>
            </a:r>
          </a:p>
          <a:p>
            <a:r>
              <a:rPr lang="en-US" dirty="0" smtClean="0"/>
              <a:t>From The Importance</a:t>
            </a:r>
          </a:p>
          <a:p>
            <a:r>
              <a:rPr lang="en-US" dirty="0" smtClean="0"/>
              <a:t>Of Vertical Intercession</a:t>
            </a:r>
            <a:endParaRPr lang="en-US" dirty="0"/>
          </a:p>
        </p:txBody>
      </p:sp>
    </p:spTree>
    <p:extLst>
      <p:ext uri="{BB962C8B-B14F-4D97-AF65-F5344CB8AC3E}">
        <p14:creationId xmlns:p14="http://schemas.microsoft.com/office/powerpoint/2010/main" val="103442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77225"/>
            <a:ext cx="91440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Benefits of Vibrant </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Corporate Prayer Meetings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96705">
            <a:off x="195701" y="851436"/>
            <a:ext cx="1810404" cy="271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33600" y="1283723"/>
            <a:ext cx="6629400" cy="5016758"/>
          </a:xfrm>
          <a:prstGeom prst="rect">
            <a:avLst/>
          </a:prstGeom>
          <a:noFill/>
        </p:spPr>
        <p:txBody>
          <a:bodyPr wrap="square" rtlCol="0">
            <a:spAutoFit/>
          </a:bodyPr>
          <a:lstStyle/>
          <a:p>
            <a:pPr marL="342900" indent="-342900" algn="l">
              <a:buFont typeface="Arial" panose="020B0604020202020204" pitchFamily="34" charset="0"/>
              <a:buChar char="•"/>
            </a:pPr>
            <a:r>
              <a:rPr lang="en-US" sz="3200" dirty="0" smtClean="0"/>
              <a:t>They create the atmosphere for God to move</a:t>
            </a:r>
          </a:p>
          <a:p>
            <a:pPr marL="342900" indent="-342900" algn="l">
              <a:buFont typeface="Arial" panose="020B0604020202020204" pitchFamily="34" charset="0"/>
              <a:buChar char="•"/>
            </a:pPr>
            <a:r>
              <a:rPr lang="en-US" sz="3200" dirty="0" smtClean="0"/>
              <a:t>They Create (STIR UP) Faith in God in your church</a:t>
            </a:r>
          </a:p>
          <a:p>
            <a:pPr marL="342900" indent="-342900" algn="l">
              <a:buFont typeface="Arial" panose="020B0604020202020204" pitchFamily="34" charset="0"/>
              <a:buChar char="•"/>
            </a:pPr>
            <a:r>
              <a:rPr lang="en-US" sz="3200" dirty="0" smtClean="0"/>
              <a:t>They create a habitation for His presence</a:t>
            </a:r>
          </a:p>
          <a:p>
            <a:pPr marL="342900" indent="-342900" algn="l">
              <a:buFont typeface="Arial" panose="020B0604020202020204" pitchFamily="34" charset="0"/>
              <a:buChar char="•"/>
            </a:pPr>
            <a:r>
              <a:rPr lang="en-US" sz="3200" dirty="0" smtClean="0">
                <a:solidFill>
                  <a:srgbClr val="FFFF00"/>
                </a:solidFill>
              </a:rPr>
              <a:t>They Create Kingdom encounters</a:t>
            </a:r>
          </a:p>
          <a:p>
            <a:pPr marL="342900" indent="-342900" algn="l">
              <a:buFont typeface="Arial" panose="020B0604020202020204" pitchFamily="34" charset="0"/>
              <a:buChar char="•"/>
            </a:pPr>
            <a:r>
              <a:rPr lang="en-US" sz="3200" dirty="0" smtClean="0"/>
              <a:t>They create the platform (ENVIRONMENT) for people to be saved</a:t>
            </a:r>
            <a:endParaRPr lang="en-US" sz="3200" dirty="0"/>
          </a:p>
        </p:txBody>
      </p:sp>
      <p:sp>
        <p:nvSpPr>
          <p:cNvPr id="3" name="TextBox 2"/>
          <p:cNvSpPr txBox="1"/>
          <p:nvPr/>
        </p:nvSpPr>
        <p:spPr>
          <a:xfrm>
            <a:off x="76200" y="3733800"/>
            <a:ext cx="1732935" cy="830997"/>
          </a:xfrm>
          <a:prstGeom prst="rect">
            <a:avLst/>
          </a:prstGeom>
          <a:noFill/>
        </p:spPr>
        <p:txBody>
          <a:bodyPr wrap="square" rtlCol="0">
            <a:spAutoFit/>
          </a:bodyPr>
          <a:lstStyle/>
          <a:p>
            <a:r>
              <a:rPr lang="en-US" dirty="0" smtClean="0"/>
              <a:t>Bottom of page 177</a:t>
            </a:r>
            <a:endParaRPr lang="en-US" dirty="0"/>
          </a:p>
        </p:txBody>
      </p:sp>
    </p:spTree>
    <p:extLst>
      <p:ext uri="{BB962C8B-B14F-4D97-AF65-F5344CB8AC3E}">
        <p14:creationId xmlns:p14="http://schemas.microsoft.com/office/powerpoint/2010/main" val="281409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77225"/>
            <a:ext cx="91440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You Guys Are Seeking An Experience </a:t>
            </a:r>
          </a:p>
        </p:txBody>
      </p:sp>
      <p:sp>
        <p:nvSpPr>
          <p:cNvPr id="3" name="TextBox 2"/>
          <p:cNvSpPr txBox="1"/>
          <p:nvPr/>
        </p:nvSpPr>
        <p:spPr>
          <a:xfrm>
            <a:off x="175993" y="850563"/>
            <a:ext cx="8891807" cy="954107"/>
          </a:xfrm>
          <a:prstGeom prst="rect">
            <a:avLst/>
          </a:prstGeom>
          <a:noFill/>
        </p:spPr>
        <p:txBody>
          <a:bodyPr wrap="square" rtlCol="0">
            <a:spAutoFit/>
          </a:bodyPr>
          <a:lstStyle/>
          <a:p>
            <a:r>
              <a:rPr lang="en-US" sz="2800" dirty="0" smtClean="0"/>
              <a:t>No – I’m seeking a </a:t>
            </a:r>
            <a:r>
              <a:rPr lang="en-US" sz="2800" b="1" dirty="0" smtClean="0">
                <a:solidFill>
                  <a:srgbClr val="FFFF00"/>
                </a:solidFill>
              </a:rPr>
              <a:t>PERSON</a:t>
            </a:r>
            <a:r>
              <a:rPr lang="en-US" sz="2800" dirty="0" smtClean="0"/>
              <a:t> – Who happens to be INVISIBLE BUT REAL and who I can ENCOUNTER</a:t>
            </a:r>
            <a:endParaRPr lang="en-US" sz="2800" dirty="0"/>
          </a:p>
        </p:txBody>
      </p:sp>
      <p:sp>
        <p:nvSpPr>
          <p:cNvPr id="4" name="Rectangle 3"/>
          <p:cNvSpPr/>
          <p:nvPr/>
        </p:nvSpPr>
        <p:spPr>
          <a:xfrm>
            <a:off x="76200" y="4038600"/>
            <a:ext cx="9067800" cy="2585323"/>
          </a:xfrm>
          <a:prstGeom prst="rect">
            <a:avLst/>
          </a:prstGeom>
        </p:spPr>
        <p:txBody>
          <a:bodyPr wrap="square">
            <a:spAutoFit/>
          </a:bodyPr>
          <a:lstStyle/>
          <a:p>
            <a:pPr algn="l"/>
            <a:r>
              <a:rPr lang="en-US" dirty="0"/>
              <a:t> God did this so that men would </a:t>
            </a:r>
            <a:r>
              <a:rPr lang="en-US" b="1" dirty="0">
                <a:solidFill>
                  <a:srgbClr val="FFFF00"/>
                </a:solidFill>
              </a:rPr>
              <a:t>seek</a:t>
            </a:r>
            <a:r>
              <a:rPr lang="en-US" dirty="0">
                <a:solidFill>
                  <a:srgbClr val="FFFF00"/>
                </a:solidFill>
              </a:rPr>
              <a:t> </a:t>
            </a:r>
            <a:r>
              <a:rPr lang="en-US" dirty="0"/>
              <a:t>Him and perhaps </a:t>
            </a:r>
            <a:r>
              <a:rPr lang="en-US" b="1" dirty="0">
                <a:solidFill>
                  <a:srgbClr val="FFFF00"/>
                </a:solidFill>
              </a:rPr>
              <a:t>reach out for</a:t>
            </a:r>
            <a:r>
              <a:rPr lang="en-US" dirty="0"/>
              <a:t> Him and </a:t>
            </a:r>
            <a:r>
              <a:rPr lang="en-US" b="1" dirty="0">
                <a:solidFill>
                  <a:srgbClr val="FFFF00"/>
                </a:solidFill>
              </a:rPr>
              <a:t>find</a:t>
            </a:r>
            <a:r>
              <a:rPr lang="en-US" dirty="0">
                <a:solidFill>
                  <a:srgbClr val="FFFF00"/>
                </a:solidFill>
              </a:rPr>
              <a:t> </a:t>
            </a:r>
            <a:r>
              <a:rPr lang="en-US" dirty="0"/>
              <a:t>Him, though He is not far from each one of us. Acts 17:27 (NIV</a:t>
            </a:r>
            <a:r>
              <a:rPr lang="en-US" dirty="0" smtClean="0"/>
              <a:t>)   - </a:t>
            </a:r>
            <a:endParaRPr lang="en-US" dirty="0"/>
          </a:p>
          <a:p>
            <a:pPr algn="l"/>
            <a:r>
              <a:rPr lang="en-US" sz="1800" dirty="0"/>
              <a:t> </a:t>
            </a:r>
            <a:r>
              <a:rPr lang="en-US" sz="1800" b="1" dirty="0" smtClean="0">
                <a:solidFill>
                  <a:srgbClr val="FFFF00"/>
                </a:solidFill>
              </a:rPr>
              <a:t>SEEK</a:t>
            </a:r>
            <a:r>
              <a:rPr lang="en-US" sz="1800" b="1" dirty="0" smtClean="0"/>
              <a:t> </a:t>
            </a:r>
            <a:r>
              <a:rPr lang="en-US" sz="1800" dirty="0"/>
              <a:t>– GREEK – </a:t>
            </a:r>
            <a:r>
              <a:rPr lang="en-US" sz="1800" i="1" dirty="0"/>
              <a:t>ZAY-TEHH- OE </a:t>
            </a:r>
            <a:r>
              <a:rPr lang="en-US" sz="1800" dirty="0"/>
              <a:t>- TO DESIRE – INQUIRE AND SEEK AFTER</a:t>
            </a:r>
          </a:p>
          <a:p>
            <a:pPr algn="l"/>
            <a:r>
              <a:rPr lang="en-US" sz="1800" dirty="0"/>
              <a:t> </a:t>
            </a:r>
            <a:r>
              <a:rPr lang="en-US" sz="1800" b="1" dirty="0" smtClean="0">
                <a:solidFill>
                  <a:srgbClr val="FFFF00"/>
                </a:solidFill>
              </a:rPr>
              <a:t>REACH </a:t>
            </a:r>
            <a:r>
              <a:rPr lang="en-US" sz="1800" b="1" dirty="0">
                <a:solidFill>
                  <a:srgbClr val="FFFF00"/>
                </a:solidFill>
              </a:rPr>
              <a:t>OUT </a:t>
            </a:r>
            <a:r>
              <a:rPr lang="en-US" sz="1800" b="1" dirty="0" smtClean="0">
                <a:solidFill>
                  <a:srgbClr val="FFFF00"/>
                </a:solidFill>
              </a:rPr>
              <a:t> FOR  </a:t>
            </a:r>
            <a:r>
              <a:rPr lang="en-US" sz="1800" b="1" dirty="0">
                <a:solidFill>
                  <a:srgbClr val="FFFF00"/>
                </a:solidFill>
              </a:rPr>
              <a:t>FEEL AFTER</a:t>
            </a:r>
            <a:r>
              <a:rPr lang="en-US" sz="1800" dirty="0">
                <a:solidFill>
                  <a:srgbClr val="FFFF00"/>
                </a:solidFill>
              </a:rPr>
              <a:t>  </a:t>
            </a:r>
            <a:r>
              <a:rPr lang="en-US" sz="1800" dirty="0"/>
              <a:t>THE MOST CLEAR VERSE OF ENCOUNTERING GOD - GREEK – </a:t>
            </a:r>
            <a:r>
              <a:rPr lang="en-US" sz="1800" i="1" dirty="0"/>
              <a:t>SAY-LAH-FAH-OE</a:t>
            </a:r>
            <a:r>
              <a:rPr lang="en-US" sz="1800" dirty="0"/>
              <a:t> – </a:t>
            </a:r>
            <a:r>
              <a:rPr lang="en-US" sz="1800" b="1" dirty="0">
                <a:solidFill>
                  <a:srgbClr val="00B050"/>
                </a:solidFill>
              </a:rPr>
              <a:t>TO VERIFY BY CONTACT</a:t>
            </a:r>
            <a:r>
              <a:rPr lang="en-US" sz="1800" dirty="0">
                <a:solidFill>
                  <a:srgbClr val="00B050"/>
                </a:solidFill>
              </a:rPr>
              <a:t> </a:t>
            </a:r>
            <a:r>
              <a:rPr lang="en-US" sz="1800" dirty="0"/>
              <a:t>– TO TOUCH – (FROM THE ROOT – TO RUB – TO TOUCH A STRINGED INSTRUMENT) </a:t>
            </a:r>
          </a:p>
          <a:p>
            <a:pPr algn="l"/>
            <a:r>
              <a:rPr lang="en-US" sz="1800" dirty="0"/>
              <a:t> </a:t>
            </a:r>
            <a:r>
              <a:rPr lang="en-US" sz="1800" b="1" dirty="0" smtClean="0">
                <a:solidFill>
                  <a:srgbClr val="FFFF00"/>
                </a:solidFill>
              </a:rPr>
              <a:t>FIND</a:t>
            </a:r>
            <a:r>
              <a:rPr lang="en-US" sz="1800" b="1" dirty="0" smtClean="0"/>
              <a:t> </a:t>
            </a:r>
            <a:r>
              <a:rPr lang="en-US" sz="1800" dirty="0"/>
              <a:t>– GREEK – </a:t>
            </a:r>
            <a:r>
              <a:rPr lang="en-US" sz="1800" i="1" dirty="0"/>
              <a:t>HUE-RISK-OE</a:t>
            </a:r>
            <a:r>
              <a:rPr lang="en-US" sz="1800" dirty="0"/>
              <a:t> -   TO GET – TO OBTAIN – TO PERCEIVE AND SEE</a:t>
            </a:r>
          </a:p>
        </p:txBody>
      </p:sp>
      <p:sp>
        <p:nvSpPr>
          <p:cNvPr id="7" name="Rectangle 6"/>
          <p:cNvSpPr/>
          <p:nvPr/>
        </p:nvSpPr>
        <p:spPr>
          <a:xfrm>
            <a:off x="2514600" y="1981200"/>
            <a:ext cx="6553200" cy="1815882"/>
          </a:xfrm>
          <a:prstGeom prst="rect">
            <a:avLst/>
          </a:prstGeom>
        </p:spPr>
        <p:txBody>
          <a:bodyPr wrap="square">
            <a:spAutoFit/>
          </a:bodyPr>
          <a:lstStyle/>
          <a:p>
            <a:pPr algn="l"/>
            <a:r>
              <a:rPr lang="en-US" sz="2800" dirty="0" smtClean="0"/>
              <a:t>And </a:t>
            </a:r>
            <a:r>
              <a:rPr lang="en-US" sz="2800" dirty="0"/>
              <a:t>the peace of God, </a:t>
            </a:r>
            <a:r>
              <a:rPr lang="en-US" sz="2800" dirty="0">
                <a:solidFill>
                  <a:srgbClr val="FFFF00"/>
                </a:solidFill>
              </a:rPr>
              <a:t>which transcends all understanding</a:t>
            </a:r>
            <a:r>
              <a:rPr lang="en-US" sz="2800" dirty="0"/>
              <a:t>, will guard your hearts and your minds in Christ Jesus. </a:t>
            </a:r>
            <a:r>
              <a:rPr lang="en-US" sz="2800" dirty="0" smtClean="0"/>
              <a:t> </a:t>
            </a:r>
            <a:r>
              <a:rPr lang="en-US" sz="2800" b="1" dirty="0" smtClean="0"/>
              <a:t>Philippians </a:t>
            </a:r>
            <a:r>
              <a:rPr lang="en-US" sz="2800" b="1" dirty="0"/>
              <a:t>4:7 (NIV) </a:t>
            </a: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993" y="1804670"/>
            <a:ext cx="2110007"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75993" y="3276600"/>
            <a:ext cx="2110007" cy="523220"/>
          </a:xfrm>
          <a:prstGeom prst="rect">
            <a:avLst/>
          </a:prstGeom>
          <a:noFill/>
          <a:ln w="50800">
            <a:solidFill>
              <a:schemeClr val="bg1"/>
            </a:solidFill>
          </a:ln>
        </p:spPr>
        <p:txBody>
          <a:bodyPr wrap="square" rtlCol="0">
            <a:spAutoFit/>
          </a:bodyPr>
          <a:lstStyle/>
          <a:p>
            <a:r>
              <a:rPr lang="en-US" sz="2800" dirty="0" smtClean="0"/>
              <a:t>With This</a:t>
            </a:r>
            <a:endParaRPr lang="en-US" sz="2800" dirty="0"/>
          </a:p>
        </p:txBody>
      </p:sp>
    </p:spTree>
    <p:extLst>
      <p:ext uri="{BB962C8B-B14F-4D97-AF65-F5344CB8AC3E}">
        <p14:creationId xmlns:p14="http://schemas.microsoft.com/office/powerpoint/2010/main" val="71906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4572000"/>
            <a:ext cx="7924800" cy="1938992"/>
          </a:xfrm>
          <a:prstGeom prst="rect">
            <a:avLst/>
          </a:prstGeom>
        </p:spPr>
        <p:txBody>
          <a:bodyPr wrap="square">
            <a:spAutoFit/>
          </a:bodyPr>
          <a:lstStyle/>
          <a:p>
            <a:r>
              <a:rPr lang="en-US" b="1" dirty="0"/>
              <a:t>THIS IS NOT JUST TRAINING – THIS IS FRONT LINE BATTLE </a:t>
            </a:r>
            <a:r>
              <a:rPr lang="en-US" b="1" dirty="0" smtClean="0"/>
              <a:t>TACTICS – </a:t>
            </a:r>
            <a:r>
              <a:rPr lang="en-US" b="1" dirty="0"/>
              <a:t>WE ARE IN THE FIGHT BY STANDING IN </a:t>
            </a:r>
            <a:r>
              <a:rPr lang="en-US" b="1" dirty="0" smtClean="0"/>
              <a:t>PRAYER. </a:t>
            </a:r>
            <a:r>
              <a:rPr lang="en-US" b="1" dirty="0"/>
              <a:t>WE ARE IN THE </a:t>
            </a:r>
            <a:r>
              <a:rPr lang="en-US" b="1" dirty="0" smtClean="0"/>
              <a:t>FIGHT BY </a:t>
            </a:r>
            <a:r>
              <a:rPr lang="en-US" b="1" dirty="0"/>
              <a:t>NOT CAVING TO UNBELIEF BECAUSE THE SITUATIONS IN THE WORLD LOOK IMPOSSIBLE.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8600"/>
            <a:ext cx="449580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 y="2209800"/>
            <a:ext cx="9067800" cy="2308324"/>
          </a:xfrm>
          <a:prstGeom prst="rect">
            <a:avLst/>
          </a:prstGeom>
        </p:spPr>
        <p:txBody>
          <a:bodyPr wrap="square">
            <a:spAutoFit/>
          </a:bodyPr>
          <a:lstStyle/>
          <a:p>
            <a:pPr marL="457200" indent="-457200" algn="l">
              <a:buFont typeface="+mj-lt"/>
              <a:buAutoNum type="arabicPeriod"/>
            </a:pPr>
            <a:r>
              <a:rPr lang="en-US" dirty="0">
                <a:solidFill>
                  <a:srgbClr val="FFFF00"/>
                </a:solidFill>
              </a:rPr>
              <a:t>DIE TO YOUR </a:t>
            </a:r>
            <a:r>
              <a:rPr lang="en-US" dirty="0" smtClean="0">
                <a:solidFill>
                  <a:srgbClr val="FFFF00"/>
                </a:solidFill>
              </a:rPr>
              <a:t>DEFAULT PRAYER CALVINISM/ FATALISM</a:t>
            </a:r>
            <a:endParaRPr lang="en-US" dirty="0">
              <a:solidFill>
                <a:srgbClr val="FFFF00"/>
              </a:solidFill>
            </a:endParaRPr>
          </a:p>
          <a:p>
            <a:pPr marL="457200" indent="-457200" algn="l">
              <a:buFont typeface="+mj-lt"/>
              <a:buAutoNum type="arabicPeriod"/>
            </a:pPr>
            <a:r>
              <a:rPr lang="en-US" dirty="0" smtClean="0">
                <a:solidFill>
                  <a:srgbClr val="FFFF00"/>
                </a:solidFill>
              </a:rPr>
              <a:t>DIE </a:t>
            </a:r>
            <a:r>
              <a:rPr lang="en-US" dirty="0">
                <a:solidFill>
                  <a:srgbClr val="FFFF00"/>
                </a:solidFill>
              </a:rPr>
              <a:t>TO YOUR </a:t>
            </a:r>
            <a:r>
              <a:rPr lang="en-US" dirty="0" smtClean="0">
                <a:solidFill>
                  <a:srgbClr val="FFFF00"/>
                </a:solidFill>
              </a:rPr>
              <a:t>PRAYER LAZINESS/ INSECURITY</a:t>
            </a:r>
          </a:p>
          <a:p>
            <a:pPr marL="457200" indent="-457200" algn="l">
              <a:buFont typeface="+mj-lt"/>
              <a:buAutoNum type="arabicPeriod"/>
            </a:pPr>
            <a:r>
              <a:rPr lang="en-US" dirty="0" smtClean="0">
                <a:solidFill>
                  <a:srgbClr val="FFFF00"/>
                </a:solidFill>
              </a:rPr>
              <a:t>DIE TO YOUR PUSH BUTTON/ TECHNOLOGY ADDICTIONS</a:t>
            </a:r>
            <a:endParaRPr lang="en-US" dirty="0">
              <a:solidFill>
                <a:srgbClr val="FFFF00"/>
              </a:solidFill>
            </a:endParaRPr>
          </a:p>
          <a:p>
            <a:pPr marL="457200" indent="-457200" algn="l">
              <a:buFont typeface="+mj-lt"/>
              <a:buAutoNum type="arabicPeriod"/>
            </a:pPr>
            <a:r>
              <a:rPr lang="en-US" dirty="0" smtClean="0">
                <a:solidFill>
                  <a:srgbClr val="FFFF00"/>
                </a:solidFill>
              </a:rPr>
              <a:t>DIE </a:t>
            </a:r>
            <a:r>
              <a:rPr lang="en-US" dirty="0">
                <a:solidFill>
                  <a:srgbClr val="FFFF00"/>
                </a:solidFill>
              </a:rPr>
              <a:t>TO YOUR INDEPENDENT SPIRIT OF </a:t>
            </a:r>
            <a:r>
              <a:rPr lang="en-US" dirty="0" smtClean="0">
                <a:solidFill>
                  <a:srgbClr val="FFFF00"/>
                </a:solidFill>
              </a:rPr>
              <a:t>I’ll PRAY AT HOME BY MYSELF</a:t>
            </a:r>
            <a:endParaRPr lang="en-US" dirty="0">
              <a:solidFill>
                <a:srgbClr val="FFFF00"/>
              </a:solidFill>
            </a:endParaRPr>
          </a:p>
        </p:txBody>
      </p:sp>
      <p:sp>
        <p:nvSpPr>
          <p:cNvPr id="3" name="TextBox 2"/>
          <p:cNvSpPr txBox="1"/>
          <p:nvPr/>
        </p:nvSpPr>
        <p:spPr>
          <a:xfrm>
            <a:off x="2667000" y="1524000"/>
            <a:ext cx="4114800" cy="584775"/>
          </a:xfrm>
          <a:prstGeom prst="rect">
            <a:avLst/>
          </a:prstGeom>
          <a:noFill/>
        </p:spPr>
        <p:txBody>
          <a:bodyPr wrap="square" rtlCol="0">
            <a:spAutoFit/>
          </a:bodyPr>
          <a:lstStyle/>
          <a:p>
            <a:r>
              <a:rPr lang="en-US" sz="3200" b="1" dirty="0" smtClean="0">
                <a:solidFill>
                  <a:srgbClr val="000000"/>
                </a:solidFill>
              </a:rPr>
              <a:t>For Revival/ Harvest </a:t>
            </a:r>
            <a:endParaRPr lang="en-US" sz="3200" b="1" dirty="0">
              <a:solidFill>
                <a:srgbClr val="000000"/>
              </a:solidFill>
            </a:endParaRPr>
          </a:p>
        </p:txBody>
      </p:sp>
      <p:sp>
        <p:nvSpPr>
          <p:cNvPr id="5" name="TextBox 4"/>
          <p:cNvSpPr txBox="1"/>
          <p:nvPr/>
        </p:nvSpPr>
        <p:spPr>
          <a:xfrm>
            <a:off x="2743200" y="152400"/>
            <a:ext cx="3886200" cy="923330"/>
          </a:xfrm>
          <a:prstGeom prst="rect">
            <a:avLst/>
          </a:prstGeom>
          <a:noFill/>
        </p:spPr>
        <p:txBody>
          <a:bodyPr wrap="square" rtlCol="0">
            <a:spAutoFit/>
          </a:bodyPr>
          <a:lstStyle/>
          <a:p>
            <a:r>
              <a:rPr lang="en-US" sz="5400" dirty="0" smtClean="0">
                <a:solidFill>
                  <a:srgbClr val="FF0000"/>
                </a:solidFill>
              </a:rPr>
              <a:t>God Is </a:t>
            </a:r>
            <a:endParaRPr lang="en-US" sz="5400" dirty="0">
              <a:solidFill>
                <a:srgbClr val="FF0000"/>
              </a:solidFill>
            </a:endParaRPr>
          </a:p>
        </p:txBody>
      </p:sp>
    </p:spTree>
    <p:extLst>
      <p:ext uri="{BB962C8B-B14F-4D97-AF65-F5344CB8AC3E}">
        <p14:creationId xmlns:p14="http://schemas.microsoft.com/office/powerpoint/2010/main" val="406730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900" y="5257800"/>
            <a:ext cx="8915400" cy="1323439"/>
          </a:xfrm>
          <a:prstGeom prst="rect">
            <a:avLst/>
          </a:prstGeom>
        </p:spPr>
        <p:txBody>
          <a:bodyPr wrap="square">
            <a:spAutoFit/>
          </a:bodyPr>
          <a:lstStyle/>
          <a:p>
            <a:r>
              <a:rPr lang="en-US" sz="2000" dirty="0" smtClean="0"/>
              <a:t>THERE </a:t>
            </a:r>
            <a:r>
              <a:rPr lang="en-US" sz="2000" dirty="0"/>
              <a:t>IS A MYSTERIOUS PART OF GOD’S WAYS – IT IS THAT HE IS ASKING US TO DRAW ON HIS SOVEREIGNTY (TO INFRINGE ON HIM) TO SHIFT THINGS IN THE EARTH – NOT ALWAYS PASSIVELY ACCEPT THINGS THE WAY THEY ARE</a:t>
            </a:r>
            <a:r>
              <a:rPr lang="en-US" sz="2000" dirty="0" smtClean="0"/>
              <a:t>.</a:t>
            </a:r>
            <a:endParaRPr lang="en-US" sz="2000" dirty="0"/>
          </a:p>
        </p:txBody>
      </p:sp>
      <p:sp>
        <p:nvSpPr>
          <p:cNvPr id="3" name="TextBox 2"/>
          <p:cNvSpPr txBox="1"/>
          <p:nvPr/>
        </p:nvSpPr>
        <p:spPr>
          <a:xfrm>
            <a:off x="0" y="177225"/>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Die To Your Default Prayer Calvinism Fatalism</a:t>
            </a:r>
          </a:p>
        </p:txBody>
      </p:sp>
      <p:sp>
        <p:nvSpPr>
          <p:cNvPr id="2" name="Rectangle 1"/>
          <p:cNvSpPr/>
          <p:nvPr/>
        </p:nvSpPr>
        <p:spPr>
          <a:xfrm>
            <a:off x="203200" y="2514600"/>
            <a:ext cx="8763000" cy="2569934"/>
          </a:xfrm>
          <a:prstGeom prst="rect">
            <a:avLst/>
          </a:prstGeom>
        </p:spPr>
        <p:txBody>
          <a:bodyPr wrap="square">
            <a:spAutoFit/>
          </a:bodyPr>
          <a:lstStyle/>
          <a:p>
            <a:r>
              <a:rPr lang="en-US" sz="2300" dirty="0">
                <a:solidFill>
                  <a:srgbClr val="FFFF00"/>
                </a:solidFill>
              </a:rPr>
              <a:t>WE PRAY THAT SUCH A POWER OF GOD’S GLORY WILL COME THAT WE WILL NO LONGER PROCESS THE FUTURE UNFOLDING ANSWERS TO PRAYER FROM THE ANGUISH OF </a:t>
            </a:r>
            <a:r>
              <a:rPr lang="en-US" sz="2300" dirty="0" smtClean="0">
                <a:solidFill>
                  <a:srgbClr val="FFFF00"/>
                </a:solidFill>
              </a:rPr>
              <a:t>HUGE IMPOSSIBLE </a:t>
            </a:r>
            <a:r>
              <a:rPr lang="en-US" sz="2300" dirty="0">
                <a:solidFill>
                  <a:srgbClr val="FFFF00"/>
                </a:solidFill>
              </a:rPr>
              <a:t>SITUATIONS THAT HAVE NOT YET BEEN ANSWERED FROM THE PAST. </a:t>
            </a:r>
            <a:r>
              <a:rPr lang="en-US" sz="2300" b="1" dirty="0">
                <a:solidFill>
                  <a:srgbClr val="00B0F0"/>
                </a:solidFill>
              </a:rPr>
              <a:t>THAT WE WOULD NOT WALK IN A TENTATIVE FAITH BECAUSE SOMETHING FROM OUR LIFE IN THE PAST IS STILL NOT FIGURED OUT. </a:t>
            </a:r>
          </a:p>
        </p:txBody>
      </p:sp>
      <p:sp>
        <p:nvSpPr>
          <p:cNvPr id="5" name="Rectangle 4"/>
          <p:cNvSpPr/>
          <p:nvPr/>
        </p:nvSpPr>
        <p:spPr>
          <a:xfrm>
            <a:off x="381000" y="888594"/>
            <a:ext cx="8585200" cy="1569660"/>
          </a:xfrm>
          <a:prstGeom prst="rect">
            <a:avLst/>
          </a:prstGeom>
        </p:spPr>
        <p:txBody>
          <a:bodyPr wrap="square">
            <a:spAutoFit/>
          </a:bodyPr>
          <a:lstStyle/>
          <a:p>
            <a:r>
              <a:rPr lang="en-US" b="1" dirty="0"/>
              <a:t>When I came, why was there no one? When I called, why was there no one to answer?</a:t>
            </a:r>
            <a:r>
              <a:rPr lang="en-US" dirty="0"/>
              <a:t> </a:t>
            </a:r>
            <a:r>
              <a:rPr lang="en-US" b="1" dirty="0"/>
              <a:t>Was my arm too short to ransom you? Do I lack the strength to rescue you</a:t>
            </a:r>
            <a:r>
              <a:rPr lang="en-US" dirty="0" smtClean="0"/>
              <a:t>? </a:t>
            </a:r>
            <a:endParaRPr lang="en-US" dirty="0"/>
          </a:p>
          <a:p>
            <a:r>
              <a:rPr lang="en-US" dirty="0" smtClean="0"/>
              <a:t>Isaiah 50:2</a:t>
            </a:r>
            <a:endParaRPr lang="en-US" dirty="0"/>
          </a:p>
        </p:txBody>
      </p:sp>
    </p:spTree>
    <p:extLst>
      <p:ext uri="{BB962C8B-B14F-4D97-AF65-F5344CB8AC3E}">
        <p14:creationId xmlns:p14="http://schemas.microsoft.com/office/powerpoint/2010/main" val="191439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1146"/>
            <a:ext cx="3009900" cy="2666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49700" y="801231"/>
            <a:ext cx="4724400" cy="2246769"/>
          </a:xfrm>
          <a:prstGeom prst="rect">
            <a:avLst/>
          </a:prstGeom>
          <a:noFill/>
        </p:spPr>
        <p:txBody>
          <a:bodyPr wrap="square" rtlCol="0">
            <a:spAutoFit/>
          </a:bodyPr>
          <a:lstStyle/>
          <a:p>
            <a:r>
              <a:rPr lang="en-US" sz="2800" dirty="0" smtClean="0"/>
              <a:t>We Have Every Right To Expect God To Direct Us – And Then Unfold the Answers To Our Spirit-Led Intercession</a:t>
            </a:r>
            <a:endParaRPr lang="en-US" sz="2800" dirty="0"/>
          </a:p>
        </p:txBody>
      </p:sp>
      <p:sp>
        <p:nvSpPr>
          <p:cNvPr id="5" name="Rectangle 4"/>
          <p:cNvSpPr/>
          <p:nvPr/>
        </p:nvSpPr>
        <p:spPr>
          <a:xfrm>
            <a:off x="254000" y="3505200"/>
            <a:ext cx="8890000" cy="3277820"/>
          </a:xfrm>
          <a:prstGeom prst="rect">
            <a:avLst/>
          </a:prstGeom>
        </p:spPr>
        <p:txBody>
          <a:bodyPr wrap="square">
            <a:spAutoFit/>
          </a:bodyPr>
          <a:lstStyle/>
          <a:p>
            <a:pPr marL="457200" lvl="0" indent="-457200" algn="l">
              <a:buFont typeface="+mj-lt"/>
              <a:buAutoNum type="arabicPeriod"/>
            </a:pPr>
            <a:r>
              <a:rPr lang="en-US" sz="2300" dirty="0">
                <a:solidFill>
                  <a:srgbClr val="FFFF00"/>
                </a:solidFill>
              </a:rPr>
              <a:t>OUR SINS ARE FORGIVEN/ BLOTTED OUT</a:t>
            </a:r>
          </a:p>
          <a:p>
            <a:pPr marL="457200" lvl="0" indent="-457200" algn="l">
              <a:buFont typeface="+mj-lt"/>
              <a:buAutoNum type="arabicPeriod"/>
            </a:pPr>
            <a:r>
              <a:rPr lang="en-US" sz="2300" dirty="0">
                <a:solidFill>
                  <a:srgbClr val="FFFF00"/>
                </a:solidFill>
              </a:rPr>
              <a:t>THE ENEMY IS COMPLETELY DEFEATED AND DISARMED</a:t>
            </a:r>
          </a:p>
          <a:p>
            <a:pPr marL="457200" lvl="0" indent="-457200" algn="l">
              <a:buFont typeface="+mj-lt"/>
              <a:buAutoNum type="arabicPeriod"/>
            </a:pPr>
            <a:r>
              <a:rPr lang="en-US" sz="2300" dirty="0">
                <a:solidFill>
                  <a:srgbClr val="FFFF00"/>
                </a:solidFill>
              </a:rPr>
              <a:t>THE CURSE OF THE LAW AND SIN IS BROKEN</a:t>
            </a:r>
          </a:p>
          <a:p>
            <a:pPr marL="457200" lvl="0" indent="-457200" algn="l">
              <a:buFont typeface="+mj-lt"/>
              <a:buAutoNum type="arabicPeriod"/>
            </a:pPr>
            <a:r>
              <a:rPr lang="en-US" sz="2300" dirty="0">
                <a:solidFill>
                  <a:srgbClr val="FFFF00"/>
                </a:solidFill>
              </a:rPr>
              <a:t>THE STOREHOUSE OF HEAVEN’S FULL BOUNTY IS OPEN</a:t>
            </a:r>
          </a:p>
          <a:p>
            <a:pPr marL="457200" lvl="0" indent="-457200" algn="l">
              <a:buFont typeface="+mj-lt"/>
              <a:buAutoNum type="arabicPeriod"/>
            </a:pPr>
            <a:r>
              <a:rPr lang="en-US" sz="2300" dirty="0">
                <a:solidFill>
                  <a:srgbClr val="FFFF00"/>
                </a:solidFill>
              </a:rPr>
              <a:t>THE GIFT OF THE SPIRIT IS RELEASED IN FULL MEASURE WITH HIS FRUITS AND GIFTS/ AND ENDUEMENT OF POWER</a:t>
            </a:r>
          </a:p>
          <a:p>
            <a:pPr marL="457200" lvl="0" indent="-457200" algn="l">
              <a:buFont typeface="+mj-lt"/>
              <a:buAutoNum type="arabicPeriod"/>
            </a:pPr>
            <a:r>
              <a:rPr lang="en-US" sz="2300" dirty="0">
                <a:solidFill>
                  <a:srgbClr val="FFFF00"/>
                </a:solidFill>
              </a:rPr>
              <a:t>OUR CONSCIENCE AND HEART AND MIND ARE DELIVERED AND HEALED</a:t>
            </a:r>
          </a:p>
        </p:txBody>
      </p:sp>
      <p:sp>
        <p:nvSpPr>
          <p:cNvPr id="6" name="TextBox 5"/>
          <p:cNvSpPr txBox="1"/>
          <p:nvPr/>
        </p:nvSpPr>
        <p:spPr>
          <a:xfrm>
            <a:off x="0" y="79721"/>
            <a:ext cx="9144000" cy="55399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Die To Your Prayer Insecurity</a:t>
            </a:r>
          </a:p>
        </p:txBody>
      </p:sp>
    </p:spTree>
    <p:extLst>
      <p:ext uri="{BB962C8B-B14F-4D97-AF65-F5344CB8AC3E}">
        <p14:creationId xmlns:p14="http://schemas.microsoft.com/office/powerpoint/2010/main" val="160224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189614"/>
            <a:ext cx="83058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LIVING OUT OF AN ASSURANCE OF </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SALVATION – FORGIVENESS – COVENANT INHERITANCE </a:t>
            </a:r>
          </a:p>
        </p:txBody>
      </p:sp>
      <p:sp>
        <p:nvSpPr>
          <p:cNvPr id="2" name="Rectangle 1"/>
          <p:cNvSpPr/>
          <p:nvPr/>
        </p:nvSpPr>
        <p:spPr>
          <a:xfrm>
            <a:off x="381000" y="3733800"/>
            <a:ext cx="8229600" cy="2677656"/>
          </a:xfrm>
          <a:prstGeom prst="rect">
            <a:avLst/>
          </a:prstGeom>
        </p:spPr>
        <p:txBody>
          <a:bodyPr wrap="square">
            <a:spAutoFit/>
          </a:bodyPr>
          <a:lstStyle/>
          <a:p>
            <a:r>
              <a:rPr lang="en-US" dirty="0" smtClean="0">
                <a:solidFill>
                  <a:srgbClr val="FFFF00"/>
                </a:solidFill>
              </a:rPr>
              <a:t>I </a:t>
            </a:r>
            <a:r>
              <a:rPr lang="en-US" dirty="0">
                <a:solidFill>
                  <a:srgbClr val="FFFF00"/>
                </a:solidFill>
              </a:rPr>
              <a:t>write these things to you who believe in the name of the Son of God so that you may know that you have eternal life. </a:t>
            </a:r>
            <a:r>
              <a:rPr lang="en-US" baseline="30000" dirty="0">
                <a:solidFill>
                  <a:srgbClr val="FFFF00"/>
                </a:solidFill>
              </a:rPr>
              <a:t>14 </a:t>
            </a:r>
            <a:r>
              <a:rPr lang="en-US" dirty="0">
                <a:solidFill>
                  <a:srgbClr val="FFFF00"/>
                </a:solidFill>
              </a:rPr>
              <a:t> This is the confidence we have in approaching God: that if we ask anything according to </a:t>
            </a:r>
            <a:r>
              <a:rPr lang="en-US" dirty="0" smtClean="0">
                <a:solidFill>
                  <a:srgbClr val="FFFF00"/>
                </a:solidFill>
              </a:rPr>
              <a:t>His </a:t>
            </a:r>
            <a:r>
              <a:rPr lang="en-US" dirty="0">
                <a:solidFill>
                  <a:srgbClr val="FFFF00"/>
                </a:solidFill>
              </a:rPr>
              <a:t>will, he hears us. </a:t>
            </a:r>
            <a:r>
              <a:rPr lang="en-US" baseline="30000" dirty="0">
                <a:solidFill>
                  <a:srgbClr val="FFFF00"/>
                </a:solidFill>
              </a:rPr>
              <a:t>15 </a:t>
            </a:r>
            <a:r>
              <a:rPr lang="en-US" dirty="0">
                <a:solidFill>
                  <a:srgbClr val="FFFF00"/>
                </a:solidFill>
              </a:rPr>
              <a:t> And if we know that </a:t>
            </a:r>
            <a:r>
              <a:rPr lang="en-US" dirty="0" smtClean="0">
                <a:solidFill>
                  <a:srgbClr val="FFFF00"/>
                </a:solidFill>
              </a:rPr>
              <a:t>He </a:t>
            </a:r>
            <a:r>
              <a:rPr lang="en-US" dirty="0">
                <a:solidFill>
                  <a:srgbClr val="FFFF00"/>
                </a:solidFill>
              </a:rPr>
              <a:t>hears us--</a:t>
            </a:r>
            <a:r>
              <a:rPr lang="en-US" b="1" dirty="0">
                <a:solidFill>
                  <a:schemeClr val="bg1"/>
                </a:solidFill>
              </a:rPr>
              <a:t>whatever we ask--we know that we have what we asked of </a:t>
            </a:r>
            <a:r>
              <a:rPr lang="en-US" b="1" dirty="0" smtClean="0">
                <a:solidFill>
                  <a:schemeClr val="bg1"/>
                </a:solidFill>
              </a:rPr>
              <a:t>Him</a:t>
            </a:r>
            <a:r>
              <a:rPr lang="en-US" b="1" dirty="0">
                <a:solidFill>
                  <a:schemeClr val="bg1"/>
                </a:solidFill>
              </a:rPr>
              <a:t>. </a:t>
            </a:r>
            <a:br>
              <a:rPr lang="en-US" b="1" dirty="0">
                <a:solidFill>
                  <a:schemeClr val="bg1"/>
                </a:solidFill>
              </a:rPr>
            </a:br>
            <a:r>
              <a:rPr lang="en-US" b="1" dirty="0">
                <a:solidFill>
                  <a:srgbClr val="FFFF00"/>
                </a:solidFill>
              </a:rPr>
              <a:t>1 John 5:13-15 (NIV) </a:t>
            </a:r>
            <a:endParaRPr lang="en-US" dirty="0">
              <a:solidFill>
                <a:srgbClr val="FFFF00"/>
              </a:solidFill>
            </a:endParaRPr>
          </a:p>
        </p:txBody>
      </p:sp>
      <p:sp>
        <p:nvSpPr>
          <p:cNvPr id="3" name="TextBox 2"/>
          <p:cNvSpPr txBox="1"/>
          <p:nvPr/>
        </p:nvSpPr>
        <p:spPr>
          <a:xfrm>
            <a:off x="647700" y="2057400"/>
            <a:ext cx="7924800" cy="1384995"/>
          </a:xfrm>
          <a:prstGeom prst="rect">
            <a:avLst/>
          </a:prstGeom>
          <a:noFill/>
        </p:spPr>
        <p:txBody>
          <a:bodyPr wrap="square" rtlCol="0">
            <a:spAutoFit/>
          </a:bodyPr>
          <a:lstStyle/>
          <a:p>
            <a:r>
              <a:rPr lang="en-US" sz="2800" dirty="0" smtClean="0"/>
              <a:t>Once We TRULY REPENT AND TURN TO THE LORD AND INVITE HIM AS LORD OF OUR LIFE - WE ARE SAVED – SEALED - SENT</a:t>
            </a:r>
            <a:endParaRPr lang="en-US" sz="2800" dirty="0"/>
          </a:p>
        </p:txBody>
      </p:sp>
    </p:spTree>
    <p:extLst>
      <p:ext uri="{BB962C8B-B14F-4D97-AF65-F5344CB8AC3E}">
        <p14:creationId xmlns:p14="http://schemas.microsoft.com/office/powerpoint/2010/main" val="264083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79721"/>
            <a:ext cx="9144000" cy="55399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Die To Your Technology and Addictions </a:t>
            </a:r>
          </a:p>
        </p:txBody>
      </p:sp>
      <p:sp>
        <p:nvSpPr>
          <p:cNvPr id="2" name="Rectangle 1"/>
          <p:cNvSpPr/>
          <p:nvPr/>
        </p:nvSpPr>
        <p:spPr>
          <a:xfrm>
            <a:off x="194044" y="685800"/>
            <a:ext cx="8755912" cy="2800767"/>
          </a:xfrm>
          <a:prstGeom prst="rect">
            <a:avLst/>
          </a:prstGeom>
        </p:spPr>
        <p:txBody>
          <a:bodyPr wrap="square">
            <a:spAutoFit/>
          </a:bodyPr>
          <a:lstStyle/>
          <a:p>
            <a:pPr algn="l"/>
            <a:r>
              <a:rPr lang="en-US" sz="2200" dirty="0" smtClean="0"/>
              <a:t>I </a:t>
            </a:r>
            <a:r>
              <a:rPr lang="en-US" sz="2200" dirty="0"/>
              <a:t>believe that sometimes the </a:t>
            </a:r>
            <a:r>
              <a:rPr lang="en-US" sz="2200" dirty="0" smtClean="0"/>
              <a:t>social and entertainment life </a:t>
            </a:r>
            <a:r>
              <a:rPr lang="en-US" sz="2200" dirty="0"/>
              <a:t>of </a:t>
            </a:r>
            <a:r>
              <a:rPr lang="en-US" sz="2200" dirty="0" smtClean="0"/>
              <a:t>American Christians </a:t>
            </a:r>
            <a:r>
              <a:rPr lang="en-US" sz="2200" dirty="0"/>
              <a:t>can be a hindrance to being filled with the Holy </a:t>
            </a:r>
            <a:r>
              <a:rPr lang="en-US" sz="2200" dirty="0" smtClean="0"/>
              <a:t>Spirit. In America – we </a:t>
            </a:r>
            <a:r>
              <a:rPr lang="en-US" sz="2200" dirty="0"/>
              <a:t>have reached the highest height of civilization the world has ever </a:t>
            </a:r>
            <a:r>
              <a:rPr lang="en-US" sz="2200" dirty="0" smtClean="0"/>
              <a:t>known. Consider that no one has really come to know the luxuries we </a:t>
            </a:r>
            <a:r>
              <a:rPr lang="en-US" sz="2200" dirty="0"/>
              <a:t>enjoy in </a:t>
            </a:r>
            <a:r>
              <a:rPr lang="en-US" sz="2200" dirty="0" smtClean="0"/>
              <a:t>America. But </a:t>
            </a:r>
            <a:r>
              <a:rPr lang="en-US" sz="2200" dirty="0"/>
              <a:t>it can be a curse </a:t>
            </a:r>
            <a:r>
              <a:rPr lang="en-US" sz="2200" dirty="0" smtClean="0"/>
              <a:t>that we </a:t>
            </a:r>
            <a:r>
              <a:rPr lang="en-US" sz="2200" dirty="0"/>
              <a:t>have reached this High </a:t>
            </a:r>
            <a:r>
              <a:rPr lang="en-US" sz="2200" dirty="0" smtClean="0"/>
              <a:t>level civilization </a:t>
            </a:r>
            <a:r>
              <a:rPr lang="en-US" sz="2200" dirty="0"/>
              <a:t>and what </a:t>
            </a:r>
            <a:r>
              <a:rPr lang="en-US" sz="2200" dirty="0" smtClean="0"/>
              <a:t>happens is </a:t>
            </a:r>
            <a:r>
              <a:rPr lang="en-US" sz="2200" dirty="0"/>
              <a:t>we have beautiful comfortable homes that have become a snare through social </a:t>
            </a:r>
            <a:r>
              <a:rPr lang="en-US" sz="2200" dirty="0" smtClean="0"/>
              <a:t>life, entertainment, and ease.</a:t>
            </a:r>
            <a:r>
              <a:rPr lang="en-US" sz="2200" dirty="0"/>
              <a:t> </a:t>
            </a:r>
          </a:p>
        </p:txBody>
      </p:sp>
      <p:pic>
        <p:nvPicPr>
          <p:cNvPr id="4" name="Picture 2" descr="About Us - Revival Litera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3000" y="4114800"/>
            <a:ext cx="1405532"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3880564"/>
            <a:ext cx="7162800" cy="2462213"/>
          </a:xfrm>
          <a:prstGeom prst="rect">
            <a:avLst/>
          </a:prstGeom>
        </p:spPr>
        <p:txBody>
          <a:bodyPr wrap="square">
            <a:spAutoFit/>
          </a:bodyPr>
          <a:lstStyle/>
          <a:p>
            <a:pPr algn="l"/>
            <a:r>
              <a:rPr lang="en-US" sz="2200" dirty="0"/>
              <a:t>Sadly there is a sin in our American church today and it is that we lack in travailing </a:t>
            </a:r>
            <a:r>
              <a:rPr lang="en-US" sz="2200" dirty="0" smtClean="0"/>
              <a:t>in prayer for </a:t>
            </a:r>
            <a:r>
              <a:rPr lang="en-US" sz="2200" dirty="0"/>
              <a:t>our nation and when we lack in travailing we become these churches where everyone is chatty and </a:t>
            </a:r>
            <a:r>
              <a:rPr lang="en-US" sz="2200" dirty="0" smtClean="0"/>
              <a:t>friendly, </a:t>
            </a:r>
            <a:r>
              <a:rPr lang="en-US" sz="2200" dirty="0"/>
              <a:t>and there is nothing wrong with </a:t>
            </a:r>
            <a:r>
              <a:rPr lang="en-US" sz="2200" dirty="0" smtClean="0"/>
              <a:t>that, </a:t>
            </a:r>
            <a:r>
              <a:rPr lang="en-US" sz="2200" dirty="0"/>
              <a:t>but how can the Holy Spirit work and bring souls to Christ in our community if we do not have the spirit of travail</a:t>
            </a:r>
            <a:r>
              <a:rPr lang="en-US" sz="2200" dirty="0" smtClean="0"/>
              <a:t>? - JAMES STEWART </a:t>
            </a:r>
            <a:endParaRPr lang="en-US" sz="2200" dirty="0"/>
          </a:p>
        </p:txBody>
      </p:sp>
    </p:spTree>
    <p:extLst>
      <p:ext uri="{BB962C8B-B14F-4D97-AF65-F5344CB8AC3E}">
        <p14:creationId xmlns:p14="http://schemas.microsoft.com/office/powerpoint/2010/main" val="127771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Tearing of the Veil | Torah Portions | FFO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914433" cy="5945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957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 y="4249072"/>
            <a:ext cx="8458200" cy="2554545"/>
          </a:xfrm>
          <a:prstGeom prst="rect">
            <a:avLst/>
          </a:prstGeom>
        </p:spPr>
        <p:txBody>
          <a:bodyPr wrap="square">
            <a:spAutoFit/>
          </a:bodyPr>
          <a:lstStyle/>
          <a:p>
            <a:r>
              <a:rPr lang="en-US" sz="2000" dirty="0"/>
              <a:t>I believe that we are right on the threshold of wonderful things, but I want to emphasize that all these things will be through the power of the Holy Spirit. </a:t>
            </a:r>
            <a:r>
              <a:rPr lang="en-US" sz="2000" b="1" dirty="0"/>
              <a:t>You must not think that these gifts will fall upon you like ripe cherries. There is a sense in which you have to pay the price for everything you get. We must be covetous for God’s best gifts, and say Amen to any preparation the Lord takes us through, in order that we may be humble, useable vessels through whom He Himself can operate by means of the Spirit’s power.</a:t>
            </a:r>
            <a:r>
              <a:rPr lang="en-US" sz="2000" dirty="0"/>
              <a:t> 1923 Smith Wigglesworth</a:t>
            </a:r>
          </a:p>
        </p:txBody>
      </p:sp>
      <p:sp>
        <p:nvSpPr>
          <p:cNvPr id="5" name="TextBox 4"/>
          <p:cNvSpPr txBox="1"/>
          <p:nvPr/>
        </p:nvSpPr>
        <p:spPr>
          <a:xfrm>
            <a:off x="0" y="79721"/>
            <a:ext cx="9144000" cy="55399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0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Die To Your Technology and Addictions </a:t>
            </a:r>
          </a:p>
        </p:txBody>
      </p:sp>
      <p:sp>
        <p:nvSpPr>
          <p:cNvPr id="6" name="Rectangle 5"/>
          <p:cNvSpPr/>
          <p:nvPr/>
        </p:nvSpPr>
        <p:spPr>
          <a:xfrm>
            <a:off x="152400" y="797511"/>
            <a:ext cx="8839200" cy="1938992"/>
          </a:xfrm>
          <a:prstGeom prst="rect">
            <a:avLst/>
          </a:prstGeom>
        </p:spPr>
        <p:txBody>
          <a:bodyPr wrap="square">
            <a:spAutoFit/>
          </a:bodyPr>
          <a:lstStyle/>
          <a:p>
            <a:r>
              <a:rPr lang="en-US" sz="2000" dirty="0"/>
              <a:t> What I mean, brothers, is that the time is short. From now on those who have wives should live as if they had none; </a:t>
            </a:r>
            <a:r>
              <a:rPr lang="en-US" sz="2000" baseline="30000" dirty="0"/>
              <a:t>30 </a:t>
            </a:r>
            <a:r>
              <a:rPr lang="en-US" sz="2000" dirty="0"/>
              <a:t> those who mourn, as if they did not; those who are happy, as if they were not; those who buy something, as if it were not theirs to keep; </a:t>
            </a:r>
            <a:r>
              <a:rPr lang="en-US" sz="2000" baseline="30000" dirty="0"/>
              <a:t>31 </a:t>
            </a:r>
            <a:r>
              <a:rPr lang="en-US" sz="2000" dirty="0"/>
              <a:t> those who use the things of the world, as if not engrossed in them. For this world in its present form is passing away. </a:t>
            </a:r>
            <a:br>
              <a:rPr lang="en-US" sz="2000" dirty="0"/>
            </a:br>
            <a:r>
              <a:rPr lang="en-US" sz="2000" b="1" dirty="0"/>
              <a:t>1 Corinthians 7:29-31 (NIV) </a:t>
            </a:r>
            <a:endParaRPr lang="en-US" sz="2000" dirty="0"/>
          </a:p>
        </p:txBody>
      </p:sp>
      <p:sp>
        <p:nvSpPr>
          <p:cNvPr id="7" name="Rectangle 6"/>
          <p:cNvSpPr/>
          <p:nvPr/>
        </p:nvSpPr>
        <p:spPr>
          <a:xfrm>
            <a:off x="419100" y="2820938"/>
            <a:ext cx="8343900" cy="1200329"/>
          </a:xfrm>
          <a:prstGeom prst="rect">
            <a:avLst/>
          </a:prstGeom>
        </p:spPr>
        <p:txBody>
          <a:bodyPr wrap="square">
            <a:spAutoFit/>
          </a:bodyPr>
          <a:lstStyle/>
          <a:p>
            <a:r>
              <a:rPr lang="en-US" baseline="30000" dirty="0">
                <a:solidFill>
                  <a:srgbClr val="FFFF00"/>
                </a:solidFill>
              </a:rPr>
              <a:t>35 </a:t>
            </a:r>
            <a:r>
              <a:rPr lang="en-US" dirty="0">
                <a:solidFill>
                  <a:srgbClr val="FFFF00"/>
                </a:solidFill>
              </a:rPr>
              <a:t> I am saying this for your own good, not to restrict you, but that you may live in a right way in undivided devotion to the Lord. </a:t>
            </a:r>
            <a:r>
              <a:rPr lang="en-US" b="1" dirty="0" smtClean="0">
                <a:solidFill>
                  <a:srgbClr val="FFFF00"/>
                </a:solidFill>
              </a:rPr>
              <a:t>1 </a:t>
            </a:r>
            <a:r>
              <a:rPr lang="en-US" b="1" dirty="0">
                <a:solidFill>
                  <a:srgbClr val="FFFF00"/>
                </a:solidFill>
              </a:rPr>
              <a:t>Corinthians 7:35 (NIV) </a:t>
            </a:r>
            <a:endParaRPr lang="en-US" dirty="0">
              <a:solidFill>
                <a:srgbClr val="FFFF00"/>
              </a:solidFill>
            </a:endParaRPr>
          </a:p>
        </p:txBody>
      </p:sp>
    </p:spTree>
    <p:extLst>
      <p:ext uri="{BB962C8B-B14F-4D97-AF65-F5344CB8AC3E}">
        <p14:creationId xmlns:p14="http://schemas.microsoft.com/office/powerpoint/2010/main" val="142533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238780"/>
            <a:ext cx="88392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Die To Your Independent Spirit</a:t>
            </a:r>
            <a:endParaRPr lang="en-US" sz="2800" b="1" dirty="0">
              <a:ln w="11430"/>
              <a:solidFill>
                <a:schemeClr val="bg1"/>
              </a:solidFill>
              <a:effectLst>
                <a:glow rad="101600">
                  <a:schemeClr val="accent6">
                    <a:satMod val="175000"/>
                    <a:alpha val="40000"/>
                  </a:schemeClr>
                </a:glow>
                <a:outerShdw blurRad="50800" dist="39000" dir="5460000" algn="tl">
                  <a:srgbClr val="000000">
                    <a:alpha val="38000"/>
                  </a:srgbClr>
                </a:outerShdw>
              </a:effectLst>
            </a:endParaRPr>
          </a:p>
        </p:txBody>
      </p:sp>
      <p:sp>
        <p:nvSpPr>
          <p:cNvPr id="2" name="Rectangle 1"/>
          <p:cNvSpPr/>
          <p:nvPr/>
        </p:nvSpPr>
        <p:spPr>
          <a:xfrm>
            <a:off x="304800" y="1109008"/>
            <a:ext cx="8458200" cy="2123658"/>
          </a:xfrm>
          <a:prstGeom prst="rect">
            <a:avLst/>
          </a:prstGeom>
        </p:spPr>
        <p:txBody>
          <a:bodyPr wrap="square">
            <a:spAutoFit/>
          </a:bodyPr>
          <a:lstStyle/>
          <a:p>
            <a:r>
              <a:rPr lang="en-US" b="1" dirty="0"/>
              <a:t>As long as it is day, </a:t>
            </a:r>
            <a:r>
              <a:rPr lang="en-US" sz="3600" b="1" dirty="0">
                <a:solidFill>
                  <a:srgbClr val="FFFF00"/>
                </a:solidFill>
              </a:rPr>
              <a:t>we</a:t>
            </a:r>
            <a:r>
              <a:rPr lang="en-US" b="1" dirty="0"/>
              <a:t> must do the work of Him who sent me. (IT IS NECESSARY FOR US TO DO THE WORKS OF HIM WHO SENT ME) </a:t>
            </a:r>
            <a:r>
              <a:rPr lang="en-US" b="1" dirty="0">
                <a:solidFill>
                  <a:srgbClr val="FFFF00"/>
                </a:solidFill>
              </a:rPr>
              <a:t>Night</a:t>
            </a:r>
            <a:r>
              <a:rPr lang="en-US" b="1" dirty="0"/>
              <a:t> </a:t>
            </a:r>
            <a:r>
              <a:rPr lang="en-US" sz="2000" dirty="0" smtClean="0"/>
              <a:t>(Death or Tribulation) </a:t>
            </a:r>
            <a:r>
              <a:rPr lang="en-US" b="1" dirty="0" smtClean="0"/>
              <a:t>is </a:t>
            </a:r>
            <a:r>
              <a:rPr lang="en-US" b="1" dirty="0"/>
              <a:t>coming, when no one can work. 5  While I am in the world, I am the light of the world." John 9:3-5 (NIV)</a:t>
            </a:r>
            <a:endParaRPr lang="en-US" dirty="0"/>
          </a:p>
        </p:txBody>
      </p:sp>
      <p:sp>
        <p:nvSpPr>
          <p:cNvPr id="3" name="Rectangle 2"/>
          <p:cNvSpPr/>
          <p:nvPr/>
        </p:nvSpPr>
        <p:spPr>
          <a:xfrm>
            <a:off x="330200" y="3505200"/>
            <a:ext cx="8382000" cy="2677656"/>
          </a:xfrm>
          <a:prstGeom prst="rect">
            <a:avLst/>
          </a:prstGeom>
        </p:spPr>
        <p:txBody>
          <a:bodyPr wrap="square">
            <a:spAutoFit/>
          </a:bodyPr>
          <a:lstStyle/>
          <a:p>
            <a:r>
              <a:rPr lang="en-US" dirty="0"/>
              <a:t> Let us hold unswervingly to the hope we profess, for he who promised is faithful. </a:t>
            </a:r>
            <a:r>
              <a:rPr lang="en-US" baseline="30000" dirty="0"/>
              <a:t>24 </a:t>
            </a:r>
            <a:r>
              <a:rPr lang="en-US" dirty="0"/>
              <a:t> And let us consider how we may spur </a:t>
            </a:r>
            <a:r>
              <a:rPr lang="en-US" dirty="0" smtClean="0"/>
              <a:t>(provoke, incite) one </a:t>
            </a:r>
            <a:r>
              <a:rPr lang="en-US" dirty="0"/>
              <a:t>another on toward love and good deeds. </a:t>
            </a:r>
            <a:r>
              <a:rPr lang="en-US" baseline="30000" dirty="0"/>
              <a:t>25 </a:t>
            </a:r>
            <a:r>
              <a:rPr lang="en-US" dirty="0"/>
              <a:t> Let us not give up meeting together, as some are in the habit of doing, but let us encourage one another--and all the more as you see the Day approaching. </a:t>
            </a:r>
            <a:br>
              <a:rPr lang="en-US" dirty="0"/>
            </a:br>
            <a:r>
              <a:rPr lang="en-US" b="1" dirty="0"/>
              <a:t>Hebrews 10:23-25 (NIV) </a:t>
            </a:r>
            <a:endParaRPr lang="en-US" dirty="0"/>
          </a:p>
        </p:txBody>
      </p:sp>
    </p:spTree>
    <p:extLst>
      <p:ext uri="{BB962C8B-B14F-4D97-AF65-F5344CB8AC3E}">
        <p14:creationId xmlns:p14="http://schemas.microsoft.com/office/powerpoint/2010/main" val="287934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762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IMPACT OF OUR PRAYERS are Real </a:t>
            </a:r>
          </a:p>
        </p:txBody>
      </p:sp>
      <p:sp>
        <p:nvSpPr>
          <p:cNvPr id="2" name="Rectangle 1"/>
          <p:cNvSpPr/>
          <p:nvPr/>
        </p:nvSpPr>
        <p:spPr>
          <a:xfrm>
            <a:off x="127000" y="762000"/>
            <a:ext cx="6934200" cy="6001643"/>
          </a:xfrm>
          <a:prstGeom prst="rect">
            <a:avLst/>
          </a:prstGeom>
        </p:spPr>
        <p:txBody>
          <a:bodyPr wrap="square">
            <a:spAutoFit/>
          </a:bodyPr>
          <a:lstStyle/>
          <a:p>
            <a:pPr algn="l"/>
            <a:r>
              <a:rPr lang="en-US" dirty="0"/>
              <a:t>The story is well known how, in one place, a whole wagon-load of Methodists were taken before the magistrates; but when the question was asked in court what they had done, a profound silence fell over the </a:t>
            </a:r>
            <a:r>
              <a:rPr lang="en-US" dirty="0" smtClean="0"/>
              <a:t>whole assembly</a:t>
            </a:r>
            <a:r>
              <a:rPr lang="en-US" dirty="0"/>
              <a:t>, for no one was prepared with a charge against them, till somebody exclaimed, "They pretended to be better than other people, and they prayed from morning till night!" And another voice shouted out, "And they've converted my wife; till she went </a:t>
            </a:r>
            <a:r>
              <a:rPr lang="en-US" dirty="0" smtClean="0"/>
              <a:t>to their meetings, </a:t>
            </a:r>
            <a:r>
              <a:rPr lang="en-US" dirty="0"/>
              <a:t>she had a tongue of her own, and now she's as quiet as a lamb!" </a:t>
            </a:r>
          </a:p>
          <a:p>
            <a:pPr algn="l"/>
            <a:r>
              <a:rPr lang="en-US" dirty="0"/>
              <a:t> </a:t>
            </a:r>
          </a:p>
          <a:p>
            <a:pPr algn="l"/>
            <a:r>
              <a:rPr lang="en-US" dirty="0"/>
              <a:t>"Take them all back, take them all back," said the </a:t>
            </a:r>
            <a:r>
              <a:rPr lang="en-US" dirty="0" smtClean="0"/>
              <a:t>magistrate</a:t>
            </a:r>
            <a:r>
              <a:rPr lang="en-US" dirty="0"/>
              <a:t>, "and let them convert </a:t>
            </a:r>
            <a:r>
              <a:rPr lang="en-US" dirty="0" smtClean="0"/>
              <a:t>the </a:t>
            </a:r>
            <a:r>
              <a:rPr lang="en-US" dirty="0"/>
              <a:t>rest of </a:t>
            </a:r>
            <a:r>
              <a:rPr lang="en-US" dirty="0" smtClean="0"/>
              <a:t>the town</a:t>
            </a:r>
            <a:r>
              <a:rPr lang="en-US" dirty="0"/>
              <a:t>!"</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5800" y="990600"/>
            <a:ext cx="1855177" cy="186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61200" y="2852738"/>
            <a:ext cx="1829777" cy="830997"/>
          </a:xfrm>
          <a:prstGeom prst="rect">
            <a:avLst/>
          </a:prstGeom>
          <a:noFill/>
        </p:spPr>
        <p:txBody>
          <a:bodyPr wrap="square" rtlCol="0">
            <a:spAutoFit/>
          </a:bodyPr>
          <a:lstStyle/>
          <a:p>
            <a:r>
              <a:rPr lang="en-US" dirty="0" smtClean="0"/>
              <a:t>Myrtle Beal</a:t>
            </a:r>
          </a:p>
          <a:p>
            <a:r>
              <a:rPr lang="en-US" dirty="0" smtClean="0"/>
              <a:t>1948</a:t>
            </a:r>
            <a:endParaRPr lang="en-US" dirty="0"/>
          </a:p>
        </p:txBody>
      </p:sp>
    </p:spTree>
    <p:extLst>
      <p:ext uri="{BB962C8B-B14F-4D97-AF65-F5344CB8AC3E}">
        <p14:creationId xmlns:p14="http://schemas.microsoft.com/office/powerpoint/2010/main" val="305784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Praying From A Place </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of Faith And Passion For God’s Glory</a:t>
            </a:r>
          </a:p>
        </p:txBody>
      </p:sp>
      <p:sp>
        <p:nvSpPr>
          <p:cNvPr id="2" name="Rectangle 1"/>
          <p:cNvSpPr/>
          <p:nvPr/>
        </p:nvSpPr>
        <p:spPr>
          <a:xfrm>
            <a:off x="228600" y="3200400"/>
            <a:ext cx="8686800" cy="2554545"/>
          </a:xfrm>
          <a:prstGeom prst="rect">
            <a:avLst/>
          </a:prstGeom>
        </p:spPr>
        <p:txBody>
          <a:bodyPr wrap="square">
            <a:spAutoFit/>
          </a:bodyPr>
          <a:lstStyle/>
          <a:p>
            <a:r>
              <a:rPr lang="en-US" sz="3200" dirty="0"/>
              <a:t>WHAT IF NINETY PERCENT OF YOUR PRAYERS WE BIRTHED BY THE HOLY SPIRIT – AND LED TO NINETY PERCENT OF YOUR PRAYERS WERE ANSWERED WITHIN SIX MONTHS</a:t>
            </a:r>
          </a:p>
        </p:txBody>
      </p:sp>
      <p:sp>
        <p:nvSpPr>
          <p:cNvPr id="4" name="Rectangle 3"/>
          <p:cNvSpPr/>
          <p:nvPr/>
        </p:nvSpPr>
        <p:spPr>
          <a:xfrm>
            <a:off x="228600" y="1371600"/>
            <a:ext cx="8686800" cy="1200329"/>
          </a:xfrm>
          <a:prstGeom prst="rect">
            <a:avLst/>
          </a:prstGeom>
        </p:spPr>
        <p:txBody>
          <a:bodyPr wrap="square">
            <a:spAutoFit/>
          </a:bodyPr>
          <a:lstStyle/>
          <a:p>
            <a:r>
              <a:rPr lang="en-US" b="1" dirty="0"/>
              <a:t>Thou shalt also decree </a:t>
            </a:r>
            <a:r>
              <a:rPr lang="en-US" sz="2000" dirty="0"/>
              <a:t>(root word means to </a:t>
            </a:r>
            <a:r>
              <a:rPr lang="en-US" sz="2000" dirty="0" smtClean="0"/>
              <a:t>decide</a:t>
            </a:r>
            <a:r>
              <a:rPr lang="en-US" sz="2000" dirty="0"/>
              <a:t>)</a:t>
            </a:r>
            <a:r>
              <a:rPr lang="en-US" b="1" dirty="0"/>
              <a:t> a thing, and it shall be established </a:t>
            </a:r>
            <a:r>
              <a:rPr lang="en-US" sz="2000" dirty="0" smtClean="0"/>
              <a:t>(to be </a:t>
            </a:r>
            <a:r>
              <a:rPr lang="en-US" sz="2000" dirty="0"/>
              <a:t>accomplished) </a:t>
            </a:r>
            <a:r>
              <a:rPr lang="en-US" b="1" dirty="0"/>
              <a:t>unto thee: and the light shall shine upon thy ways. Job 22:28 (KJV)</a:t>
            </a:r>
            <a:endParaRPr lang="en-US" dirty="0"/>
          </a:p>
        </p:txBody>
      </p:sp>
    </p:spTree>
    <p:extLst>
      <p:ext uri="{BB962C8B-B14F-4D97-AF65-F5344CB8AC3E}">
        <p14:creationId xmlns:p14="http://schemas.microsoft.com/office/powerpoint/2010/main" val="388890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709910"/>
            <a:ext cx="8763000" cy="5386090"/>
          </a:xfrm>
          <a:prstGeom prst="rect">
            <a:avLst/>
          </a:prstGeom>
        </p:spPr>
        <p:txBody>
          <a:bodyPr wrap="square">
            <a:spAutoFit/>
          </a:bodyPr>
          <a:lstStyle/>
          <a:p>
            <a:r>
              <a:rPr lang="en-US" sz="4400" b="1" dirty="0" smtClean="0">
                <a:solidFill>
                  <a:srgbClr val="FFFF00"/>
                </a:solidFill>
              </a:rPr>
              <a:t>APPLICATION</a:t>
            </a:r>
            <a:r>
              <a:rPr lang="en-US" sz="3000" b="1" dirty="0" smtClean="0">
                <a:solidFill>
                  <a:srgbClr val="FFFF00"/>
                </a:solidFill>
              </a:rPr>
              <a:t> </a:t>
            </a:r>
          </a:p>
          <a:p>
            <a:pPr marL="457200" indent="-457200" algn="l">
              <a:buFont typeface="+mj-lt"/>
              <a:buAutoNum type="arabicPeriod"/>
            </a:pPr>
            <a:r>
              <a:rPr lang="en-US" sz="3000" dirty="0" smtClean="0"/>
              <a:t>I’M </a:t>
            </a:r>
            <a:r>
              <a:rPr lang="en-US" sz="3000" dirty="0"/>
              <a:t>GOING TO LIVE ALL THE PRACTICAL ASSIGNMENTS YOU GIVE ME TO DO, </a:t>
            </a:r>
            <a:endParaRPr lang="en-US" sz="3000" dirty="0" smtClean="0"/>
          </a:p>
          <a:p>
            <a:pPr marL="457200" indent="-457200" algn="l">
              <a:buFont typeface="+mj-lt"/>
              <a:buAutoNum type="arabicPeriod"/>
            </a:pPr>
            <a:r>
              <a:rPr lang="en-US" sz="3000" dirty="0" smtClean="0"/>
              <a:t>I WILL </a:t>
            </a:r>
            <a:r>
              <a:rPr lang="en-US" sz="3000" dirty="0"/>
              <a:t>IMMEDIATELY REPENT WHEN I SEEK MY OWN INTEREST ABOVE YOURS. </a:t>
            </a:r>
            <a:endParaRPr lang="en-US" sz="3000" dirty="0" smtClean="0"/>
          </a:p>
          <a:p>
            <a:pPr marL="457200" indent="-457200" algn="l">
              <a:buFont typeface="+mj-lt"/>
              <a:buAutoNum type="arabicPeriod"/>
            </a:pPr>
            <a:r>
              <a:rPr lang="en-US" sz="3000" dirty="0" smtClean="0"/>
              <a:t>I </a:t>
            </a:r>
            <a:r>
              <a:rPr lang="en-US" sz="3000" dirty="0"/>
              <a:t>AM GOING TO DAILY COURT YOUR PRESENCE, </a:t>
            </a:r>
            <a:r>
              <a:rPr lang="en-US" sz="3000" dirty="0" smtClean="0"/>
              <a:t>AND STIR </a:t>
            </a:r>
            <a:r>
              <a:rPr lang="en-US" sz="3000" dirty="0"/>
              <a:t>UP THE GIFT OF </a:t>
            </a:r>
            <a:r>
              <a:rPr lang="en-US" sz="3000" dirty="0" smtClean="0"/>
              <a:t>PRAYER</a:t>
            </a:r>
          </a:p>
          <a:p>
            <a:pPr marL="457200" indent="-457200" algn="l">
              <a:buFont typeface="+mj-lt"/>
              <a:buAutoNum type="arabicPeriod"/>
            </a:pPr>
            <a:r>
              <a:rPr lang="en-US" sz="3000" dirty="0" smtClean="0"/>
              <a:t>AND I WILL SOW </a:t>
            </a:r>
            <a:r>
              <a:rPr lang="en-US" sz="3000" dirty="0"/>
              <a:t>YOUR WORD INTO MY </a:t>
            </a:r>
            <a:r>
              <a:rPr lang="en-US" sz="3000" dirty="0" smtClean="0"/>
              <a:t>HEART AND FAMILY. </a:t>
            </a:r>
          </a:p>
          <a:p>
            <a:pPr algn="l"/>
            <a:endParaRPr lang="en-US" sz="3000" dirty="0"/>
          </a:p>
        </p:txBody>
      </p:sp>
    </p:spTree>
    <p:extLst>
      <p:ext uri="{BB962C8B-B14F-4D97-AF65-F5344CB8AC3E}">
        <p14:creationId xmlns:p14="http://schemas.microsoft.com/office/powerpoint/2010/main" val="248210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981200"/>
            <a:ext cx="8610600" cy="1569660"/>
          </a:xfrm>
          <a:prstGeom prst="rect">
            <a:avLst/>
          </a:prstGeom>
        </p:spPr>
        <p:txBody>
          <a:bodyPr wrap="square">
            <a:spAutoFit/>
          </a:bodyPr>
          <a:lstStyle/>
          <a:p>
            <a:r>
              <a:rPr lang="en-US" dirty="0" smtClean="0"/>
              <a:t>That </a:t>
            </a:r>
            <a:r>
              <a:rPr lang="en-US" dirty="0"/>
              <a:t>your days may be multiplied, and the days of your children, in the land which the </a:t>
            </a:r>
            <a:r>
              <a:rPr lang="en-US" cap="small" dirty="0"/>
              <a:t>LORD</a:t>
            </a:r>
            <a:r>
              <a:rPr lang="en-US" dirty="0"/>
              <a:t> </a:t>
            </a:r>
            <a:r>
              <a:rPr lang="en-US" dirty="0" smtClean="0"/>
              <a:t>swore </a:t>
            </a:r>
            <a:r>
              <a:rPr lang="en-US" dirty="0"/>
              <a:t>unto your fathers to give them, </a:t>
            </a:r>
            <a:r>
              <a:rPr lang="en-US" b="1" dirty="0">
                <a:solidFill>
                  <a:srgbClr val="FFFF00"/>
                </a:solidFill>
              </a:rPr>
              <a:t>as the days of heaven upon the earth. </a:t>
            </a:r>
            <a:r>
              <a:rPr lang="en-US" dirty="0"/>
              <a:t/>
            </a:r>
            <a:br>
              <a:rPr lang="en-US" dirty="0"/>
            </a:br>
            <a:r>
              <a:rPr lang="en-US" b="1" dirty="0"/>
              <a:t>Deuteronomy 11:21 (KJV</a:t>
            </a:r>
            <a:r>
              <a:rPr lang="en-US" b="1" dirty="0" smtClean="0"/>
              <a:t>)</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19110"/>
            <a:ext cx="2728859" cy="176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219110"/>
            <a:ext cx="63246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Veil Between God’s </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Realm And Ours</a:t>
            </a:r>
          </a:p>
        </p:txBody>
      </p:sp>
      <p:sp>
        <p:nvSpPr>
          <p:cNvPr id="5" name="Rectangle 4"/>
          <p:cNvSpPr/>
          <p:nvPr/>
        </p:nvSpPr>
        <p:spPr>
          <a:xfrm>
            <a:off x="228600" y="4648200"/>
            <a:ext cx="8534400" cy="830997"/>
          </a:xfrm>
          <a:prstGeom prst="rect">
            <a:avLst/>
          </a:prstGeom>
        </p:spPr>
        <p:txBody>
          <a:bodyPr wrap="square">
            <a:spAutoFit/>
          </a:bodyPr>
          <a:lstStyle/>
          <a:p>
            <a:r>
              <a:rPr lang="en-US" dirty="0" smtClean="0"/>
              <a:t>Faithfulness </a:t>
            </a:r>
            <a:r>
              <a:rPr lang="en-US" dirty="0"/>
              <a:t>springs forth from the earth, and righteousness looks down from heaven. </a:t>
            </a:r>
            <a:r>
              <a:rPr lang="en-US" b="1" dirty="0" smtClean="0"/>
              <a:t>Psalm </a:t>
            </a:r>
            <a:r>
              <a:rPr lang="en-US" b="1" dirty="0"/>
              <a:t>85:11 (NIV) </a:t>
            </a:r>
            <a:endParaRPr lang="en-US" dirty="0"/>
          </a:p>
        </p:txBody>
      </p:sp>
      <p:sp>
        <p:nvSpPr>
          <p:cNvPr id="7" name="Rectangle 6"/>
          <p:cNvSpPr/>
          <p:nvPr/>
        </p:nvSpPr>
        <p:spPr>
          <a:xfrm>
            <a:off x="228600" y="5562600"/>
            <a:ext cx="8610600" cy="1200329"/>
          </a:xfrm>
          <a:prstGeom prst="rect">
            <a:avLst/>
          </a:prstGeom>
        </p:spPr>
        <p:txBody>
          <a:bodyPr wrap="square">
            <a:spAutoFit/>
          </a:bodyPr>
          <a:lstStyle/>
          <a:p>
            <a:r>
              <a:rPr lang="en-US" dirty="0" smtClean="0">
                <a:solidFill>
                  <a:srgbClr val="FFFF00"/>
                </a:solidFill>
              </a:rPr>
              <a:t>"In </a:t>
            </a:r>
            <a:r>
              <a:rPr lang="en-US" dirty="0">
                <a:solidFill>
                  <a:srgbClr val="FFFF00"/>
                </a:solidFill>
              </a:rPr>
              <a:t>that day I will respond," declares the </a:t>
            </a:r>
            <a:r>
              <a:rPr lang="en-US" cap="small" dirty="0">
                <a:solidFill>
                  <a:srgbClr val="FFFF00"/>
                </a:solidFill>
              </a:rPr>
              <a:t>LORD</a:t>
            </a:r>
            <a:r>
              <a:rPr lang="en-US" dirty="0">
                <a:solidFill>
                  <a:srgbClr val="FFFF00"/>
                </a:solidFill>
              </a:rPr>
              <a:t>-- "I will respond to the skies, and they will respond to the earth; </a:t>
            </a:r>
            <a:br>
              <a:rPr lang="en-US" dirty="0">
                <a:solidFill>
                  <a:srgbClr val="FFFF00"/>
                </a:solidFill>
              </a:rPr>
            </a:br>
            <a:r>
              <a:rPr lang="en-US" b="1" dirty="0">
                <a:solidFill>
                  <a:srgbClr val="FFFF00"/>
                </a:solidFill>
              </a:rPr>
              <a:t>Hosea 2:21 (NIV) </a:t>
            </a:r>
            <a:endParaRPr lang="en-US" dirty="0">
              <a:solidFill>
                <a:srgbClr val="FFFF00"/>
              </a:solidFill>
            </a:endParaRPr>
          </a:p>
        </p:txBody>
      </p:sp>
      <p:sp>
        <p:nvSpPr>
          <p:cNvPr id="8" name="Rectangle 7"/>
          <p:cNvSpPr/>
          <p:nvPr/>
        </p:nvSpPr>
        <p:spPr>
          <a:xfrm>
            <a:off x="0" y="3664803"/>
            <a:ext cx="9144000" cy="830997"/>
          </a:xfrm>
          <a:prstGeom prst="rect">
            <a:avLst/>
          </a:prstGeom>
        </p:spPr>
        <p:txBody>
          <a:bodyPr wrap="square">
            <a:spAutoFit/>
          </a:bodyPr>
          <a:lstStyle/>
          <a:p>
            <a:r>
              <a:rPr lang="en-US" dirty="0" smtClean="0">
                <a:solidFill>
                  <a:srgbClr val="FFFF00"/>
                </a:solidFill>
              </a:rPr>
              <a:t>Part </a:t>
            </a:r>
            <a:r>
              <a:rPr lang="en-US" dirty="0">
                <a:solidFill>
                  <a:srgbClr val="FFFF00"/>
                </a:solidFill>
              </a:rPr>
              <a:t>your heavens, O </a:t>
            </a:r>
            <a:r>
              <a:rPr lang="en-US" cap="small" dirty="0">
                <a:solidFill>
                  <a:srgbClr val="FFFF00"/>
                </a:solidFill>
              </a:rPr>
              <a:t>LORD</a:t>
            </a:r>
            <a:r>
              <a:rPr lang="en-US" dirty="0">
                <a:solidFill>
                  <a:srgbClr val="FFFF00"/>
                </a:solidFill>
              </a:rPr>
              <a:t>, and come down; touch the mountains, so that they smoke. </a:t>
            </a:r>
            <a:r>
              <a:rPr lang="en-US" b="1" dirty="0" smtClean="0">
                <a:solidFill>
                  <a:srgbClr val="FFFF00"/>
                </a:solidFill>
              </a:rPr>
              <a:t>Psalm </a:t>
            </a:r>
            <a:r>
              <a:rPr lang="en-US" b="1" dirty="0">
                <a:solidFill>
                  <a:srgbClr val="FFFF00"/>
                </a:solidFill>
              </a:rPr>
              <a:t>144:5 (NIV) </a:t>
            </a:r>
            <a:r>
              <a:rPr lang="en-US" b="1" dirty="0" smtClean="0">
                <a:solidFill>
                  <a:srgbClr val="FFFF00"/>
                </a:solidFill>
              </a:rPr>
              <a:t>(Isaiah 64:1)</a:t>
            </a:r>
            <a:endParaRPr lang="en-US" dirty="0">
              <a:solidFill>
                <a:srgbClr val="FFFF00"/>
              </a:solidFill>
            </a:endParaRPr>
          </a:p>
        </p:txBody>
      </p:sp>
    </p:spTree>
    <p:extLst>
      <p:ext uri="{BB962C8B-B14F-4D97-AF65-F5344CB8AC3E}">
        <p14:creationId xmlns:p14="http://schemas.microsoft.com/office/powerpoint/2010/main" val="317890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473476"/>
            <a:ext cx="9067800" cy="2308324"/>
          </a:xfrm>
          <a:prstGeom prst="rect">
            <a:avLst/>
          </a:prstGeom>
        </p:spPr>
        <p:txBody>
          <a:bodyPr wrap="square">
            <a:spAutoFit/>
          </a:bodyPr>
          <a:lstStyle/>
          <a:p>
            <a:pPr marL="457200" indent="-457200" algn="l">
              <a:buFont typeface="+mj-lt"/>
              <a:buAutoNum type="arabicPeriod"/>
            </a:pPr>
            <a:r>
              <a:rPr lang="en-US" dirty="0">
                <a:solidFill>
                  <a:schemeClr val="bg1"/>
                </a:solidFill>
              </a:rPr>
              <a:t>DIE TO YOUR </a:t>
            </a:r>
            <a:r>
              <a:rPr lang="en-US" dirty="0" smtClean="0">
                <a:solidFill>
                  <a:schemeClr val="bg1"/>
                </a:solidFill>
              </a:rPr>
              <a:t>DEFAULT PRAYER CALVINISM/ FATALISM</a:t>
            </a:r>
            <a:endParaRPr lang="en-US" dirty="0">
              <a:solidFill>
                <a:schemeClr val="bg1"/>
              </a:solidFill>
            </a:endParaRPr>
          </a:p>
          <a:p>
            <a:pPr marL="457200" indent="-457200" algn="l">
              <a:buFont typeface="+mj-lt"/>
              <a:buAutoNum type="arabicPeriod"/>
            </a:pPr>
            <a:r>
              <a:rPr lang="en-US" dirty="0" smtClean="0">
                <a:solidFill>
                  <a:schemeClr val="bg1"/>
                </a:solidFill>
              </a:rPr>
              <a:t>DIE </a:t>
            </a:r>
            <a:r>
              <a:rPr lang="en-US" dirty="0">
                <a:solidFill>
                  <a:schemeClr val="bg1"/>
                </a:solidFill>
              </a:rPr>
              <a:t>TO YOUR </a:t>
            </a:r>
            <a:r>
              <a:rPr lang="en-US" dirty="0" smtClean="0">
                <a:solidFill>
                  <a:schemeClr val="bg1"/>
                </a:solidFill>
              </a:rPr>
              <a:t>PRAYER LAZINESS/ INSECURITY</a:t>
            </a:r>
          </a:p>
          <a:p>
            <a:pPr marL="457200" indent="-457200" algn="l">
              <a:buFont typeface="+mj-lt"/>
              <a:buAutoNum type="arabicPeriod"/>
            </a:pPr>
            <a:r>
              <a:rPr lang="en-US" dirty="0" smtClean="0">
                <a:solidFill>
                  <a:schemeClr val="bg1"/>
                </a:solidFill>
              </a:rPr>
              <a:t>DIE TO YOUR PUSH BUTTON/ TECHNOLOGY ADDICTIONS</a:t>
            </a:r>
            <a:endParaRPr lang="en-US" dirty="0">
              <a:solidFill>
                <a:schemeClr val="bg1"/>
              </a:solidFill>
            </a:endParaRPr>
          </a:p>
          <a:p>
            <a:pPr marL="457200" indent="-457200" algn="l">
              <a:buFont typeface="+mj-lt"/>
              <a:buAutoNum type="arabicPeriod"/>
            </a:pPr>
            <a:r>
              <a:rPr lang="en-US" dirty="0" smtClean="0">
                <a:solidFill>
                  <a:schemeClr val="bg1"/>
                </a:solidFill>
              </a:rPr>
              <a:t>DIE </a:t>
            </a:r>
            <a:r>
              <a:rPr lang="en-US" dirty="0">
                <a:solidFill>
                  <a:schemeClr val="bg1"/>
                </a:solidFill>
              </a:rPr>
              <a:t>TO YOUR INDEPENDENT SPIRIT OF </a:t>
            </a:r>
            <a:r>
              <a:rPr lang="en-US" dirty="0" smtClean="0">
                <a:solidFill>
                  <a:schemeClr val="bg1"/>
                </a:solidFill>
              </a:rPr>
              <a:t>I’ll PRAY AT HOME BY MYSELF</a:t>
            </a:r>
            <a:endParaRPr lang="en-US"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615171773"/>
              </p:ext>
            </p:extLst>
          </p:nvPr>
        </p:nvGraphicFramePr>
        <p:xfrm>
          <a:off x="266700" y="914400"/>
          <a:ext cx="8686800" cy="3429000"/>
        </p:xfrm>
        <a:graphic>
          <a:graphicData uri="http://schemas.openxmlformats.org/drawingml/2006/table">
            <a:tbl>
              <a:tblPr firstRow="1" firstCol="1" bandRow="1">
                <a:tableStyleId>{5C22544A-7EE6-4342-B048-85BDC9FD1C3A}</a:tableStyleId>
              </a:tblPr>
              <a:tblGrid>
                <a:gridCol w="2514599"/>
                <a:gridCol w="3276601"/>
                <a:gridCol w="2895600"/>
              </a:tblGrid>
              <a:tr h="3352800">
                <a:tc>
                  <a:txBody>
                    <a:bodyPr/>
                    <a:lstStyle/>
                    <a:p>
                      <a:pPr marL="0" marR="0" algn="ctr">
                        <a:spcBef>
                          <a:spcPts val="0"/>
                        </a:spcBef>
                        <a:spcAft>
                          <a:spcPts val="0"/>
                        </a:spcAft>
                      </a:pPr>
                      <a:r>
                        <a:rPr lang="en-US" sz="2500" dirty="0">
                          <a:solidFill>
                            <a:srgbClr val="000000"/>
                          </a:solidFill>
                          <a:effectLst/>
                        </a:rPr>
                        <a:t>Not Yet Answered</a:t>
                      </a:r>
                      <a:endParaRPr lang="en-US" sz="1900" dirty="0">
                        <a:solidFill>
                          <a:srgbClr val="000000"/>
                        </a:solidFill>
                        <a:effectLst/>
                      </a:endParaRPr>
                    </a:p>
                    <a:p>
                      <a:pPr marL="0" marR="0">
                        <a:spcBef>
                          <a:spcPts val="0"/>
                        </a:spcBef>
                        <a:spcAft>
                          <a:spcPts val="0"/>
                        </a:spcAft>
                      </a:pPr>
                      <a:r>
                        <a:rPr lang="en-US" sz="2500" dirty="0">
                          <a:effectLst/>
                        </a:rPr>
                        <a:t>It is Unfolding</a:t>
                      </a:r>
                      <a:endParaRPr lang="en-US" sz="1900" dirty="0">
                        <a:effectLst/>
                      </a:endParaRPr>
                    </a:p>
                    <a:p>
                      <a:pPr marL="0" marR="0">
                        <a:spcBef>
                          <a:spcPts val="0"/>
                        </a:spcBef>
                        <a:spcAft>
                          <a:spcPts val="0"/>
                        </a:spcAft>
                      </a:pPr>
                      <a:r>
                        <a:rPr lang="en-US" sz="2500" dirty="0">
                          <a:effectLst/>
                        </a:rPr>
                        <a:t>God says “I’m working it out.” </a:t>
                      </a:r>
                      <a:r>
                        <a:rPr lang="en-US" sz="2500" dirty="0" smtClean="0">
                          <a:effectLst/>
                        </a:rPr>
                        <a:t>“It IS</a:t>
                      </a:r>
                      <a:r>
                        <a:rPr lang="en-US" sz="2500" baseline="0" dirty="0" smtClean="0">
                          <a:effectLst/>
                        </a:rPr>
                        <a:t> MY WILL” </a:t>
                      </a:r>
                      <a:r>
                        <a:rPr lang="en-US" sz="2500" dirty="0" smtClean="0">
                          <a:effectLst/>
                        </a:rPr>
                        <a:t>The </a:t>
                      </a:r>
                      <a:r>
                        <a:rPr lang="en-US" sz="2500" dirty="0">
                          <a:effectLst/>
                        </a:rPr>
                        <a:t>answer is not yet manifested</a:t>
                      </a:r>
                      <a:endParaRPr lang="en-US" sz="1900" dirty="0">
                        <a:effectLst/>
                        <a:latin typeface="Calibri"/>
                        <a:ea typeface="Calibri"/>
                        <a:cs typeface="Times New Roman"/>
                      </a:endParaRPr>
                    </a:p>
                  </a:txBody>
                  <a:tcPr marL="65942" marR="65942" marT="0" marB="0"/>
                </a:tc>
                <a:tc>
                  <a:txBody>
                    <a:bodyPr/>
                    <a:lstStyle/>
                    <a:p>
                      <a:pPr marL="0" marR="0" algn="ctr">
                        <a:spcBef>
                          <a:spcPts val="0"/>
                        </a:spcBef>
                        <a:spcAft>
                          <a:spcPts val="0"/>
                        </a:spcAft>
                      </a:pPr>
                      <a:r>
                        <a:rPr lang="en-US" sz="2500" dirty="0">
                          <a:solidFill>
                            <a:srgbClr val="000000"/>
                          </a:solidFill>
                          <a:effectLst/>
                        </a:rPr>
                        <a:t>Unknown – </a:t>
                      </a:r>
                      <a:r>
                        <a:rPr lang="en-US" sz="2500" dirty="0" smtClean="0">
                          <a:solidFill>
                            <a:srgbClr val="000000"/>
                          </a:solidFill>
                          <a:effectLst/>
                        </a:rPr>
                        <a:t>Maybe </a:t>
                      </a:r>
                      <a:r>
                        <a:rPr lang="en-US" sz="2500" dirty="0">
                          <a:effectLst/>
                        </a:rPr>
                        <a:t>YES/ </a:t>
                      </a:r>
                      <a:r>
                        <a:rPr lang="en-US" sz="2500" dirty="0" smtClean="0">
                          <a:effectLst/>
                        </a:rPr>
                        <a:t>or </a:t>
                      </a:r>
                      <a:r>
                        <a:rPr lang="en-US" sz="2500" dirty="0">
                          <a:effectLst/>
                        </a:rPr>
                        <a:t>NO </a:t>
                      </a:r>
                      <a:r>
                        <a:rPr lang="en-US" sz="2500" dirty="0" smtClean="0">
                          <a:effectLst/>
                        </a:rPr>
                        <a:t>– </a:t>
                      </a:r>
                    </a:p>
                    <a:p>
                      <a:pPr marL="0" marR="0">
                        <a:spcBef>
                          <a:spcPts val="0"/>
                        </a:spcBef>
                        <a:spcAft>
                          <a:spcPts val="0"/>
                        </a:spcAft>
                      </a:pPr>
                      <a:r>
                        <a:rPr lang="en-US" sz="2500" dirty="0" smtClean="0">
                          <a:effectLst/>
                        </a:rPr>
                        <a:t>NOT SURE - what </a:t>
                      </a:r>
                      <a:r>
                        <a:rPr lang="en-US" sz="2500" dirty="0">
                          <a:effectLst/>
                        </a:rPr>
                        <a:t>is the “Clear will of God” – Have sought the Lord but no Clarity – “Not my will but Yours be done.”</a:t>
                      </a:r>
                      <a:endParaRPr lang="en-US" sz="1900" dirty="0">
                        <a:effectLst/>
                        <a:latin typeface="Calibri"/>
                        <a:ea typeface="Calibri"/>
                        <a:cs typeface="Times New Roman"/>
                      </a:endParaRPr>
                    </a:p>
                  </a:txBody>
                  <a:tcPr marL="65942" marR="65942" marT="0" marB="0"/>
                </a:tc>
                <a:tc>
                  <a:txBody>
                    <a:bodyPr/>
                    <a:lstStyle/>
                    <a:p>
                      <a:pPr marL="0" marR="0" algn="ctr">
                        <a:spcBef>
                          <a:spcPts val="0"/>
                        </a:spcBef>
                        <a:spcAft>
                          <a:spcPts val="0"/>
                        </a:spcAft>
                      </a:pPr>
                      <a:r>
                        <a:rPr lang="en-US" sz="2500" dirty="0">
                          <a:solidFill>
                            <a:srgbClr val="000000"/>
                          </a:solidFill>
                          <a:effectLst/>
                        </a:rPr>
                        <a:t>Victory</a:t>
                      </a:r>
                      <a:endParaRPr lang="en-US" sz="1900" dirty="0">
                        <a:solidFill>
                          <a:srgbClr val="000000"/>
                        </a:solidFill>
                        <a:effectLst/>
                      </a:endParaRPr>
                    </a:p>
                    <a:p>
                      <a:pPr marL="0" marR="0" algn="ctr">
                        <a:spcBef>
                          <a:spcPts val="0"/>
                        </a:spcBef>
                        <a:spcAft>
                          <a:spcPts val="0"/>
                        </a:spcAft>
                      </a:pPr>
                      <a:r>
                        <a:rPr lang="en-US" sz="2500" dirty="0">
                          <a:solidFill>
                            <a:srgbClr val="000000"/>
                          </a:solidFill>
                          <a:effectLst/>
                        </a:rPr>
                        <a:t>Answered</a:t>
                      </a:r>
                      <a:endParaRPr lang="en-US" sz="1900" dirty="0">
                        <a:solidFill>
                          <a:srgbClr val="000000"/>
                        </a:solidFill>
                        <a:effectLst/>
                      </a:endParaRPr>
                    </a:p>
                    <a:p>
                      <a:pPr marL="0" marR="0">
                        <a:spcBef>
                          <a:spcPts val="0"/>
                        </a:spcBef>
                        <a:spcAft>
                          <a:spcPts val="0"/>
                        </a:spcAft>
                      </a:pPr>
                      <a:r>
                        <a:rPr lang="en-US" sz="2500" dirty="0">
                          <a:effectLst/>
                        </a:rPr>
                        <a:t>“It is Done”</a:t>
                      </a:r>
                      <a:endParaRPr lang="en-US" sz="1900" dirty="0">
                        <a:effectLst/>
                      </a:endParaRPr>
                    </a:p>
                    <a:p>
                      <a:pPr marL="0" marR="0">
                        <a:spcBef>
                          <a:spcPts val="0"/>
                        </a:spcBef>
                        <a:spcAft>
                          <a:spcPts val="0"/>
                        </a:spcAft>
                      </a:pPr>
                      <a:r>
                        <a:rPr lang="en-US" sz="2500" dirty="0">
                          <a:effectLst/>
                        </a:rPr>
                        <a:t>The Answer is manifested. God is glorified in being revealed</a:t>
                      </a:r>
                      <a:endParaRPr lang="en-US" sz="1900" dirty="0">
                        <a:effectLst/>
                        <a:latin typeface="Calibri"/>
                        <a:ea typeface="Calibri"/>
                        <a:cs typeface="Times New Roman"/>
                      </a:endParaRPr>
                    </a:p>
                  </a:txBody>
                  <a:tcPr marL="65942" marR="65942" marT="0" marB="0"/>
                </a:tc>
              </a:tr>
            </a:tbl>
          </a:graphicData>
        </a:graphic>
      </p:graphicFrame>
      <p:sp>
        <p:nvSpPr>
          <p:cNvPr id="8" name="TextBox 7"/>
          <p:cNvSpPr txBox="1"/>
          <p:nvPr/>
        </p:nvSpPr>
        <p:spPr>
          <a:xfrm>
            <a:off x="0" y="115669"/>
            <a:ext cx="91440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Three Main Column of Prayers?</a:t>
            </a:r>
          </a:p>
        </p:txBody>
      </p:sp>
    </p:spTree>
    <p:extLst>
      <p:ext uri="{BB962C8B-B14F-4D97-AF65-F5344CB8AC3E}">
        <p14:creationId xmlns:p14="http://schemas.microsoft.com/office/powerpoint/2010/main" val="225618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276" y="282714"/>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What Is An “Idiomatic Metaphor”</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599" y="1219200"/>
            <a:ext cx="513397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600200"/>
            <a:ext cx="3200400" cy="830997"/>
          </a:xfrm>
          <a:prstGeom prst="rect">
            <a:avLst/>
          </a:prstGeom>
          <a:noFill/>
        </p:spPr>
        <p:txBody>
          <a:bodyPr wrap="square" rtlCol="0">
            <a:spAutoFit/>
          </a:bodyPr>
          <a:lstStyle/>
          <a:p>
            <a:r>
              <a:rPr lang="en-US" dirty="0" smtClean="0"/>
              <a:t>“Walking on egg shells”</a:t>
            </a:r>
            <a:endParaRPr lang="en-US" dirty="0"/>
          </a:p>
        </p:txBody>
      </p:sp>
      <p:sp>
        <p:nvSpPr>
          <p:cNvPr id="5" name="TextBox 4"/>
          <p:cNvSpPr txBox="1"/>
          <p:nvPr/>
        </p:nvSpPr>
        <p:spPr>
          <a:xfrm>
            <a:off x="228600" y="2895600"/>
            <a:ext cx="3200400" cy="461665"/>
          </a:xfrm>
          <a:prstGeom prst="rect">
            <a:avLst/>
          </a:prstGeom>
          <a:noFill/>
        </p:spPr>
        <p:txBody>
          <a:bodyPr wrap="square" rtlCol="0">
            <a:spAutoFit/>
          </a:bodyPr>
          <a:lstStyle/>
          <a:p>
            <a:r>
              <a:rPr lang="en-US" dirty="0" smtClean="0"/>
              <a:t>“Under the gun”</a:t>
            </a:r>
            <a:endParaRPr lang="en-US" dirty="0"/>
          </a:p>
        </p:txBody>
      </p:sp>
      <p:sp>
        <p:nvSpPr>
          <p:cNvPr id="6" name="TextBox 5"/>
          <p:cNvSpPr txBox="1"/>
          <p:nvPr/>
        </p:nvSpPr>
        <p:spPr>
          <a:xfrm>
            <a:off x="228600" y="3950642"/>
            <a:ext cx="3200400" cy="461665"/>
          </a:xfrm>
          <a:prstGeom prst="rect">
            <a:avLst/>
          </a:prstGeom>
          <a:noFill/>
        </p:spPr>
        <p:txBody>
          <a:bodyPr wrap="square" rtlCol="0">
            <a:spAutoFit/>
          </a:bodyPr>
          <a:lstStyle/>
          <a:p>
            <a:r>
              <a:rPr lang="en-US" dirty="0" smtClean="0"/>
              <a:t>“Powder Keg”</a:t>
            </a:r>
            <a:endParaRPr lang="en-US" dirty="0"/>
          </a:p>
        </p:txBody>
      </p:sp>
      <p:sp>
        <p:nvSpPr>
          <p:cNvPr id="7" name="TextBox 6"/>
          <p:cNvSpPr txBox="1"/>
          <p:nvPr/>
        </p:nvSpPr>
        <p:spPr>
          <a:xfrm>
            <a:off x="228600" y="5105400"/>
            <a:ext cx="3200400" cy="461665"/>
          </a:xfrm>
          <a:prstGeom prst="rect">
            <a:avLst/>
          </a:prstGeom>
          <a:noFill/>
        </p:spPr>
        <p:txBody>
          <a:bodyPr wrap="square" rtlCol="0">
            <a:spAutoFit/>
          </a:bodyPr>
          <a:lstStyle/>
          <a:p>
            <a:r>
              <a:rPr lang="en-US" dirty="0" smtClean="0"/>
              <a:t>“Tempest in a Teapot”</a:t>
            </a:r>
            <a:endParaRPr lang="en-US" dirty="0"/>
          </a:p>
        </p:txBody>
      </p:sp>
      <p:sp>
        <p:nvSpPr>
          <p:cNvPr id="4" name="TextBox 3"/>
          <p:cNvSpPr txBox="1"/>
          <p:nvPr/>
        </p:nvSpPr>
        <p:spPr>
          <a:xfrm>
            <a:off x="3200400" y="5924550"/>
            <a:ext cx="5791200" cy="461665"/>
          </a:xfrm>
          <a:prstGeom prst="rect">
            <a:avLst/>
          </a:prstGeom>
          <a:noFill/>
        </p:spPr>
        <p:txBody>
          <a:bodyPr wrap="square" rtlCol="0">
            <a:spAutoFit/>
          </a:bodyPr>
          <a:lstStyle/>
          <a:p>
            <a:r>
              <a:rPr lang="en-US" dirty="0" smtClean="0">
                <a:solidFill>
                  <a:srgbClr val="FFFF00"/>
                </a:solidFill>
              </a:rPr>
              <a:t>Volcano In A Pressure Cooker </a:t>
            </a:r>
            <a:endParaRPr lang="en-US" dirty="0">
              <a:solidFill>
                <a:srgbClr val="FFFF00"/>
              </a:solidFill>
            </a:endParaRPr>
          </a:p>
        </p:txBody>
      </p:sp>
    </p:spTree>
    <p:extLst>
      <p:ext uri="{BB962C8B-B14F-4D97-AF65-F5344CB8AC3E}">
        <p14:creationId xmlns:p14="http://schemas.microsoft.com/office/powerpoint/2010/main" val="152695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418"/>
            <a:ext cx="91440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In The Midst Of All the Battles </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God is Coloring Outside the Lines</a:t>
            </a:r>
          </a:p>
        </p:txBody>
      </p:sp>
      <p:sp>
        <p:nvSpPr>
          <p:cNvPr id="2" name="Rectangle 1"/>
          <p:cNvSpPr/>
          <p:nvPr/>
        </p:nvSpPr>
        <p:spPr>
          <a:xfrm>
            <a:off x="228600" y="4549676"/>
            <a:ext cx="3200400" cy="1938992"/>
          </a:xfrm>
          <a:prstGeom prst="rect">
            <a:avLst/>
          </a:prstGeom>
        </p:spPr>
        <p:txBody>
          <a:bodyPr wrap="square">
            <a:spAutoFit/>
          </a:bodyPr>
          <a:lstStyle/>
          <a:p>
            <a:r>
              <a:rPr lang="en-US" dirty="0" smtClean="0">
                <a:solidFill>
                  <a:srgbClr val="FFFF00"/>
                </a:solidFill>
              </a:rPr>
              <a:t>DON’T </a:t>
            </a:r>
            <a:r>
              <a:rPr lang="en-US" dirty="0">
                <a:solidFill>
                  <a:srgbClr val="FFFF00"/>
                </a:solidFill>
              </a:rPr>
              <a:t>WAIT TILL ITS TOO LATE TO FIND OUT WHAT YOU </a:t>
            </a:r>
            <a:r>
              <a:rPr lang="en-US" dirty="0" smtClean="0">
                <a:solidFill>
                  <a:srgbClr val="FFFF00"/>
                </a:solidFill>
              </a:rPr>
              <a:t>NEED </a:t>
            </a:r>
            <a:r>
              <a:rPr lang="en-US" dirty="0">
                <a:solidFill>
                  <a:srgbClr val="FFFF00"/>
                </a:solidFill>
              </a:rPr>
              <a:t>TO KNOW NOW.” </a:t>
            </a:r>
            <a:r>
              <a:rPr lang="en-US" dirty="0" smtClean="0">
                <a:solidFill>
                  <a:srgbClr val="FFFF00"/>
                </a:solidFill>
              </a:rPr>
              <a:t>Abby Johnson</a:t>
            </a:r>
            <a:endParaRPr lang="en-US" dirty="0">
              <a:solidFill>
                <a:srgbClr val="FFFF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98943">
            <a:off x="7341540" y="3631882"/>
            <a:ext cx="1480789" cy="221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00400" y="5798403"/>
            <a:ext cx="5638800" cy="830997"/>
          </a:xfrm>
          <a:prstGeom prst="rect">
            <a:avLst/>
          </a:prstGeom>
          <a:noFill/>
        </p:spPr>
        <p:txBody>
          <a:bodyPr wrap="square" rtlCol="0">
            <a:spAutoFit/>
          </a:bodyPr>
          <a:lstStyle/>
          <a:p>
            <a:r>
              <a:rPr lang="en-US" dirty="0" smtClean="0"/>
              <a:t>Austin is given an assignment – Go see your uncle Aaron in the Hospital. </a:t>
            </a:r>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850" y="1441042"/>
            <a:ext cx="2247900" cy="186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3352800"/>
            <a:ext cx="4495800" cy="1015663"/>
          </a:xfrm>
          <a:prstGeom prst="rect">
            <a:avLst/>
          </a:prstGeom>
          <a:noFill/>
        </p:spPr>
        <p:txBody>
          <a:bodyPr wrap="square" rtlCol="0">
            <a:spAutoFit/>
          </a:bodyPr>
          <a:lstStyle/>
          <a:p>
            <a:pPr algn="l"/>
            <a:r>
              <a:rPr lang="en-US" sz="2000" dirty="0" smtClean="0"/>
              <a:t>Did A Study With North Georgia Revival on Covenant and Our Privileges and Authority In Christ. </a:t>
            </a:r>
            <a:endParaRPr lang="en-US" sz="2000" dirty="0"/>
          </a:p>
        </p:txBody>
      </p:sp>
      <p:sp>
        <p:nvSpPr>
          <p:cNvPr id="9" name="TextBox 8"/>
          <p:cNvSpPr txBox="1"/>
          <p:nvPr/>
        </p:nvSpPr>
        <p:spPr>
          <a:xfrm>
            <a:off x="647941" y="2971800"/>
            <a:ext cx="2361718" cy="400110"/>
          </a:xfrm>
          <a:prstGeom prst="rect">
            <a:avLst/>
          </a:prstGeom>
          <a:noFill/>
        </p:spPr>
        <p:txBody>
          <a:bodyPr wrap="square" rtlCol="0">
            <a:spAutoFit/>
          </a:bodyPr>
          <a:lstStyle/>
          <a:p>
            <a:r>
              <a:rPr lang="en-US" sz="2000" dirty="0" smtClean="0">
                <a:solidFill>
                  <a:srgbClr val="FFFF00"/>
                </a:solidFill>
              </a:rPr>
              <a:t>Abby Johnson </a:t>
            </a:r>
            <a:endParaRPr lang="en-US" sz="2000" dirty="0">
              <a:solidFill>
                <a:srgbClr val="FFFF00"/>
              </a:solidFill>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145038">
            <a:off x="4501147" y="3700871"/>
            <a:ext cx="2599134" cy="16976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934201" y="1038761"/>
            <a:ext cx="2107184" cy="2554545"/>
          </a:xfrm>
          <a:prstGeom prst="rect">
            <a:avLst/>
          </a:prstGeom>
          <a:noFill/>
        </p:spPr>
        <p:txBody>
          <a:bodyPr wrap="square" rtlCol="0">
            <a:spAutoFit/>
          </a:bodyPr>
          <a:lstStyle/>
          <a:p>
            <a:pPr algn="l"/>
            <a:r>
              <a:rPr lang="en-US" sz="1600" dirty="0" smtClean="0"/>
              <a:t>Main Two Reasons People Don’t Feel They’re able to come to God</a:t>
            </a:r>
          </a:p>
          <a:p>
            <a:pPr algn="l"/>
            <a:r>
              <a:rPr lang="en-US" sz="1600" dirty="0" smtClean="0"/>
              <a:t>1/ They Don’t want to leave their sins at the cross so they remain convicted.</a:t>
            </a:r>
          </a:p>
          <a:p>
            <a:pPr algn="l"/>
            <a:r>
              <a:rPr lang="en-US" sz="1600" dirty="0" smtClean="0"/>
              <a:t>2/ They are TOO BAD  To be forgiven.</a:t>
            </a:r>
            <a:endParaRPr lang="en-US" sz="1600" dirty="0"/>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8628" y="2105055"/>
            <a:ext cx="1244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5144" y="1079205"/>
            <a:ext cx="1367311" cy="1803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43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31172"/>
            <a:ext cx="3962400" cy="1469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714500"/>
            <a:ext cx="3718812" cy="450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67400" y="6320135"/>
            <a:ext cx="2514600" cy="461665"/>
          </a:xfrm>
          <a:prstGeom prst="rect">
            <a:avLst/>
          </a:prstGeom>
          <a:noFill/>
        </p:spPr>
        <p:txBody>
          <a:bodyPr wrap="square" rtlCol="0">
            <a:spAutoFit/>
          </a:bodyPr>
          <a:lstStyle/>
          <a:p>
            <a:r>
              <a:rPr lang="en-US" dirty="0" smtClean="0"/>
              <a:t>Page 12</a:t>
            </a:r>
            <a:endParaRPr lang="en-US" dirty="0"/>
          </a:p>
        </p:txBody>
      </p:sp>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083" b="8090"/>
          <a:stretch/>
        </p:blipFill>
        <p:spPr bwMode="auto">
          <a:xfrm rot="20639187">
            <a:off x="746444" y="1593448"/>
            <a:ext cx="2743200" cy="4140200"/>
          </a:xfrm>
          <a:prstGeom prst="rect">
            <a:avLst/>
          </a:prstGeom>
          <a:noFill/>
          <a:ln w="38100">
            <a:solidFill>
              <a:schemeClr val="bg2">
                <a:lumMod val="50000"/>
                <a:lumOff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755"/>
          <a:stretch/>
        </p:blipFill>
        <p:spPr bwMode="auto">
          <a:xfrm>
            <a:off x="3730116" y="1955398"/>
            <a:ext cx="1115573"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20675021">
            <a:off x="1349648" y="5734305"/>
            <a:ext cx="3124200" cy="830997"/>
          </a:xfrm>
          <a:prstGeom prst="rect">
            <a:avLst/>
          </a:prstGeom>
          <a:noFill/>
        </p:spPr>
        <p:txBody>
          <a:bodyPr wrap="square" rtlCol="0">
            <a:spAutoFit/>
          </a:bodyPr>
          <a:lstStyle/>
          <a:p>
            <a:r>
              <a:rPr lang="en-US" dirty="0" smtClean="0"/>
              <a:t>The Covenants </a:t>
            </a:r>
          </a:p>
          <a:p>
            <a:r>
              <a:rPr lang="en-US" dirty="0" smtClean="0"/>
              <a:t>Of God</a:t>
            </a:r>
            <a:endParaRPr lang="en-US" dirty="0"/>
          </a:p>
        </p:txBody>
      </p:sp>
      <p:sp>
        <p:nvSpPr>
          <p:cNvPr id="2" name="TextBox 1"/>
          <p:cNvSpPr txBox="1"/>
          <p:nvPr/>
        </p:nvSpPr>
        <p:spPr>
          <a:xfrm>
            <a:off x="3730116" y="3581400"/>
            <a:ext cx="1299084" cy="646331"/>
          </a:xfrm>
          <a:prstGeom prst="rect">
            <a:avLst/>
          </a:prstGeom>
          <a:noFill/>
        </p:spPr>
        <p:txBody>
          <a:bodyPr wrap="square" rtlCol="0">
            <a:spAutoFit/>
          </a:bodyPr>
          <a:lstStyle/>
          <a:p>
            <a:r>
              <a:rPr lang="en-US" sz="1800" dirty="0" smtClean="0"/>
              <a:t>Allan</a:t>
            </a:r>
          </a:p>
          <a:p>
            <a:r>
              <a:rPr lang="en-US" sz="1800" dirty="0" smtClean="0"/>
              <a:t>Chambers</a:t>
            </a:r>
            <a:endParaRPr lang="en-US" sz="1800" dirty="0"/>
          </a:p>
        </p:txBody>
      </p:sp>
    </p:spTree>
    <p:extLst>
      <p:ext uri="{BB962C8B-B14F-4D97-AF65-F5344CB8AC3E}">
        <p14:creationId xmlns:p14="http://schemas.microsoft.com/office/powerpoint/2010/main" val="197011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478" r="8864"/>
          <a:stretch/>
        </p:blipFill>
        <p:spPr bwMode="auto">
          <a:xfrm>
            <a:off x="4851400" y="152400"/>
            <a:ext cx="37465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676525"/>
            <a:ext cx="37338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79" y="2730500"/>
            <a:ext cx="4173794"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3798" r="3179"/>
          <a:stretch/>
        </p:blipFill>
        <p:spPr bwMode="auto">
          <a:xfrm>
            <a:off x="75697" y="4308107"/>
            <a:ext cx="4483101"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602" y="4310627"/>
            <a:ext cx="3200400" cy="523220"/>
          </a:xfrm>
          <a:prstGeom prst="rect">
            <a:avLst/>
          </a:prstGeom>
          <a:noFill/>
        </p:spPr>
        <p:txBody>
          <a:bodyPr wrap="square" rtlCol="0">
            <a:spAutoFit/>
          </a:bodyPr>
          <a:lstStyle/>
          <a:p>
            <a:r>
              <a:rPr lang="en-US" sz="2800" b="1" dirty="0" smtClean="0">
                <a:solidFill>
                  <a:srgbClr val="000000"/>
                </a:solidFill>
              </a:rPr>
              <a:t>Reverently Bold</a:t>
            </a:r>
            <a:endParaRPr lang="en-US" sz="2800" b="1" dirty="0">
              <a:solidFill>
                <a:srgbClr val="000000"/>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95287"/>
            <a:ext cx="4480649"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4856" y="4323327"/>
            <a:ext cx="4306744" cy="173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419600" y="4463027"/>
            <a:ext cx="4724400" cy="584775"/>
          </a:xfrm>
          <a:prstGeom prst="rect">
            <a:avLst/>
          </a:prstGeom>
          <a:noFill/>
        </p:spPr>
        <p:txBody>
          <a:bodyPr wrap="square" rtlCol="0">
            <a:spAutoFit/>
          </a:bodyPr>
          <a:lstStyle/>
          <a:p>
            <a:r>
              <a:rPr lang="en-US" sz="3200" b="1" dirty="0" smtClean="0">
                <a:solidFill>
                  <a:srgbClr val="000000"/>
                </a:solidFill>
                <a:latin typeface="Gloucester MT Extra Condensed" panose="02030808020601010101" pitchFamily="18" charset="0"/>
              </a:rPr>
              <a:t>That Spiritually Impacts The World</a:t>
            </a:r>
            <a:endParaRPr lang="en-US" sz="3200" b="1" dirty="0">
              <a:solidFill>
                <a:srgbClr val="000000"/>
              </a:solidFill>
              <a:latin typeface="Gloucester MT Extra Condensed" panose="02030808020601010101" pitchFamily="18" charset="0"/>
            </a:endParaRPr>
          </a:p>
        </p:txBody>
      </p:sp>
      <p:sp>
        <p:nvSpPr>
          <p:cNvPr id="2" name="TextBox 1"/>
          <p:cNvSpPr txBox="1"/>
          <p:nvPr/>
        </p:nvSpPr>
        <p:spPr>
          <a:xfrm>
            <a:off x="3276600" y="6172200"/>
            <a:ext cx="5715000" cy="523220"/>
          </a:xfrm>
          <a:prstGeom prst="rect">
            <a:avLst/>
          </a:prstGeom>
          <a:noFill/>
        </p:spPr>
        <p:txBody>
          <a:bodyPr wrap="square" rtlCol="0">
            <a:spAutoFit/>
          </a:bodyPr>
          <a:lstStyle/>
          <a:p>
            <a:r>
              <a:rPr lang="en-US" sz="2800" b="1" dirty="0" smtClean="0"/>
              <a:t>Let’s Look At Genesis 18:17-33</a:t>
            </a:r>
            <a:endParaRPr lang="en-US" sz="2800" b="1" dirty="0"/>
          </a:p>
        </p:txBody>
      </p:sp>
    </p:spTree>
    <p:extLst>
      <p:ext uri="{BB962C8B-B14F-4D97-AF65-F5344CB8AC3E}">
        <p14:creationId xmlns:p14="http://schemas.microsoft.com/office/powerpoint/2010/main" val="72306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763000" cy="3077766"/>
          </a:xfrm>
          <a:prstGeom prst="rect">
            <a:avLst/>
          </a:prstGeom>
        </p:spPr>
        <p:txBody>
          <a:bodyPr wrap="square">
            <a:spAutoFit/>
          </a:bodyPr>
          <a:lstStyle/>
          <a:p>
            <a:r>
              <a:rPr lang="en-US" sz="2800" dirty="0"/>
              <a:t>Fear not, little flock; </a:t>
            </a:r>
            <a:r>
              <a:rPr lang="en-US" sz="2800" b="1" dirty="0"/>
              <a:t>for it is your Father's good pleasure to give you the </a:t>
            </a:r>
            <a:r>
              <a:rPr lang="en-US" sz="2800" b="1" dirty="0">
                <a:solidFill>
                  <a:srgbClr val="FFFF00"/>
                </a:solidFill>
              </a:rPr>
              <a:t>kingdom</a:t>
            </a:r>
            <a:r>
              <a:rPr lang="en-US" sz="2800" dirty="0"/>
              <a:t> (THE REALM AND RULE FROM ROYALTY). Luke 12:32 (KJV)</a:t>
            </a:r>
          </a:p>
          <a:p>
            <a:r>
              <a:rPr lang="en-US" sz="1100" dirty="0"/>
              <a:t> </a:t>
            </a:r>
          </a:p>
          <a:p>
            <a:r>
              <a:rPr lang="en-US" b="1" dirty="0">
                <a:solidFill>
                  <a:srgbClr val="FFFF00"/>
                </a:solidFill>
              </a:rPr>
              <a:t>And I confer (Appoint and </a:t>
            </a:r>
            <a:r>
              <a:rPr lang="en-US" b="1" dirty="0" smtClean="0">
                <a:solidFill>
                  <a:srgbClr val="FFFF00"/>
                </a:solidFill>
              </a:rPr>
              <a:t>bequeath) </a:t>
            </a:r>
            <a:r>
              <a:rPr lang="en-US" b="1" dirty="0">
                <a:solidFill>
                  <a:srgbClr val="FFFF00"/>
                </a:solidFill>
              </a:rPr>
              <a:t>on you a kingdom, just as my Father conferred one on me</a:t>
            </a:r>
            <a:r>
              <a:rPr lang="en-US" dirty="0">
                <a:solidFill>
                  <a:srgbClr val="FFFF00"/>
                </a:solidFill>
              </a:rPr>
              <a:t>, 30  so that you may eat and drink at My table in My kingdom and sit on thrones, judging the twelve tribes of Israel. Luke 22:29-30</a:t>
            </a:r>
          </a:p>
        </p:txBody>
      </p:sp>
      <p:sp>
        <p:nvSpPr>
          <p:cNvPr id="5" name="Rectangle 4"/>
          <p:cNvSpPr/>
          <p:nvPr/>
        </p:nvSpPr>
        <p:spPr>
          <a:xfrm>
            <a:off x="228600" y="3319066"/>
            <a:ext cx="8534400" cy="2308324"/>
          </a:xfrm>
          <a:prstGeom prst="rect">
            <a:avLst/>
          </a:prstGeom>
        </p:spPr>
        <p:txBody>
          <a:bodyPr wrap="square">
            <a:spAutoFit/>
          </a:bodyPr>
          <a:lstStyle/>
          <a:p>
            <a:r>
              <a:rPr lang="en-US" b="1" dirty="0"/>
              <a:t>To understand the amazing reach of the Scripture’s promises –we should search them out, and study them, with all the interest and curiosity of a inheritor searching the will of a rich benefactor; that we may plead them with unfailing confidence, and eager expectation, for their fulfillment.</a:t>
            </a:r>
            <a:r>
              <a:rPr lang="en-US" dirty="0"/>
              <a:t> Eli </a:t>
            </a:r>
            <a:r>
              <a:rPr lang="en-US" dirty="0" err="1"/>
              <a:t>Wigle</a:t>
            </a:r>
            <a:r>
              <a:rPr lang="en-US" dirty="0"/>
              <a:t> 1880</a:t>
            </a:r>
          </a:p>
        </p:txBody>
      </p:sp>
      <p:sp>
        <p:nvSpPr>
          <p:cNvPr id="6" name="Rectangle 5"/>
          <p:cNvSpPr/>
          <p:nvPr/>
        </p:nvSpPr>
        <p:spPr>
          <a:xfrm>
            <a:off x="-152400" y="5638800"/>
            <a:ext cx="9296400" cy="1107996"/>
          </a:xfrm>
          <a:prstGeom prst="rect">
            <a:avLst/>
          </a:prstGeom>
        </p:spPr>
        <p:txBody>
          <a:bodyPr wrap="square">
            <a:spAutoFit/>
          </a:bodyPr>
          <a:lstStyle/>
          <a:p>
            <a:r>
              <a:rPr lang="en-US" sz="2200" dirty="0">
                <a:solidFill>
                  <a:srgbClr val="FFFF00"/>
                </a:solidFill>
              </a:rPr>
              <a:t>Devoutly study the Word (and its promises), to know your privilege and responsibility, and being "filled with the Holy Spirit," Who is infinitely concerned that you should have an answer to your prayer, </a:t>
            </a:r>
          </a:p>
        </p:txBody>
      </p:sp>
    </p:spTree>
    <p:extLst>
      <p:ext uri="{BB962C8B-B14F-4D97-AF65-F5344CB8AC3E}">
        <p14:creationId xmlns:p14="http://schemas.microsoft.com/office/powerpoint/2010/main" val="73299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powerpoint-template">
  <a:themeElements>
    <a:clrScheme name="">
      <a:dk1>
        <a:srgbClr val="FFFFFF"/>
      </a:dk1>
      <a:lt1>
        <a:srgbClr val="FFFFFF"/>
      </a:lt1>
      <a:dk2>
        <a:srgbClr val="FFFFFF"/>
      </a:dk2>
      <a:lt2>
        <a:srgbClr val="005117"/>
      </a:lt2>
      <a:accent1>
        <a:srgbClr val="36860B"/>
      </a:accent1>
      <a:accent2>
        <a:srgbClr val="4EC10A"/>
      </a:accent2>
      <a:accent3>
        <a:srgbClr val="FFFFFF"/>
      </a:accent3>
      <a:accent4>
        <a:srgbClr val="DADADA"/>
      </a:accent4>
      <a:accent5>
        <a:srgbClr val="AEC3AA"/>
      </a:accent5>
      <a:accent6>
        <a:srgbClr val="46AF08"/>
      </a:accent6>
      <a:hlink>
        <a:srgbClr val="CFE500"/>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55914</TotalTime>
  <Words>1883</Words>
  <Application>Microsoft Office PowerPoint</Application>
  <PresentationFormat>On-screen Show (4:3)</PresentationFormat>
  <Paragraphs>138</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Don Lamb</dc:creator>
  <cp:lastModifiedBy>LifeGate</cp:lastModifiedBy>
  <cp:revision>718</cp:revision>
  <cp:lastPrinted>2021-03-31T16:23:49Z</cp:lastPrinted>
  <dcterms:created xsi:type="dcterms:W3CDTF">2019-07-16T01:09:40Z</dcterms:created>
  <dcterms:modified xsi:type="dcterms:W3CDTF">2025-06-29T15:52:47Z</dcterms:modified>
</cp:coreProperties>
</file>