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453" r:id="rId3"/>
    <p:sldId id="452" r:id="rId4"/>
    <p:sldId id="440" r:id="rId5"/>
    <p:sldId id="447" r:id="rId6"/>
    <p:sldId id="445" r:id="rId7"/>
    <p:sldId id="442" r:id="rId8"/>
    <p:sldId id="444" r:id="rId9"/>
    <p:sldId id="443" r:id="rId10"/>
    <p:sldId id="417" r:id="rId11"/>
    <p:sldId id="451" r:id="rId12"/>
    <p:sldId id="436" r:id="rId13"/>
    <p:sldId id="437" r:id="rId14"/>
    <p:sldId id="416" r:id="rId15"/>
    <p:sldId id="431" r:id="rId16"/>
    <p:sldId id="434" r:id="rId17"/>
    <p:sldId id="433" r:id="rId18"/>
    <p:sldId id="446" r:id="rId19"/>
    <p:sldId id="411" r:id="rId20"/>
    <p:sldId id="407" r:id="rId21"/>
    <p:sldId id="448" r:id="rId22"/>
    <p:sldId id="449" r:id="rId23"/>
    <p:sldId id="420" r:id="rId24"/>
    <p:sldId id="403" r:id="rId25"/>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333333"/>
    <a:srgbClr val="35759D"/>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962" autoAdjust="0"/>
    <p:restoredTop sz="95596" autoAdjust="0"/>
  </p:normalViewPr>
  <p:slideViewPr>
    <p:cSldViewPr>
      <p:cViewPr>
        <p:scale>
          <a:sx n="80" d="100"/>
          <a:sy n="80" d="100"/>
        </p:scale>
        <p:origin x="-2430" y="-61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5352871"/>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LifeGate Sermon</a:t>
            </a:r>
          </a:p>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July 20th, 2025</a:t>
            </a:r>
            <a:endParaRPr lang="en-US" sz="3600" b="1" dirty="0">
              <a:ln w="11430"/>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descr="10 Great Prayers from the Bible | Worship Leaders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761" y="1505214"/>
            <a:ext cx="6840278" cy="38476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3761" y="1447800"/>
            <a:ext cx="6840278" cy="1077218"/>
          </a:xfrm>
          <a:prstGeom prst="rect">
            <a:avLst/>
          </a:prstGeom>
          <a:noFill/>
        </p:spPr>
        <p:txBody>
          <a:bodyPr wrap="square" rtlCol="0">
            <a:spAutoFit/>
          </a:bodyPr>
          <a:lstStyle/>
          <a:p>
            <a:r>
              <a:rPr lang="en-US" sz="3200" b="1" dirty="0" smtClean="0"/>
              <a:t>Pressing Through The Veil </a:t>
            </a:r>
          </a:p>
          <a:p>
            <a:r>
              <a:rPr lang="en-US" sz="3200" b="1" dirty="0" smtClean="0"/>
              <a:t>By Means Of </a:t>
            </a:r>
            <a:endParaRPr lang="en-US" sz="3200" b="1" dirty="0"/>
          </a:p>
        </p:txBody>
      </p:sp>
      <p:sp>
        <p:nvSpPr>
          <p:cNvPr id="2" name="TextBox 1"/>
          <p:cNvSpPr txBox="1"/>
          <p:nvPr/>
        </p:nvSpPr>
        <p:spPr>
          <a:xfrm>
            <a:off x="2971800" y="4419600"/>
            <a:ext cx="3124200" cy="923330"/>
          </a:xfrm>
          <a:prstGeom prst="rect">
            <a:avLst/>
          </a:prstGeom>
          <a:noFill/>
        </p:spPr>
        <p:txBody>
          <a:bodyPr wrap="square" rtlCol="0">
            <a:spAutoFit/>
          </a:bodyPr>
          <a:lstStyle/>
          <a:p>
            <a:r>
              <a:rPr lang="en-US" sz="5400" dirty="0" smtClean="0"/>
              <a:t>Part 2</a:t>
            </a:r>
            <a:endParaRPr 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9411"/>
            <a:ext cx="9144000" cy="181588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Source Has Been Identified  </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 What Has Been Behind Every</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Breakthrough In Last 2000 Years</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Has Been A Move Of The Holy Spirit </a:t>
            </a:r>
          </a:p>
        </p:txBody>
      </p:sp>
      <p:sp>
        <p:nvSpPr>
          <p:cNvPr id="2" name="Rectangle 1"/>
          <p:cNvSpPr/>
          <p:nvPr/>
        </p:nvSpPr>
        <p:spPr>
          <a:xfrm>
            <a:off x="152400" y="1831301"/>
            <a:ext cx="8610600" cy="1785104"/>
          </a:xfrm>
          <a:prstGeom prst="rect">
            <a:avLst/>
          </a:prstGeom>
        </p:spPr>
        <p:txBody>
          <a:bodyPr wrap="square">
            <a:spAutoFit/>
          </a:bodyPr>
          <a:lstStyle/>
          <a:p>
            <a:r>
              <a:rPr lang="en-US" sz="2200" b="1" dirty="0"/>
              <a:t>But there have been certain seasons called revivals—when God has “poured His Spirit out on His people.” These times—also called awakenings— occurred when the presence of God is experienced in powerful manifestations of the Holy Spirit.   </a:t>
            </a:r>
            <a:r>
              <a:rPr lang="en-US" sz="2200" dirty="0" smtClean="0"/>
              <a:t>– </a:t>
            </a:r>
            <a:r>
              <a:rPr lang="en-US" sz="2200" dirty="0" smtClean="0">
                <a:solidFill>
                  <a:srgbClr val="FFFF00"/>
                </a:solidFill>
              </a:rPr>
              <a:t>J</a:t>
            </a:r>
            <a:r>
              <a:rPr lang="en-US" sz="2200" dirty="0">
                <a:solidFill>
                  <a:srgbClr val="FFFF00"/>
                </a:solidFill>
              </a:rPr>
              <a:t>. Edwin Orr</a:t>
            </a:r>
          </a:p>
        </p:txBody>
      </p:sp>
      <p:pic>
        <p:nvPicPr>
          <p:cNvPr id="3" name="Picture 2" descr="Overview of revivals | Revival Library | 33-2014"/>
          <p:cNvPicPr>
            <a:picLocks noChangeAspect="1" noChangeArrowheads="1"/>
          </p:cNvPicPr>
          <p:nvPr/>
        </p:nvPicPr>
        <p:blipFill rotWithShape="1">
          <a:blip r:embed="rId2">
            <a:extLst>
              <a:ext uri="{28A0092B-C50C-407E-A947-70E740481C1C}">
                <a14:useLocalDpi xmlns:a14="http://schemas.microsoft.com/office/drawing/2010/main" val="0"/>
              </a:ext>
            </a:extLst>
          </a:blip>
          <a:srcRect l="4647"/>
          <a:stretch/>
        </p:blipFill>
        <p:spPr bwMode="auto">
          <a:xfrm>
            <a:off x="66392" y="3694093"/>
            <a:ext cx="4489501"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bwMode="auto">
          <a:xfrm>
            <a:off x="4572000" y="4303693"/>
            <a:ext cx="838200" cy="495300"/>
          </a:xfrm>
          <a:prstGeom prst="rightArrow">
            <a:avLst/>
          </a:prstGeom>
          <a:solidFill>
            <a:srgbClr val="FFC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5410200" y="4298600"/>
            <a:ext cx="922700" cy="495300"/>
          </a:xfrm>
          <a:prstGeom prst="rightArrow">
            <a:avLst/>
          </a:prstGeom>
          <a:solidFill>
            <a:schemeClr val="bg2">
              <a:lumMod val="50000"/>
              <a:lumOff val="50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a:off x="6324600" y="4280493"/>
            <a:ext cx="838200" cy="495300"/>
          </a:xfrm>
          <a:prstGeom prst="rightArrow">
            <a:avLst/>
          </a:prstGeom>
          <a:solidFill>
            <a:srgbClr val="00B0F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ight Arrow 9"/>
          <p:cNvSpPr/>
          <p:nvPr/>
        </p:nvSpPr>
        <p:spPr bwMode="auto">
          <a:xfrm>
            <a:off x="7162800" y="4265593"/>
            <a:ext cx="838200" cy="4953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a:xfrm>
            <a:off x="4495800" y="4379893"/>
            <a:ext cx="838200" cy="307777"/>
          </a:xfrm>
          <a:prstGeom prst="rect">
            <a:avLst/>
          </a:prstGeom>
          <a:noFill/>
        </p:spPr>
        <p:txBody>
          <a:bodyPr wrap="square" rtlCol="0">
            <a:spAutoFit/>
          </a:bodyPr>
          <a:lstStyle/>
          <a:p>
            <a:r>
              <a:rPr lang="en-US" sz="1400" dirty="0" smtClean="0">
                <a:solidFill>
                  <a:srgbClr val="000000"/>
                </a:solidFill>
              </a:rPr>
              <a:t>1948-55</a:t>
            </a:r>
            <a:endParaRPr lang="en-US" sz="1400" dirty="0">
              <a:solidFill>
                <a:srgbClr val="000000"/>
              </a:solidFill>
            </a:endParaRPr>
          </a:p>
        </p:txBody>
      </p:sp>
      <p:sp>
        <p:nvSpPr>
          <p:cNvPr id="12" name="TextBox 11"/>
          <p:cNvSpPr txBox="1"/>
          <p:nvPr/>
        </p:nvSpPr>
        <p:spPr>
          <a:xfrm>
            <a:off x="5334000" y="4379893"/>
            <a:ext cx="998900" cy="307777"/>
          </a:xfrm>
          <a:prstGeom prst="rect">
            <a:avLst/>
          </a:prstGeom>
          <a:noFill/>
        </p:spPr>
        <p:txBody>
          <a:bodyPr wrap="square" rtlCol="0">
            <a:spAutoFit/>
          </a:bodyPr>
          <a:lstStyle/>
          <a:p>
            <a:r>
              <a:rPr lang="en-US" sz="1400" dirty="0" smtClean="0">
                <a:solidFill>
                  <a:srgbClr val="000000"/>
                </a:solidFill>
              </a:rPr>
              <a:t>1967-75</a:t>
            </a:r>
            <a:endParaRPr lang="en-US" sz="1400" dirty="0">
              <a:solidFill>
                <a:srgbClr val="000000"/>
              </a:solidFill>
            </a:endParaRPr>
          </a:p>
        </p:txBody>
      </p:sp>
      <p:sp>
        <p:nvSpPr>
          <p:cNvPr id="13" name="TextBox 12"/>
          <p:cNvSpPr txBox="1"/>
          <p:nvPr/>
        </p:nvSpPr>
        <p:spPr>
          <a:xfrm>
            <a:off x="6172200" y="4376916"/>
            <a:ext cx="998900" cy="307777"/>
          </a:xfrm>
          <a:prstGeom prst="rect">
            <a:avLst/>
          </a:prstGeom>
          <a:noFill/>
        </p:spPr>
        <p:txBody>
          <a:bodyPr wrap="square" rtlCol="0">
            <a:spAutoFit/>
          </a:bodyPr>
          <a:lstStyle/>
          <a:p>
            <a:r>
              <a:rPr lang="en-US" sz="1400" dirty="0" smtClean="0">
                <a:solidFill>
                  <a:srgbClr val="000000"/>
                </a:solidFill>
              </a:rPr>
              <a:t>1967-75</a:t>
            </a:r>
            <a:endParaRPr lang="en-US" sz="1400" dirty="0">
              <a:solidFill>
                <a:srgbClr val="000000"/>
              </a:solidFill>
            </a:endParaRPr>
          </a:p>
        </p:txBody>
      </p:sp>
      <p:sp>
        <p:nvSpPr>
          <p:cNvPr id="14" name="TextBox 13"/>
          <p:cNvSpPr txBox="1"/>
          <p:nvPr/>
        </p:nvSpPr>
        <p:spPr>
          <a:xfrm>
            <a:off x="7010400" y="4376916"/>
            <a:ext cx="998900" cy="307777"/>
          </a:xfrm>
          <a:prstGeom prst="rect">
            <a:avLst/>
          </a:prstGeom>
          <a:noFill/>
        </p:spPr>
        <p:txBody>
          <a:bodyPr wrap="square" rtlCol="0">
            <a:spAutoFit/>
          </a:bodyPr>
          <a:lstStyle/>
          <a:p>
            <a:r>
              <a:rPr lang="en-US" sz="1400" dirty="0" smtClean="0">
                <a:solidFill>
                  <a:srgbClr val="000000"/>
                </a:solidFill>
              </a:rPr>
              <a:t>1992-97</a:t>
            </a:r>
            <a:endParaRPr lang="en-US" sz="1400" dirty="0">
              <a:solidFill>
                <a:srgbClr val="000000"/>
              </a:solidFill>
            </a:endParaRPr>
          </a:p>
        </p:txBody>
      </p:sp>
      <p:sp>
        <p:nvSpPr>
          <p:cNvPr id="15" name="Right Arrow 14"/>
          <p:cNvSpPr/>
          <p:nvPr/>
        </p:nvSpPr>
        <p:spPr bwMode="auto">
          <a:xfrm>
            <a:off x="8077200" y="4283154"/>
            <a:ext cx="838200" cy="495300"/>
          </a:xfrm>
          <a:prstGeom prst="rightArrow">
            <a:avLst/>
          </a:prstGeom>
          <a:solidFill>
            <a:srgbClr val="92D05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7924800" y="4379893"/>
            <a:ext cx="998900" cy="307777"/>
          </a:xfrm>
          <a:prstGeom prst="rect">
            <a:avLst/>
          </a:prstGeom>
          <a:noFill/>
        </p:spPr>
        <p:txBody>
          <a:bodyPr wrap="square" rtlCol="0">
            <a:spAutoFit/>
          </a:bodyPr>
          <a:lstStyle/>
          <a:p>
            <a:r>
              <a:rPr lang="en-US" sz="1400" dirty="0" smtClean="0">
                <a:solidFill>
                  <a:srgbClr val="000000"/>
                </a:solidFill>
              </a:rPr>
              <a:t>2023- ?</a:t>
            </a:r>
            <a:endParaRPr lang="en-US" sz="1400" dirty="0">
              <a:solidFill>
                <a:srgbClr val="000000"/>
              </a:solidFill>
            </a:endParaRPr>
          </a:p>
        </p:txBody>
      </p:sp>
      <p:sp>
        <p:nvSpPr>
          <p:cNvPr id="7" name="Rectangle 6"/>
          <p:cNvSpPr/>
          <p:nvPr/>
        </p:nvSpPr>
        <p:spPr>
          <a:xfrm>
            <a:off x="0" y="5105400"/>
            <a:ext cx="6705599" cy="1754326"/>
          </a:xfrm>
          <a:prstGeom prst="rect">
            <a:avLst/>
          </a:prstGeom>
        </p:spPr>
        <p:txBody>
          <a:bodyPr wrap="square">
            <a:spAutoFit/>
          </a:bodyPr>
          <a:lstStyle/>
          <a:p>
            <a:r>
              <a:rPr lang="en-US" sz="1800" dirty="0">
                <a:solidFill>
                  <a:srgbClr val="FFFF00"/>
                </a:solidFill>
              </a:rPr>
              <a:t> In the day of great slaughter, when the towers fall, streams of water will flow on every high mountain and every lofty hill. </a:t>
            </a:r>
            <a:r>
              <a:rPr lang="en-US" sz="1800" baseline="30000" dirty="0">
                <a:solidFill>
                  <a:srgbClr val="FFFF00"/>
                </a:solidFill>
              </a:rPr>
              <a:t>26 </a:t>
            </a:r>
            <a:r>
              <a:rPr lang="en-US" sz="1800" dirty="0">
                <a:solidFill>
                  <a:srgbClr val="FFFF00"/>
                </a:solidFill>
              </a:rPr>
              <a:t> The moon will shine like the sun, and the sunlight will be seven times brighter, like the light of seven full days, when the </a:t>
            </a:r>
            <a:r>
              <a:rPr lang="en-US" sz="1800" cap="small" dirty="0">
                <a:solidFill>
                  <a:srgbClr val="FFFF00"/>
                </a:solidFill>
              </a:rPr>
              <a:t>LORD</a:t>
            </a:r>
            <a:r>
              <a:rPr lang="en-US" sz="1800" dirty="0">
                <a:solidFill>
                  <a:srgbClr val="FFFF00"/>
                </a:solidFill>
              </a:rPr>
              <a:t> binds up the bruises of his people and heals the wounds he inflicted. </a:t>
            </a:r>
            <a:r>
              <a:rPr lang="en-US" sz="1800" b="1" dirty="0">
                <a:solidFill>
                  <a:srgbClr val="FFFF00"/>
                </a:solidFill>
              </a:rPr>
              <a:t>Isaiah 30:25-26 (NIV) </a:t>
            </a:r>
            <a:endParaRPr lang="en-US" sz="1800" dirty="0">
              <a:solidFill>
                <a:srgbClr val="FFFF00"/>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379" y="4876305"/>
            <a:ext cx="1148621"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400800" y="6248400"/>
            <a:ext cx="2590800" cy="646331"/>
          </a:xfrm>
          <a:prstGeom prst="rect">
            <a:avLst/>
          </a:prstGeom>
          <a:noFill/>
        </p:spPr>
        <p:txBody>
          <a:bodyPr wrap="square" rtlCol="0">
            <a:spAutoFit/>
          </a:bodyPr>
          <a:lstStyle/>
          <a:p>
            <a:r>
              <a:rPr lang="en-US" sz="1800" dirty="0" smtClean="0"/>
              <a:t>Samuel Buell </a:t>
            </a:r>
          </a:p>
          <a:p>
            <a:r>
              <a:rPr lang="en-US" sz="1800" dirty="0" smtClean="0"/>
              <a:t>1741- 1764 – revivals  </a:t>
            </a:r>
            <a:endParaRPr lang="en-US" sz="1800" dirty="0"/>
          </a:p>
        </p:txBody>
      </p:sp>
    </p:spTree>
    <p:extLst>
      <p:ext uri="{BB962C8B-B14F-4D97-AF65-F5344CB8AC3E}">
        <p14:creationId xmlns:p14="http://schemas.microsoft.com/office/powerpoint/2010/main" val="275595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425302" y="3000134"/>
            <a:ext cx="3923414" cy="124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716" y="1384713"/>
            <a:ext cx="4109484" cy="323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393"/>
          <a:stretch/>
        </p:blipFill>
        <p:spPr bwMode="auto">
          <a:xfrm>
            <a:off x="304800" y="1371600"/>
            <a:ext cx="4038600" cy="157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24825"/>
            <a:ext cx="91440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Just As God’s Works of Grace In</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Outpourings Of The Spirit Have a DESIGN</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So God Has </a:t>
            </a:r>
            <a:r>
              <a:rPr lang="en-US" sz="28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rPr>
              <a:t>DESIGNED Us For His Purposes</a:t>
            </a:r>
          </a:p>
        </p:txBody>
      </p:sp>
      <p:sp>
        <p:nvSpPr>
          <p:cNvPr id="4" name="Rectangle 3"/>
          <p:cNvSpPr/>
          <p:nvPr/>
        </p:nvSpPr>
        <p:spPr>
          <a:xfrm>
            <a:off x="457200" y="4191000"/>
            <a:ext cx="8153400" cy="1200329"/>
          </a:xfrm>
          <a:prstGeom prst="rect">
            <a:avLst/>
          </a:prstGeom>
        </p:spPr>
        <p:txBody>
          <a:bodyPr wrap="square">
            <a:spAutoFit/>
          </a:bodyPr>
          <a:lstStyle/>
          <a:p>
            <a:r>
              <a:rPr lang="en-US" sz="3600" dirty="0">
                <a:solidFill>
                  <a:srgbClr val="00B0F0"/>
                </a:solidFill>
              </a:rPr>
              <a:t>God has made us a temple to be filled with His </a:t>
            </a:r>
            <a:r>
              <a:rPr lang="en-US" sz="3600" dirty="0" smtClean="0">
                <a:solidFill>
                  <a:srgbClr val="00B0F0"/>
                </a:solidFill>
              </a:rPr>
              <a:t>glory!</a:t>
            </a:r>
            <a:endParaRPr lang="en-US" sz="3600" dirty="0">
              <a:solidFill>
                <a:srgbClr val="00B0F0"/>
              </a:solidFill>
            </a:endParaRPr>
          </a:p>
        </p:txBody>
      </p:sp>
      <p:sp>
        <p:nvSpPr>
          <p:cNvPr id="5" name="Rectangle 4"/>
          <p:cNvSpPr/>
          <p:nvPr/>
        </p:nvSpPr>
        <p:spPr>
          <a:xfrm>
            <a:off x="152400" y="5334000"/>
            <a:ext cx="8763000" cy="1477328"/>
          </a:xfrm>
          <a:prstGeom prst="rect">
            <a:avLst/>
          </a:prstGeom>
        </p:spPr>
        <p:txBody>
          <a:bodyPr wrap="square">
            <a:spAutoFit/>
          </a:bodyPr>
          <a:lstStyle/>
          <a:p>
            <a:r>
              <a:rPr lang="en-US" sz="1800" baseline="30000" dirty="0"/>
              <a:t>2 </a:t>
            </a:r>
            <a:r>
              <a:rPr lang="en-US" sz="1800" dirty="0"/>
              <a:t> I saw the Holy City, the new Jerusalem, coming down out of heaven from God, prepared as a bride beautifully dressed for her husband. </a:t>
            </a:r>
            <a:r>
              <a:rPr lang="en-US" sz="1800" baseline="30000" dirty="0"/>
              <a:t>3 </a:t>
            </a:r>
            <a:r>
              <a:rPr lang="en-US" sz="1800" dirty="0"/>
              <a:t> And I heard a loud voice from the throne saying, "</a:t>
            </a:r>
            <a:r>
              <a:rPr lang="en-US" sz="1800" b="1" dirty="0">
                <a:solidFill>
                  <a:srgbClr val="FFFF00"/>
                </a:solidFill>
              </a:rPr>
              <a:t>Now the dwelling of God is with men, and </a:t>
            </a:r>
            <a:r>
              <a:rPr lang="en-US" sz="1800" b="1" dirty="0" smtClean="0">
                <a:solidFill>
                  <a:srgbClr val="FFFF00"/>
                </a:solidFill>
              </a:rPr>
              <a:t>He </a:t>
            </a:r>
            <a:r>
              <a:rPr lang="en-US" sz="1800" b="1" dirty="0">
                <a:solidFill>
                  <a:srgbClr val="FFFF00"/>
                </a:solidFill>
              </a:rPr>
              <a:t>will live with them</a:t>
            </a:r>
            <a:r>
              <a:rPr lang="en-US" sz="1800" dirty="0"/>
              <a:t>. They will be </a:t>
            </a:r>
            <a:r>
              <a:rPr lang="en-US" sz="1800" dirty="0" smtClean="0"/>
              <a:t>His </a:t>
            </a:r>
            <a:r>
              <a:rPr lang="en-US" sz="1800" dirty="0"/>
              <a:t>people, and God </a:t>
            </a:r>
            <a:r>
              <a:rPr lang="en-US" sz="1800" dirty="0" smtClean="0"/>
              <a:t>Himself </a:t>
            </a:r>
            <a:r>
              <a:rPr lang="en-US" sz="1800" dirty="0"/>
              <a:t>will be with them </a:t>
            </a:r>
            <a:endParaRPr lang="en-US" sz="1800" dirty="0" smtClean="0"/>
          </a:p>
          <a:p>
            <a:r>
              <a:rPr lang="en-US" sz="1800" dirty="0" smtClean="0"/>
              <a:t>and </a:t>
            </a:r>
            <a:r>
              <a:rPr lang="en-US" sz="1800" dirty="0"/>
              <a:t>be their God. </a:t>
            </a:r>
            <a:r>
              <a:rPr lang="en-US" sz="1800" b="1" dirty="0"/>
              <a:t>Revelation 21:2-3 (NIV) </a:t>
            </a:r>
            <a:endParaRPr lang="en-US" sz="1800" dirty="0"/>
          </a:p>
        </p:txBody>
      </p:sp>
    </p:spTree>
    <p:extLst>
      <p:ext uri="{BB962C8B-B14F-4D97-AF65-F5344CB8AC3E}">
        <p14:creationId xmlns:p14="http://schemas.microsoft.com/office/powerpoint/2010/main" val="32039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926" y="1164134"/>
            <a:ext cx="8458200" cy="5416868"/>
          </a:xfrm>
          <a:prstGeom prst="rect">
            <a:avLst/>
          </a:prstGeom>
        </p:spPr>
        <p:txBody>
          <a:bodyPr wrap="square">
            <a:spAutoFit/>
          </a:bodyPr>
          <a:lstStyle/>
          <a:p>
            <a:r>
              <a:rPr lang="en-US" sz="2800" b="1" dirty="0"/>
              <a:t>Don't you know that you yourselves </a:t>
            </a:r>
            <a:r>
              <a:rPr lang="en-US" sz="2800" b="1" dirty="0">
                <a:solidFill>
                  <a:srgbClr val="FFFF00"/>
                </a:solidFill>
              </a:rPr>
              <a:t>are God's temple</a:t>
            </a:r>
            <a:r>
              <a:rPr lang="en-US" sz="2800" b="1" dirty="0"/>
              <a:t> and that God's Spirit lives in you? </a:t>
            </a:r>
            <a:r>
              <a:rPr lang="en-US" sz="2800" dirty="0"/>
              <a:t>1 Corinthians 3:16 (NIV</a:t>
            </a:r>
            <a:r>
              <a:rPr lang="en-US" sz="2800" dirty="0" smtClean="0"/>
              <a:t>) (1 Cor. 6:19 – 20)</a:t>
            </a:r>
          </a:p>
          <a:p>
            <a:endParaRPr lang="en-US" sz="2800" dirty="0"/>
          </a:p>
          <a:p>
            <a:r>
              <a:rPr lang="en-US" sz="2600" dirty="0" smtClean="0">
                <a:solidFill>
                  <a:srgbClr val="FFFF00"/>
                </a:solidFill>
              </a:rPr>
              <a:t>WHY DID PAUL – ASK THIS PROBING QUESTION? </a:t>
            </a:r>
            <a:r>
              <a:rPr lang="en-US" sz="2600" dirty="0" smtClean="0"/>
              <a:t>(THERE </a:t>
            </a:r>
            <a:r>
              <a:rPr lang="en-US" sz="2600" dirty="0"/>
              <a:t>WAS BOTH AN IGNORANCE HERE – BUT ALSO AS YOUNG BELIEVERS - SUCH A FLESHLY AFFINITY THAT </a:t>
            </a:r>
            <a:r>
              <a:rPr lang="en-US" sz="2600" dirty="0">
                <a:solidFill>
                  <a:srgbClr val="FFFF00"/>
                </a:solidFill>
              </a:rPr>
              <a:t>THEY DID NOT KNOW HOW TO PAY ATTENTION TO THE HOLY SPIRIT AND GAIN HIS STRONG LEADING IN THEIR LIFE </a:t>
            </a:r>
            <a:r>
              <a:rPr lang="en-US" sz="2600" dirty="0"/>
              <a:t>– THE FLESH WAS </a:t>
            </a:r>
            <a:r>
              <a:rPr lang="en-US" sz="2600" dirty="0" smtClean="0"/>
              <a:t>TOO </a:t>
            </a:r>
            <a:r>
              <a:rPr lang="en-US" sz="2600" dirty="0"/>
              <a:t>PREDOMINATE – THEY HAD NOT LEARNED TO LEVERAGE HIS GREAT </a:t>
            </a:r>
            <a:r>
              <a:rPr lang="en-US" sz="2600" b="1" dirty="0">
                <a:solidFill>
                  <a:srgbClr val="FFFF00"/>
                </a:solidFill>
              </a:rPr>
              <a:t>STRENGTHENING</a:t>
            </a:r>
            <a:r>
              <a:rPr lang="en-US" sz="2600" dirty="0">
                <a:solidFill>
                  <a:srgbClr val="FFFF00"/>
                </a:solidFill>
              </a:rPr>
              <a:t> AND </a:t>
            </a:r>
            <a:r>
              <a:rPr lang="en-US" sz="2600" b="1" dirty="0">
                <a:solidFill>
                  <a:srgbClr val="FFFF00"/>
                </a:solidFill>
              </a:rPr>
              <a:t>ANOINTING</a:t>
            </a:r>
            <a:r>
              <a:rPr lang="en-US" sz="2600" dirty="0">
                <a:solidFill>
                  <a:srgbClr val="FFFF00"/>
                </a:solidFill>
              </a:rPr>
              <a:t> AND </a:t>
            </a:r>
            <a:r>
              <a:rPr lang="en-US" sz="2600" b="1" dirty="0">
                <a:solidFill>
                  <a:srgbClr val="FFFF00"/>
                </a:solidFill>
              </a:rPr>
              <a:t>GRACE</a:t>
            </a:r>
            <a:r>
              <a:rPr lang="en-US" sz="2600" dirty="0"/>
              <a:t>.) </a:t>
            </a:r>
          </a:p>
        </p:txBody>
      </p:sp>
      <p:sp>
        <p:nvSpPr>
          <p:cNvPr id="3" name="TextBox 2"/>
          <p:cNvSpPr txBox="1"/>
          <p:nvPr/>
        </p:nvSpPr>
        <p:spPr>
          <a:xfrm>
            <a:off x="0" y="101025"/>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We Are Each A Temple of the Lord</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(Corporately and Individually) </a:t>
            </a:r>
          </a:p>
        </p:txBody>
      </p:sp>
    </p:spTree>
    <p:extLst>
      <p:ext uri="{BB962C8B-B14F-4D97-AF65-F5344CB8AC3E}">
        <p14:creationId xmlns:p14="http://schemas.microsoft.com/office/powerpoint/2010/main" val="12532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d God Want a Temple, Sacrifices, or a Monarchy? – A Pilgrim's 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472" y="2362200"/>
            <a:ext cx="5958005" cy="4314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292387"/>
            <a:ext cx="82296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Did You Know  The Old Testament Is A Picture of Our Spiritual Makeup </a:t>
            </a:r>
          </a:p>
        </p:txBody>
      </p:sp>
      <p:sp>
        <p:nvSpPr>
          <p:cNvPr id="2" name="Rectangle 1"/>
          <p:cNvSpPr/>
          <p:nvPr/>
        </p:nvSpPr>
        <p:spPr>
          <a:xfrm>
            <a:off x="304800" y="1447800"/>
            <a:ext cx="8610600" cy="830997"/>
          </a:xfrm>
          <a:prstGeom prst="rect">
            <a:avLst/>
          </a:prstGeom>
        </p:spPr>
        <p:txBody>
          <a:bodyPr wrap="square">
            <a:spAutoFit/>
          </a:bodyPr>
          <a:lstStyle/>
          <a:p>
            <a:r>
              <a:rPr lang="en-US" dirty="0" smtClean="0"/>
              <a:t>But </a:t>
            </a:r>
            <a:r>
              <a:rPr lang="en-US" dirty="0"/>
              <a:t>he who unites himself with the Lord is one with </a:t>
            </a:r>
            <a:r>
              <a:rPr lang="en-US" dirty="0" smtClean="0"/>
              <a:t>Him </a:t>
            </a:r>
            <a:r>
              <a:rPr lang="en-US" dirty="0"/>
              <a:t>in spirit. </a:t>
            </a:r>
            <a:r>
              <a:rPr lang="en-US" b="1" dirty="0" smtClean="0"/>
              <a:t>1 </a:t>
            </a:r>
            <a:r>
              <a:rPr lang="en-US" b="1" dirty="0"/>
              <a:t>Corinthians 6:17 (NIV</a:t>
            </a:r>
            <a:r>
              <a:rPr lang="en-US" b="1" dirty="0" smtClean="0"/>
              <a:t>)</a:t>
            </a:r>
            <a:endParaRPr lang="en-US" dirty="0"/>
          </a:p>
        </p:txBody>
      </p:sp>
    </p:spTree>
    <p:extLst>
      <p:ext uri="{BB962C8B-B14F-4D97-AF65-F5344CB8AC3E}">
        <p14:creationId xmlns:p14="http://schemas.microsoft.com/office/powerpoint/2010/main" val="651575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Temple A Picture of Our Spiritual Makeup </a:t>
            </a:r>
          </a:p>
        </p:txBody>
      </p:sp>
      <p:pic>
        <p:nvPicPr>
          <p:cNvPr id="1026" name="Picture 2" descr="Reflections of His Image: A Visual Picture of the Problem: Part 1 |  Koinonia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215" y="838200"/>
            <a:ext cx="383557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48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Temple A Picture of Spiritual Application</a:t>
            </a:r>
          </a:p>
        </p:txBody>
      </p:sp>
      <p:pic>
        <p:nvPicPr>
          <p:cNvPr id="2050" name="Picture 2" descr="Reflections of His Image: A Visual Picture of the Problem: Part 1 |  Koinonia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62280"/>
            <a:ext cx="4572000" cy="6076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43400" y="5943600"/>
            <a:ext cx="1981200" cy="46166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Outer Court</a:t>
            </a:r>
            <a:endParaRPr lang="en-US" dirty="0">
              <a:effectLst>
                <a:outerShdw blurRad="38100" dist="38100" dir="2700000" algn="tl">
                  <a:srgbClr val="000000">
                    <a:alpha val="43137"/>
                  </a:srgbClr>
                </a:outerShdw>
              </a:effectLst>
            </a:endParaRPr>
          </a:p>
        </p:txBody>
      </p:sp>
      <p:sp>
        <p:nvSpPr>
          <p:cNvPr id="6" name="TextBox 5"/>
          <p:cNvSpPr txBox="1"/>
          <p:nvPr/>
        </p:nvSpPr>
        <p:spPr>
          <a:xfrm>
            <a:off x="3733800" y="4977825"/>
            <a:ext cx="1981200" cy="584775"/>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Inner</a:t>
            </a:r>
          </a:p>
          <a:p>
            <a:r>
              <a:rPr lang="en-US" sz="1600" dirty="0" smtClean="0">
                <a:effectLst>
                  <a:outerShdw blurRad="38100" dist="38100" dir="2700000" algn="tl">
                    <a:srgbClr val="000000">
                      <a:alpha val="43137"/>
                    </a:srgbClr>
                  </a:outerShdw>
                </a:effectLst>
              </a:rPr>
              <a:t>Court</a:t>
            </a:r>
            <a:endParaRPr lang="en-US" sz="1600" dirty="0">
              <a:effectLst>
                <a:outerShdw blurRad="38100" dist="38100" dir="2700000" algn="tl">
                  <a:srgbClr val="000000">
                    <a:alpha val="43137"/>
                  </a:srgbClr>
                </a:outerShdw>
              </a:effectLst>
            </a:endParaRPr>
          </a:p>
        </p:txBody>
      </p:sp>
      <p:pic>
        <p:nvPicPr>
          <p:cNvPr id="7" name="Picture 12" descr="Red Hearts PNG Images, Download 17000+ Red Hearts PNG Resources with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61950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0" y="3766582"/>
            <a:ext cx="1752600" cy="400110"/>
          </a:xfrm>
          <a:prstGeom prst="rect">
            <a:avLst/>
          </a:prstGeom>
          <a:noFill/>
        </p:spPr>
        <p:txBody>
          <a:bodyPr wrap="square" rtlCol="0">
            <a:spAutoFit/>
          </a:bodyPr>
          <a:lstStyle/>
          <a:p>
            <a:r>
              <a:rPr lang="en-US" sz="2000" dirty="0" smtClean="0">
                <a:solidFill>
                  <a:srgbClr val="000000"/>
                </a:solidFill>
              </a:rPr>
              <a:t>Heart </a:t>
            </a:r>
            <a:endParaRPr lang="en-US" sz="2000" dirty="0">
              <a:solidFill>
                <a:srgbClr val="000000"/>
              </a:solidFill>
            </a:endParaRPr>
          </a:p>
        </p:txBody>
      </p:sp>
      <p:pic>
        <p:nvPicPr>
          <p:cNvPr id="2051" name="Picture 3"/>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209343" y="1447800"/>
            <a:ext cx="9539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222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62"/>
          <a:stretch/>
        </p:blipFill>
        <p:spPr bwMode="auto">
          <a:xfrm>
            <a:off x="3736074" y="1219200"/>
            <a:ext cx="5179326" cy="516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8606595">
            <a:off x="3590148" y="2319414"/>
            <a:ext cx="2362200" cy="707886"/>
          </a:xfrm>
          <a:prstGeom prst="rect">
            <a:avLst/>
          </a:prstGeom>
          <a:noFill/>
        </p:spPr>
        <p:txBody>
          <a:bodyPr wrap="square" rtlCol="0">
            <a:spAutoFit/>
          </a:bodyPr>
          <a:lstStyle/>
          <a:p>
            <a:r>
              <a:rPr lang="en-US" sz="4000" b="1" dirty="0" smtClean="0">
                <a:solidFill>
                  <a:srgbClr val="FF0000"/>
                </a:solidFill>
              </a:rPr>
              <a:t>Flesh</a:t>
            </a:r>
            <a:endParaRPr lang="en-US" sz="4000" b="1" dirty="0">
              <a:solidFill>
                <a:srgbClr val="FF0000"/>
              </a:solidFill>
            </a:endParaRPr>
          </a:p>
        </p:txBody>
      </p:sp>
      <p:sp>
        <p:nvSpPr>
          <p:cNvPr id="10" name="Rectangle 9"/>
          <p:cNvSpPr/>
          <p:nvPr/>
        </p:nvSpPr>
        <p:spPr>
          <a:xfrm>
            <a:off x="274357" y="1198075"/>
            <a:ext cx="3134833" cy="3416320"/>
          </a:xfrm>
          <a:prstGeom prst="rect">
            <a:avLst/>
          </a:prstGeom>
        </p:spPr>
        <p:txBody>
          <a:bodyPr wrap="square">
            <a:spAutoFit/>
          </a:bodyPr>
          <a:lstStyle/>
          <a:p>
            <a:r>
              <a:rPr lang="en-US" dirty="0" smtClean="0"/>
              <a:t>And </a:t>
            </a:r>
            <a:r>
              <a:rPr lang="en-US" dirty="0"/>
              <a:t>thou shalt love the Lord thy God with all thy </a:t>
            </a:r>
            <a:r>
              <a:rPr lang="en-US" b="1" dirty="0">
                <a:solidFill>
                  <a:srgbClr val="FFFF00"/>
                </a:solidFill>
              </a:rPr>
              <a:t>heart</a:t>
            </a:r>
            <a:r>
              <a:rPr lang="en-US" dirty="0"/>
              <a:t>, and with all thy </a:t>
            </a:r>
            <a:r>
              <a:rPr lang="en-US" b="1" dirty="0">
                <a:solidFill>
                  <a:srgbClr val="FFFF00"/>
                </a:solidFill>
              </a:rPr>
              <a:t>soul</a:t>
            </a:r>
            <a:r>
              <a:rPr lang="en-US" dirty="0"/>
              <a:t>, and with all thy </a:t>
            </a:r>
            <a:r>
              <a:rPr lang="en-US" b="1" dirty="0">
                <a:solidFill>
                  <a:srgbClr val="FFFF00"/>
                </a:solidFill>
              </a:rPr>
              <a:t>mind</a:t>
            </a:r>
            <a:r>
              <a:rPr lang="en-US" dirty="0"/>
              <a:t>, and with all thy </a:t>
            </a:r>
            <a:r>
              <a:rPr lang="en-US" b="1" dirty="0">
                <a:solidFill>
                  <a:srgbClr val="FFFF00"/>
                </a:solidFill>
              </a:rPr>
              <a:t>strength</a:t>
            </a:r>
            <a:r>
              <a:rPr lang="en-US" dirty="0"/>
              <a:t>: this </a:t>
            </a:r>
            <a:r>
              <a:rPr lang="en-US" i="1" dirty="0"/>
              <a:t>is</a:t>
            </a:r>
            <a:r>
              <a:rPr lang="en-US" dirty="0"/>
              <a:t> the first commandment. </a:t>
            </a:r>
            <a:r>
              <a:rPr lang="en-US" b="1" dirty="0"/>
              <a:t>Mark 12:30 (KJV) </a:t>
            </a:r>
            <a:endParaRPr lang="en-US" dirty="0"/>
          </a:p>
        </p:txBody>
      </p:sp>
      <p:sp>
        <p:nvSpPr>
          <p:cNvPr id="12" name="Rectangle 11"/>
          <p:cNvSpPr/>
          <p:nvPr/>
        </p:nvSpPr>
        <p:spPr>
          <a:xfrm>
            <a:off x="217967" y="127337"/>
            <a:ext cx="8849833" cy="1015663"/>
          </a:xfrm>
          <a:prstGeom prst="rect">
            <a:avLst/>
          </a:prstGeom>
        </p:spPr>
        <p:txBody>
          <a:bodyPr wrap="square">
            <a:spAutoFit/>
          </a:bodyPr>
          <a:lstStyle/>
          <a:p>
            <a:r>
              <a:rPr lang="en-US" sz="2000" dirty="0" smtClean="0"/>
              <a:t>May </a:t>
            </a:r>
            <a:r>
              <a:rPr lang="en-US" sz="2000" dirty="0"/>
              <a:t>God himself, the God of peace, sanctify you through and through. May your whole </a:t>
            </a:r>
            <a:r>
              <a:rPr lang="en-US" sz="2000" b="1" dirty="0">
                <a:solidFill>
                  <a:srgbClr val="FFFF00"/>
                </a:solidFill>
              </a:rPr>
              <a:t>spirit</a:t>
            </a:r>
            <a:r>
              <a:rPr lang="en-US" sz="2000" dirty="0"/>
              <a:t>, </a:t>
            </a:r>
            <a:r>
              <a:rPr lang="en-US" sz="2000" b="1" dirty="0">
                <a:solidFill>
                  <a:srgbClr val="FFFF00"/>
                </a:solidFill>
              </a:rPr>
              <a:t>soul</a:t>
            </a:r>
            <a:r>
              <a:rPr lang="en-US" sz="2000" dirty="0">
                <a:solidFill>
                  <a:srgbClr val="FFFF00"/>
                </a:solidFill>
              </a:rPr>
              <a:t> </a:t>
            </a:r>
            <a:r>
              <a:rPr lang="en-US" sz="2000" dirty="0"/>
              <a:t>and </a:t>
            </a:r>
            <a:r>
              <a:rPr lang="en-US" sz="2000" b="1" dirty="0">
                <a:solidFill>
                  <a:srgbClr val="FFFF00"/>
                </a:solidFill>
              </a:rPr>
              <a:t>body</a:t>
            </a:r>
            <a:r>
              <a:rPr lang="en-US" sz="2000" dirty="0">
                <a:solidFill>
                  <a:srgbClr val="FFFF00"/>
                </a:solidFill>
              </a:rPr>
              <a:t> </a:t>
            </a:r>
            <a:r>
              <a:rPr lang="en-US" sz="2000" dirty="0"/>
              <a:t>be kept blameless at the coming of our Lord Jesus Christ. </a:t>
            </a:r>
            <a:r>
              <a:rPr lang="en-US" sz="2000" b="1" dirty="0"/>
              <a:t>1 Thessalonians 5:23 (NIV) </a:t>
            </a:r>
            <a:endParaRPr lang="en-US" sz="2000" dirty="0"/>
          </a:p>
        </p:txBody>
      </p:sp>
      <p:pic>
        <p:nvPicPr>
          <p:cNvPr id="5132" name="Picture 12" descr="Red Hearts PNG Images, Download 17000+ Red Hearts PNG Resources with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491408"/>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705600" y="3638490"/>
            <a:ext cx="1752600" cy="400110"/>
          </a:xfrm>
          <a:prstGeom prst="rect">
            <a:avLst/>
          </a:prstGeom>
          <a:noFill/>
        </p:spPr>
        <p:txBody>
          <a:bodyPr wrap="square" rtlCol="0">
            <a:spAutoFit/>
          </a:bodyPr>
          <a:lstStyle/>
          <a:p>
            <a:r>
              <a:rPr lang="en-US" sz="2000" dirty="0" smtClean="0">
                <a:solidFill>
                  <a:srgbClr val="000000"/>
                </a:solidFill>
              </a:rPr>
              <a:t>Heart </a:t>
            </a:r>
            <a:endParaRPr lang="en-US" sz="2000" dirty="0">
              <a:solidFill>
                <a:srgbClr val="000000"/>
              </a:solidFill>
            </a:endParaRPr>
          </a:p>
        </p:txBody>
      </p:sp>
      <p:pic>
        <p:nvPicPr>
          <p:cNvPr id="513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207719"/>
            <a:ext cx="941493" cy="28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4357" y="4766608"/>
            <a:ext cx="3115217" cy="1938992"/>
          </a:xfrm>
          <a:prstGeom prst="rect">
            <a:avLst/>
          </a:prstGeom>
        </p:spPr>
        <p:txBody>
          <a:bodyPr wrap="square">
            <a:spAutoFit/>
          </a:bodyPr>
          <a:lstStyle/>
          <a:p>
            <a:r>
              <a:rPr lang="en-US" sz="2000" dirty="0"/>
              <a:t>10  But if Christ is in you, your body is dead because of sin, yet your spirit is alive because of righteousness. Romans 8:10 (NIV) </a:t>
            </a:r>
          </a:p>
        </p:txBody>
      </p:sp>
      <p:pic>
        <p:nvPicPr>
          <p:cNvPr id="11" name="Picture 3"/>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47093" y="3038947"/>
            <a:ext cx="658507"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1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437" y="1137820"/>
            <a:ext cx="5966963" cy="556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17329737">
            <a:off x="2586739" y="2792860"/>
            <a:ext cx="2362200" cy="646331"/>
          </a:xfrm>
          <a:prstGeom prst="rect">
            <a:avLst/>
          </a:prstGeom>
          <a:noFill/>
        </p:spPr>
        <p:txBody>
          <a:bodyPr wrap="square" rtlCol="0">
            <a:spAutoFit/>
          </a:bodyPr>
          <a:lstStyle/>
          <a:p>
            <a:r>
              <a:rPr lang="en-US" sz="3600" b="1" dirty="0" smtClean="0">
                <a:solidFill>
                  <a:srgbClr val="FF0000"/>
                </a:solidFill>
              </a:rPr>
              <a:t>Flesh</a:t>
            </a:r>
            <a:endParaRPr lang="en-US" sz="3600" b="1" dirty="0">
              <a:solidFill>
                <a:srgbClr val="FF0000"/>
              </a:solidFill>
            </a:endParaRPr>
          </a:p>
        </p:txBody>
      </p:sp>
      <p:sp>
        <p:nvSpPr>
          <p:cNvPr id="4" name="Rectangle 3"/>
          <p:cNvSpPr/>
          <p:nvPr/>
        </p:nvSpPr>
        <p:spPr>
          <a:xfrm>
            <a:off x="152400" y="76200"/>
            <a:ext cx="8849833" cy="1015663"/>
          </a:xfrm>
          <a:prstGeom prst="rect">
            <a:avLst/>
          </a:prstGeom>
        </p:spPr>
        <p:txBody>
          <a:bodyPr wrap="square">
            <a:spAutoFit/>
          </a:bodyPr>
          <a:lstStyle/>
          <a:p>
            <a:r>
              <a:rPr lang="en-US" sz="2000" dirty="0">
                <a:solidFill>
                  <a:schemeClr val="bg1"/>
                </a:solidFill>
              </a:rPr>
              <a:t> May God himself, the God of peace, </a:t>
            </a:r>
            <a:r>
              <a:rPr lang="en-US" sz="2000" b="1" dirty="0">
                <a:solidFill>
                  <a:srgbClr val="FFFF00"/>
                </a:solidFill>
              </a:rPr>
              <a:t>sanctify</a:t>
            </a:r>
            <a:r>
              <a:rPr lang="en-US" sz="2000" dirty="0">
                <a:solidFill>
                  <a:srgbClr val="FFFF00"/>
                </a:solidFill>
              </a:rPr>
              <a:t> </a:t>
            </a:r>
            <a:r>
              <a:rPr lang="en-US" sz="2000" dirty="0">
                <a:solidFill>
                  <a:schemeClr val="bg1"/>
                </a:solidFill>
              </a:rPr>
              <a:t>you through and through. May your whole </a:t>
            </a:r>
            <a:r>
              <a:rPr lang="en-US" sz="2000" b="1" dirty="0">
                <a:solidFill>
                  <a:srgbClr val="FFFF00"/>
                </a:solidFill>
              </a:rPr>
              <a:t>spirit</a:t>
            </a:r>
            <a:r>
              <a:rPr lang="en-US" sz="2000" dirty="0">
                <a:solidFill>
                  <a:schemeClr val="bg1"/>
                </a:solidFill>
              </a:rPr>
              <a:t>, </a:t>
            </a:r>
            <a:r>
              <a:rPr lang="en-US" sz="2000" b="1" dirty="0">
                <a:solidFill>
                  <a:srgbClr val="FFFF00"/>
                </a:solidFill>
              </a:rPr>
              <a:t>soul</a:t>
            </a:r>
            <a:r>
              <a:rPr lang="en-US" sz="2000" dirty="0">
                <a:solidFill>
                  <a:srgbClr val="FFFF00"/>
                </a:solidFill>
              </a:rPr>
              <a:t> </a:t>
            </a:r>
            <a:r>
              <a:rPr lang="en-US" sz="2000" dirty="0">
                <a:solidFill>
                  <a:schemeClr val="bg1"/>
                </a:solidFill>
              </a:rPr>
              <a:t>and </a:t>
            </a:r>
            <a:r>
              <a:rPr lang="en-US" sz="2000" b="1" dirty="0">
                <a:solidFill>
                  <a:srgbClr val="FFFF00"/>
                </a:solidFill>
              </a:rPr>
              <a:t>body</a:t>
            </a:r>
            <a:r>
              <a:rPr lang="en-US" sz="2000" dirty="0">
                <a:solidFill>
                  <a:srgbClr val="FFFF00"/>
                </a:solidFill>
              </a:rPr>
              <a:t> </a:t>
            </a:r>
            <a:r>
              <a:rPr lang="en-US" sz="2000" dirty="0">
                <a:solidFill>
                  <a:schemeClr val="bg1"/>
                </a:solidFill>
              </a:rPr>
              <a:t>be kept blameless at the coming of our Lord Jesus Christ. </a:t>
            </a:r>
            <a:r>
              <a:rPr lang="en-US" sz="2000" b="1" dirty="0">
                <a:solidFill>
                  <a:schemeClr val="bg1"/>
                </a:solidFill>
              </a:rPr>
              <a:t>1 Thessalonians 5:23 (NIV) </a:t>
            </a:r>
            <a:endParaRPr lang="en-US" sz="2000" dirty="0">
              <a:solidFill>
                <a:schemeClr val="bg1"/>
              </a:solidFill>
            </a:endParaRPr>
          </a:p>
        </p:txBody>
      </p:sp>
      <p:pic>
        <p:nvPicPr>
          <p:cNvPr id="8" name="Picture 12" descr="Red Hearts PNG Images, Download 17000+ Red Hearts PNG Resources with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271421"/>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77000" y="3520597"/>
            <a:ext cx="1752600" cy="400110"/>
          </a:xfrm>
          <a:prstGeom prst="rect">
            <a:avLst/>
          </a:prstGeom>
          <a:noFill/>
        </p:spPr>
        <p:txBody>
          <a:bodyPr wrap="square" rtlCol="0">
            <a:spAutoFit/>
          </a:bodyPr>
          <a:lstStyle/>
          <a:p>
            <a:r>
              <a:rPr lang="en-US" sz="2000" dirty="0" smtClean="0">
                <a:solidFill>
                  <a:srgbClr val="000000"/>
                </a:solidFill>
              </a:rPr>
              <a:t>Heart </a:t>
            </a:r>
            <a:endParaRPr lang="en-US" sz="2000" dirty="0">
              <a:solidFill>
                <a:srgbClr val="000000"/>
              </a:solidFill>
            </a:endParaRPr>
          </a:p>
        </p:txBody>
      </p:sp>
      <p:pic>
        <p:nvPicPr>
          <p:cNvPr id="1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966621"/>
            <a:ext cx="941493" cy="28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23087" y="2746931"/>
            <a:ext cx="9539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t="85845" r="82628"/>
          <a:stretch/>
        </p:blipFill>
        <p:spPr bwMode="auto">
          <a:xfrm>
            <a:off x="3429000" y="4185821"/>
            <a:ext cx="609600" cy="63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980" t="81291" b="4394"/>
          <a:stretch/>
        </p:blipFill>
        <p:spPr bwMode="auto">
          <a:xfrm>
            <a:off x="7162800" y="5321309"/>
            <a:ext cx="609600" cy="62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8">
            <a:extLst>
              <a:ext uri="{BEBA8EAE-BF5A-486C-A8C5-ECC9F3942E4B}">
                <a14:imgProps xmlns:a14="http://schemas.microsoft.com/office/drawing/2010/main">
                  <a14:imgLayer r:embed="rId7">
                    <a14:imgEffect>
                      <a14:brightnessContrast bright="6000"/>
                    </a14:imgEffect>
                  </a14:imgLayer>
                </a14:imgProps>
              </a:ext>
              <a:ext uri="{28A0092B-C50C-407E-A947-70E740481C1C}">
                <a14:useLocalDpi xmlns:a14="http://schemas.microsoft.com/office/drawing/2010/main" val="0"/>
              </a:ext>
            </a:extLst>
          </a:blip>
          <a:srcRect l="83980" t="81291" b="4394"/>
          <a:stretch/>
        </p:blipFill>
        <p:spPr bwMode="auto">
          <a:xfrm>
            <a:off x="7619717" y="2660447"/>
            <a:ext cx="746631" cy="62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5845" r="82628"/>
          <a:stretch/>
        </p:blipFill>
        <p:spPr bwMode="auto">
          <a:xfrm>
            <a:off x="3158239" y="6044225"/>
            <a:ext cx="609600" cy="63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980" t="81291" b="4394"/>
          <a:stretch/>
        </p:blipFill>
        <p:spPr bwMode="auto">
          <a:xfrm>
            <a:off x="4724400" y="5627274"/>
            <a:ext cx="777495" cy="63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bwMode="auto">
          <a:xfrm rot="19256485">
            <a:off x="6775167" y="5084651"/>
            <a:ext cx="1511358" cy="355385"/>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TextBox 2"/>
          <p:cNvSpPr txBox="1"/>
          <p:nvPr/>
        </p:nvSpPr>
        <p:spPr>
          <a:xfrm>
            <a:off x="4419600" y="5646003"/>
            <a:ext cx="2971800" cy="830997"/>
          </a:xfrm>
          <a:prstGeom prst="rect">
            <a:avLst/>
          </a:prstGeom>
          <a:noFill/>
        </p:spPr>
        <p:txBody>
          <a:bodyPr wrap="square" rtlCol="0">
            <a:spAutoFit/>
          </a:bodyPr>
          <a:lstStyle/>
          <a:p>
            <a:r>
              <a:rPr lang="en-US" sz="1600" b="1" dirty="0" smtClean="0">
                <a:solidFill>
                  <a:srgbClr val="000000"/>
                </a:solidFill>
              </a:rPr>
              <a:t>FOOTHOLD of an Oppressing and</a:t>
            </a:r>
          </a:p>
          <a:p>
            <a:r>
              <a:rPr lang="en-US" sz="1600" b="1" dirty="0" smtClean="0">
                <a:solidFill>
                  <a:srgbClr val="000000"/>
                </a:solidFill>
              </a:rPr>
              <a:t>Afflicting spirit</a:t>
            </a:r>
            <a:endParaRPr lang="en-US" sz="1600" b="1" dirty="0">
              <a:solidFill>
                <a:srgbClr val="000000"/>
              </a:solidFill>
            </a:endParaRPr>
          </a:p>
        </p:txBody>
      </p:sp>
      <p:sp>
        <p:nvSpPr>
          <p:cNvPr id="16" name="Rectangle 15"/>
          <p:cNvSpPr/>
          <p:nvPr/>
        </p:nvSpPr>
        <p:spPr>
          <a:xfrm>
            <a:off x="0" y="1067812"/>
            <a:ext cx="2921285" cy="3046988"/>
          </a:xfrm>
          <a:prstGeom prst="rect">
            <a:avLst/>
          </a:prstGeom>
        </p:spPr>
        <p:txBody>
          <a:bodyPr wrap="square">
            <a:spAutoFit/>
          </a:bodyPr>
          <a:lstStyle/>
          <a:p>
            <a:r>
              <a:rPr lang="en-US" dirty="0" smtClean="0"/>
              <a:t>And </a:t>
            </a:r>
            <a:r>
              <a:rPr lang="en-US" dirty="0">
                <a:solidFill>
                  <a:srgbClr val="FFFF00"/>
                </a:solidFill>
              </a:rPr>
              <a:t>do not grieve the Holy Spirit of God, with whom you were sealed</a:t>
            </a:r>
            <a:r>
              <a:rPr lang="en-US" dirty="0"/>
              <a:t> for the day of redemption. </a:t>
            </a:r>
            <a:r>
              <a:rPr lang="en-US" b="1" dirty="0"/>
              <a:t>Ephesians 4:30 (NIV) </a:t>
            </a:r>
            <a:endParaRPr lang="en-US" dirty="0"/>
          </a:p>
        </p:txBody>
      </p:sp>
      <p:sp>
        <p:nvSpPr>
          <p:cNvPr id="17" name="Rectangle 16"/>
          <p:cNvSpPr/>
          <p:nvPr/>
        </p:nvSpPr>
        <p:spPr>
          <a:xfrm>
            <a:off x="152400" y="4327014"/>
            <a:ext cx="2514600" cy="2308324"/>
          </a:xfrm>
          <a:prstGeom prst="rect">
            <a:avLst/>
          </a:prstGeom>
        </p:spPr>
        <p:txBody>
          <a:bodyPr wrap="square">
            <a:spAutoFit/>
          </a:bodyPr>
          <a:lstStyle/>
          <a:p>
            <a:r>
              <a:rPr lang="en-US" dirty="0"/>
              <a:t> and do not give the devil a </a:t>
            </a:r>
            <a:r>
              <a:rPr lang="en-US" dirty="0" smtClean="0"/>
              <a:t>foothold </a:t>
            </a:r>
            <a:r>
              <a:rPr lang="en-US" dirty="0" smtClean="0">
                <a:solidFill>
                  <a:srgbClr val="FFFF00"/>
                </a:solidFill>
              </a:rPr>
              <a:t>(place</a:t>
            </a:r>
            <a:r>
              <a:rPr lang="en-US" dirty="0" smtClean="0"/>
              <a:t>). </a:t>
            </a:r>
            <a:r>
              <a:rPr lang="en-US" b="1" dirty="0"/>
              <a:t>Ephesians 4:27 (NIV) </a:t>
            </a:r>
            <a:r>
              <a:rPr lang="en-US" dirty="0"/>
              <a:t/>
            </a:r>
            <a:br>
              <a:rPr lang="en-US" dirty="0"/>
            </a:br>
            <a:endParaRPr lang="en-US" dirty="0"/>
          </a:p>
        </p:txBody>
      </p:sp>
    </p:spTree>
    <p:extLst>
      <p:ext uri="{BB962C8B-B14F-4D97-AF65-F5344CB8AC3E}">
        <p14:creationId xmlns:p14="http://schemas.microsoft.com/office/powerpoint/2010/main" val="338417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91440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Purpose God Made You A Temple</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Was to Reveal His Glory In</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Your Inner Court to:</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6131"/>
          <a:stretch/>
        </p:blipFill>
        <p:spPr bwMode="auto">
          <a:xfrm>
            <a:off x="774405" y="1681084"/>
            <a:ext cx="3962400" cy="83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1524000"/>
            <a:ext cx="685800" cy="1015663"/>
          </a:xfrm>
          <a:prstGeom prst="rect">
            <a:avLst/>
          </a:prstGeom>
          <a:noFill/>
        </p:spPr>
        <p:txBody>
          <a:bodyPr wrap="square" rtlCol="0">
            <a:spAutoFit/>
          </a:bodyPr>
          <a:lstStyle/>
          <a:p>
            <a:r>
              <a:rPr lang="en-US" sz="6000" dirty="0" smtClean="0"/>
              <a:t>1</a:t>
            </a:r>
            <a:endParaRPr lang="en-US" sz="6000" dirty="0"/>
          </a:p>
        </p:txBody>
      </p:sp>
      <p:sp>
        <p:nvSpPr>
          <p:cNvPr id="6" name="TextBox 5"/>
          <p:cNvSpPr txBox="1"/>
          <p:nvPr/>
        </p:nvSpPr>
        <p:spPr>
          <a:xfrm>
            <a:off x="152400" y="3632537"/>
            <a:ext cx="685800" cy="1015663"/>
          </a:xfrm>
          <a:prstGeom prst="rect">
            <a:avLst/>
          </a:prstGeom>
          <a:noFill/>
        </p:spPr>
        <p:txBody>
          <a:bodyPr wrap="square" rtlCol="0">
            <a:spAutoFit/>
          </a:bodyPr>
          <a:lstStyle/>
          <a:p>
            <a:r>
              <a:rPr lang="en-US" sz="6000" dirty="0" smtClean="0"/>
              <a:t>2</a:t>
            </a:r>
            <a:endParaRPr lang="en-US" sz="60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163"/>
          <a:stretch/>
        </p:blipFill>
        <p:spPr bwMode="auto">
          <a:xfrm>
            <a:off x="990600" y="3657600"/>
            <a:ext cx="3746205" cy="113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2438400"/>
            <a:ext cx="5525386" cy="1200329"/>
          </a:xfrm>
          <a:prstGeom prst="rect">
            <a:avLst/>
          </a:prstGeom>
        </p:spPr>
        <p:txBody>
          <a:bodyPr wrap="square">
            <a:spAutoFit/>
          </a:bodyPr>
          <a:lstStyle/>
          <a:p>
            <a:r>
              <a:rPr lang="en-US" sz="1800" dirty="0" smtClean="0"/>
              <a:t>We </a:t>
            </a:r>
            <a:r>
              <a:rPr lang="en-US" sz="1800" dirty="0"/>
              <a:t>did not follow cleverly invented stories when we told you about the power and coming of our Lord Jesus Christ, but we were eyewitnesses of his majesty. </a:t>
            </a:r>
            <a:r>
              <a:rPr lang="en-US" sz="1800" b="1" dirty="0"/>
              <a:t>2 Peter 1:16 (NIV) </a:t>
            </a:r>
            <a:endParaRPr lang="en-US" sz="18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81084"/>
            <a:ext cx="2520969" cy="182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3400" y="4983540"/>
            <a:ext cx="8001000" cy="1569660"/>
          </a:xfrm>
          <a:prstGeom prst="rect">
            <a:avLst/>
          </a:prstGeom>
        </p:spPr>
        <p:txBody>
          <a:bodyPr wrap="square">
            <a:spAutoFit/>
          </a:bodyPr>
          <a:lstStyle/>
          <a:p>
            <a:r>
              <a:rPr lang="en-US" dirty="0"/>
              <a:t> But you, dear friends, </a:t>
            </a:r>
            <a:r>
              <a:rPr lang="en-US" b="1" dirty="0">
                <a:solidFill>
                  <a:srgbClr val="FFFF00"/>
                </a:solidFill>
              </a:rPr>
              <a:t>build yourselves up in your most holy faith and pray in the Holy Spirit</a:t>
            </a:r>
            <a:r>
              <a:rPr lang="en-US" dirty="0"/>
              <a:t>. </a:t>
            </a:r>
            <a:r>
              <a:rPr lang="en-US" baseline="30000" dirty="0"/>
              <a:t>22 </a:t>
            </a:r>
            <a:r>
              <a:rPr lang="en-US" dirty="0"/>
              <a:t> Be merciful to those who doubt; </a:t>
            </a:r>
            <a:r>
              <a:rPr lang="en-US" baseline="30000" dirty="0"/>
              <a:t>23 </a:t>
            </a:r>
            <a:r>
              <a:rPr lang="en-US" dirty="0"/>
              <a:t> </a:t>
            </a:r>
            <a:r>
              <a:rPr lang="en-US" b="1" dirty="0">
                <a:solidFill>
                  <a:srgbClr val="FFFF00"/>
                </a:solidFill>
              </a:rPr>
              <a:t>snatch others from the fire </a:t>
            </a:r>
            <a:r>
              <a:rPr lang="en-US" dirty="0"/>
              <a:t>and save </a:t>
            </a:r>
            <a:r>
              <a:rPr lang="en-US" dirty="0" smtClean="0"/>
              <a:t>them.  </a:t>
            </a:r>
            <a:r>
              <a:rPr lang="en-US" b="1" dirty="0"/>
              <a:t>Jude </a:t>
            </a:r>
            <a:r>
              <a:rPr lang="en-US" b="1" dirty="0" smtClean="0"/>
              <a:t>1:20-22-23</a:t>
            </a:r>
            <a:endParaRPr lang="en-US" dirty="0"/>
          </a:p>
        </p:txBody>
      </p:sp>
      <p:sp>
        <p:nvSpPr>
          <p:cNvPr id="9" name="Right Arrow 8"/>
          <p:cNvSpPr/>
          <p:nvPr/>
        </p:nvSpPr>
        <p:spPr bwMode="auto">
          <a:xfrm>
            <a:off x="5334000" y="3962400"/>
            <a:ext cx="2438400"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rot="16200000">
            <a:off x="5105400" y="2133600"/>
            <a:ext cx="1600200"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6040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8" grpId="0"/>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6705">
            <a:off x="484021" y="320505"/>
            <a:ext cx="2074907" cy="310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4600" y="304800"/>
            <a:ext cx="6324600" cy="1323439"/>
          </a:xfrm>
          <a:prstGeom prst="rect">
            <a:avLst/>
          </a:prstGeom>
          <a:noFill/>
        </p:spPr>
        <p:txBody>
          <a:bodyPr wrap="square" rtlCol="0">
            <a:spAutoFit/>
          </a:bodyPr>
          <a:lstStyle/>
          <a:p>
            <a:r>
              <a:rPr lang="en-US" sz="4000" dirty="0" smtClean="0"/>
              <a:t>Leveraging Our Authority To Pray For The Lost</a:t>
            </a:r>
            <a:endParaRPr lang="en-US" sz="4000" dirty="0"/>
          </a:p>
        </p:txBody>
      </p:sp>
      <p:sp>
        <p:nvSpPr>
          <p:cNvPr id="3" name="TextBox 2"/>
          <p:cNvSpPr txBox="1"/>
          <p:nvPr/>
        </p:nvSpPr>
        <p:spPr>
          <a:xfrm>
            <a:off x="2819400" y="1874459"/>
            <a:ext cx="5715000" cy="523220"/>
          </a:xfrm>
          <a:prstGeom prst="rect">
            <a:avLst/>
          </a:prstGeom>
          <a:noFill/>
        </p:spPr>
        <p:txBody>
          <a:bodyPr wrap="square" rtlCol="0">
            <a:spAutoFit/>
          </a:bodyPr>
          <a:lstStyle/>
          <a:p>
            <a:r>
              <a:rPr lang="en-US" sz="2800" dirty="0" smtClean="0"/>
              <a:t>Chapter 24</a:t>
            </a:r>
            <a:endParaRPr lang="en-US" sz="2800" dirty="0"/>
          </a:p>
        </p:txBody>
      </p:sp>
      <p:sp>
        <p:nvSpPr>
          <p:cNvPr id="5" name="TextBox 4"/>
          <p:cNvSpPr txBox="1"/>
          <p:nvPr/>
        </p:nvSpPr>
        <p:spPr>
          <a:xfrm>
            <a:off x="3124200" y="2286000"/>
            <a:ext cx="5715000" cy="4493538"/>
          </a:xfrm>
          <a:prstGeom prst="rect">
            <a:avLst/>
          </a:prstGeom>
          <a:noFill/>
        </p:spPr>
        <p:txBody>
          <a:bodyPr wrap="square" rtlCol="0">
            <a:spAutoFit/>
          </a:bodyPr>
          <a:lstStyle/>
          <a:p>
            <a:r>
              <a:rPr lang="en-US" sz="2600" dirty="0" smtClean="0">
                <a:solidFill>
                  <a:srgbClr val="FFFF00"/>
                </a:solidFill>
              </a:rPr>
              <a:t>“The prayer ministry of a church should be so strong and spiritually violent that when an unsaved person gets within close proximity of that church (family) the enemy should lose his influence and spiritual leverage over that person. The Spirit of God neutralizes the devil’s voice and agenda, and for a moment the light of the Gospel becomes compelling and clear.” Page 219</a:t>
            </a:r>
            <a:endParaRPr lang="en-US" sz="2600" dirty="0">
              <a:solidFill>
                <a:schemeClr val="bg1"/>
              </a:solidFill>
            </a:endParaRPr>
          </a:p>
        </p:txBody>
      </p:sp>
      <p:sp>
        <p:nvSpPr>
          <p:cNvPr id="4" name="Rectangle 3"/>
          <p:cNvSpPr/>
          <p:nvPr/>
        </p:nvSpPr>
        <p:spPr>
          <a:xfrm>
            <a:off x="152399" y="3626403"/>
            <a:ext cx="2667001" cy="3139321"/>
          </a:xfrm>
          <a:prstGeom prst="rect">
            <a:avLst/>
          </a:prstGeom>
        </p:spPr>
        <p:txBody>
          <a:bodyPr wrap="square">
            <a:spAutoFit/>
          </a:bodyPr>
          <a:lstStyle/>
          <a:p>
            <a:r>
              <a:rPr lang="en-US" sz="1800" baseline="30000" dirty="0"/>
              <a:t>3 </a:t>
            </a:r>
            <a:r>
              <a:rPr lang="en-US" sz="1800" dirty="0"/>
              <a:t> And even if our gospel is veiled, it is veiled to those who are perishing. </a:t>
            </a:r>
            <a:r>
              <a:rPr lang="en-US" sz="1800" baseline="30000" dirty="0"/>
              <a:t>4 </a:t>
            </a:r>
            <a:r>
              <a:rPr lang="en-US" sz="1800" dirty="0"/>
              <a:t> The god of this age has blinded the minds of unbelievers, so that they cannot see the light of the gospel of the glory of Christ, </a:t>
            </a:r>
            <a:r>
              <a:rPr lang="en-US" sz="1800" dirty="0" smtClean="0"/>
              <a:t>Who </a:t>
            </a:r>
            <a:r>
              <a:rPr lang="en-US" sz="1800" dirty="0"/>
              <a:t>is the image of God. </a:t>
            </a:r>
            <a:r>
              <a:rPr lang="en-US" sz="1800" b="1" dirty="0"/>
              <a:t>2 Corinthians 4:3-4 (NIV) </a:t>
            </a:r>
            <a:endParaRPr lang="en-US" sz="1800" dirty="0"/>
          </a:p>
        </p:txBody>
      </p:sp>
    </p:spTree>
    <p:extLst>
      <p:ext uri="{BB962C8B-B14F-4D97-AF65-F5344CB8AC3E}">
        <p14:creationId xmlns:p14="http://schemas.microsoft.com/office/powerpoint/2010/main" val="180734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1982"/>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Praying From A Place of COVENANT</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Faith And Passion For God’s Glory</a:t>
            </a:r>
          </a:p>
        </p:txBody>
      </p:sp>
      <p:sp>
        <p:nvSpPr>
          <p:cNvPr id="2" name="Rectangle 1"/>
          <p:cNvSpPr/>
          <p:nvPr/>
        </p:nvSpPr>
        <p:spPr>
          <a:xfrm>
            <a:off x="228600" y="3386078"/>
            <a:ext cx="8686800" cy="2862322"/>
          </a:xfrm>
          <a:prstGeom prst="rect">
            <a:avLst/>
          </a:prstGeom>
        </p:spPr>
        <p:txBody>
          <a:bodyPr wrap="square">
            <a:spAutoFit/>
          </a:bodyPr>
          <a:lstStyle/>
          <a:p>
            <a:r>
              <a:rPr lang="en-US" sz="3600" dirty="0">
                <a:solidFill>
                  <a:srgbClr val="FFFF00"/>
                </a:solidFill>
              </a:rPr>
              <a:t>WHAT IF NINETY PERCENT OF YOUR PRAYERS </a:t>
            </a:r>
            <a:r>
              <a:rPr lang="en-US" sz="3600" dirty="0" smtClean="0"/>
              <a:t>(BIRTHED </a:t>
            </a:r>
            <a:r>
              <a:rPr lang="en-US" sz="3600" dirty="0"/>
              <a:t>BY THE HOLY </a:t>
            </a:r>
            <a:r>
              <a:rPr lang="en-US" sz="3600" dirty="0" smtClean="0"/>
              <a:t>SPIRIT) </a:t>
            </a:r>
            <a:r>
              <a:rPr lang="en-US" sz="3600" dirty="0">
                <a:solidFill>
                  <a:srgbClr val="FFFF00"/>
                </a:solidFill>
              </a:rPr>
              <a:t>– </a:t>
            </a:r>
            <a:r>
              <a:rPr lang="en-US" sz="3600" dirty="0" smtClean="0">
                <a:solidFill>
                  <a:srgbClr val="FFFF00"/>
                </a:solidFill>
              </a:rPr>
              <a:t> </a:t>
            </a:r>
            <a:r>
              <a:rPr lang="en-US" sz="3600" dirty="0">
                <a:solidFill>
                  <a:srgbClr val="FFFF00"/>
                </a:solidFill>
              </a:rPr>
              <a:t>LED TO NINETY PERCENT OF YOUR PRAYERS </a:t>
            </a:r>
            <a:r>
              <a:rPr lang="en-US" sz="3600" dirty="0" smtClean="0">
                <a:solidFill>
                  <a:srgbClr val="FFFF00"/>
                </a:solidFill>
              </a:rPr>
              <a:t>BEING ANSWERED </a:t>
            </a:r>
            <a:r>
              <a:rPr lang="en-US" sz="3600" dirty="0">
                <a:solidFill>
                  <a:srgbClr val="FFFF00"/>
                </a:solidFill>
              </a:rPr>
              <a:t>WITHIN SIX </a:t>
            </a:r>
            <a:r>
              <a:rPr lang="en-US" sz="3600" dirty="0" smtClean="0">
                <a:solidFill>
                  <a:srgbClr val="FFFF00"/>
                </a:solidFill>
              </a:rPr>
              <a:t>MONTHS???</a:t>
            </a:r>
            <a:endParaRPr lang="en-US" sz="3600" dirty="0">
              <a:solidFill>
                <a:srgbClr val="FFFF00"/>
              </a:solidFill>
            </a:endParaRPr>
          </a:p>
        </p:txBody>
      </p:sp>
      <p:sp>
        <p:nvSpPr>
          <p:cNvPr id="4" name="Rectangle 3"/>
          <p:cNvSpPr/>
          <p:nvPr/>
        </p:nvSpPr>
        <p:spPr>
          <a:xfrm>
            <a:off x="228600" y="1371600"/>
            <a:ext cx="8686800" cy="1815882"/>
          </a:xfrm>
          <a:prstGeom prst="rect">
            <a:avLst/>
          </a:prstGeom>
        </p:spPr>
        <p:txBody>
          <a:bodyPr wrap="square">
            <a:spAutoFit/>
          </a:bodyPr>
          <a:lstStyle/>
          <a:p>
            <a:r>
              <a:rPr lang="en-US" sz="2800" b="1" dirty="0"/>
              <a:t>Thou shalt also decree </a:t>
            </a:r>
            <a:r>
              <a:rPr lang="en-US" dirty="0"/>
              <a:t>(root word means to </a:t>
            </a:r>
            <a:r>
              <a:rPr lang="en-US" dirty="0" smtClean="0"/>
              <a:t>decide</a:t>
            </a:r>
            <a:r>
              <a:rPr lang="en-US" dirty="0"/>
              <a:t>)</a:t>
            </a:r>
            <a:r>
              <a:rPr lang="en-US" sz="2800" b="1" dirty="0"/>
              <a:t> a thing, and it shall be established </a:t>
            </a:r>
            <a:r>
              <a:rPr lang="en-US" dirty="0" smtClean="0"/>
              <a:t>(to be </a:t>
            </a:r>
            <a:r>
              <a:rPr lang="en-US" dirty="0"/>
              <a:t>accomplished) </a:t>
            </a:r>
            <a:r>
              <a:rPr lang="en-US" sz="2800" b="1" dirty="0"/>
              <a:t>unto thee: and the light shall shine upon thy ways. Job 22:28 (KJV)</a:t>
            </a:r>
            <a:endParaRPr lang="en-US" sz="2800" dirty="0"/>
          </a:p>
        </p:txBody>
      </p:sp>
    </p:spTree>
    <p:extLst>
      <p:ext uri="{BB962C8B-B14F-4D97-AF65-F5344CB8AC3E}">
        <p14:creationId xmlns:p14="http://schemas.microsoft.com/office/powerpoint/2010/main" val="105818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772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Prevailing Prayers For The Lost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6705">
            <a:off x="195701" y="851436"/>
            <a:ext cx="1810404" cy="271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0" y="838200"/>
            <a:ext cx="6934200" cy="5509200"/>
          </a:xfrm>
          <a:prstGeom prst="rect">
            <a:avLst/>
          </a:prstGeom>
          <a:noFill/>
        </p:spPr>
        <p:txBody>
          <a:bodyPr wrap="square" rtlCol="0">
            <a:spAutoFit/>
          </a:bodyPr>
          <a:lstStyle/>
          <a:p>
            <a:pPr marL="342900" indent="-342900" algn="l">
              <a:buFont typeface="Arial" panose="020B0604020202020204" pitchFamily="34" charset="0"/>
              <a:buChar char="•"/>
            </a:pPr>
            <a:r>
              <a:rPr lang="en-US" sz="3200" dirty="0" smtClean="0"/>
              <a:t>In the Name of Jesus resist the devil’s activity in the person you are prevailing for.</a:t>
            </a:r>
          </a:p>
          <a:p>
            <a:pPr marL="342900" indent="-342900" algn="l">
              <a:buFont typeface="Arial" panose="020B0604020202020204" pitchFamily="34" charset="0"/>
              <a:buChar char="•"/>
            </a:pPr>
            <a:r>
              <a:rPr lang="en-US" sz="3200" dirty="0" smtClean="0"/>
              <a:t>In the Name of Jesus bind and cast down every excuse and ask the Lord to remove every obstacle</a:t>
            </a:r>
          </a:p>
          <a:p>
            <a:pPr marL="342900" indent="-342900" algn="l">
              <a:buFont typeface="Arial" panose="020B0604020202020204" pitchFamily="34" charset="0"/>
              <a:buChar char="•"/>
            </a:pPr>
            <a:r>
              <a:rPr lang="en-US" sz="3200" dirty="0" smtClean="0">
                <a:solidFill>
                  <a:srgbClr val="FFFF00"/>
                </a:solidFill>
              </a:rPr>
              <a:t>Persevere – peel off the layers through persistent intercession</a:t>
            </a:r>
          </a:p>
          <a:p>
            <a:pPr marL="342900" indent="-342900" algn="l">
              <a:buFont typeface="Arial" panose="020B0604020202020204" pitchFamily="34" charset="0"/>
              <a:buChar char="•"/>
            </a:pPr>
            <a:r>
              <a:rPr lang="en-US" sz="3200" dirty="0" smtClean="0"/>
              <a:t>Pray for God to strategically maneuver Christ-loving Believers into their life. (Matthew 9:37) -</a:t>
            </a:r>
            <a:r>
              <a:rPr lang="en-US" sz="2000" dirty="0" smtClean="0"/>
              <a:t>laborers</a:t>
            </a:r>
            <a:endParaRPr lang="en-US" sz="2000" dirty="0"/>
          </a:p>
        </p:txBody>
      </p:sp>
      <p:sp>
        <p:nvSpPr>
          <p:cNvPr id="3" name="TextBox 2"/>
          <p:cNvSpPr txBox="1"/>
          <p:nvPr/>
        </p:nvSpPr>
        <p:spPr>
          <a:xfrm>
            <a:off x="76200" y="3733800"/>
            <a:ext cx="1732935" cy="461665"/>
          </a:xfrm>
          <a:prstGeom prst="rect">
            <a:avLst/>
          </a:prstGeom>
          <a:noFill/>
        </p:spPr>
        <p:txBody>
          <a:bodyPr wrap="square" rtlCol="0">
            <a:spAutoFit/>
          </a:bodyPr>
          <a:lstStyle/>
          <a:p>
            <a:r>
              <a:rPr lang="en-US" dirty="0" smtClean="0"/>
              <a:t>Page 220</a:t>
            </a:r>
            <a:endParaRPr lang="en-US" dirty="0"/>
          </a:p>
        </p:txBody>
      </p:sp>
    </p:spTree>
    <p:extLst>
      <p:ext uri="{BB962C8B-B14F-4D97-AF65-F5344CB8AC3E}">
        <p14:creationId xmlns:p14="http://schemas.microsoft.com/office/powerpoint/2010/main" val="281409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782"/>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One Of The Saddest “Tales of Warning”</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The History of The Church In America </a:t>
            </a:r>
          </a:p>
        </p:txBody>
      </p:sp>
      <p:pic>
        <p:nvPicPr>
          <p:cNvPr id="2050" name="Picture 2" descr="Ohio History Connection - On this day in 1833, Oberlin College opened in  Ohio. The institution was the first coed college in the U.S., and its first  class was made up 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66" y="1019889"/>
            <a:ext cx="3294646"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14800" y="1019889"/>
            <a:ext cx="4419600" cy="1938992"/>
          </a:xfrm>
          <a:prstGeom prst="rect">
            <a:avLst/>
          </a:prstGeom>
          <a:noFill/>
        </p:spPr>
        <p:txBody>
          <a:bodyPr wrap="square" rtlCol="0">
            <a:spAutoFit/>
          </a:bodyPr>
          <a:lstStyle/>
          <a:p>
            <a:r>
              <a:rPr lang="en-US" b="1" dirty="0" smtClean="0">
                <a:solidFill>
                  <a:srgbClr val="FFFF00"/>
                </a:solidFill>
              </a:rPr>
              <a:t>Oberlin College</a:t>
            </a:r>
          </a:p>
          <a:p>
            <a:r>
              <a:rPr lang="en-US" dirty="0" smtClean="0"/>
              <a:t>Opened in 1833</a:t>
            </a:r>
          </a:p>
          <a:p>
            <a:r>
              <a:rPr lang="en-US" dirty="0" smtClean="0"/>
              <a:t>Only 12 years after the first revivals broke out in New York</a:t>
            </a:r>
          </a:p>
          <a:p>
            <a:r>
              <a:rPr lang="en-US" dirty="0" smtClean="0"/>
              <a:t>Under Charles Finney 1821</a:t>
            </a:r>
            <a:endParaRPr lang="en-US" dirty="0"/>
          </a:p>
        </p:txBody>
      </p:sp>
      <p:sp>
        <p:nvSpPr>
          <p:cNvPr id="6" name="Rectangle 5"/>
          <p:cNvSpPr/>
          <p:nvPr/>
        </p:nvSpPr>
        <p:spPr>
          <a:xfrm>
            <a:off x="228600" y="3459301"/>
            <a:ext cx="8686800" cy="3477875"/>
          </a:xfrm>
          <a:prstGeom prst="rect">
            <a:avLst/>
          </a:prstGeom>
        </p:spPr>
        <p:txBody>
          <a:bodyPr wrap="square">
            <a:spAutoFit/>
          </a:bodyPr>
          <a:lstStyle/>
          <a:p>
            <a:pPr algn="l"/>
            <a:r>
              <a:rPr lang="en-US" sz="2000" dirty="0" smtClean="0"/>
              <a:t>“Oberlin was intimately </a:t>
            </a:r>
            <a:r>
              <a:rPr lang="en-US" sz="2000" dirty="0"/>
              <a:t>linked with the lifework of President Finney, an </a:t>
            </a:r>
            <a:r>
              <a:rPr lang="en-US" sz="2000" dirty="0" smtClean="0"/>
              <a:t>epoch-shaping </a:t>
            </a:r>
            <a:r>
              <a:rPr lang="en-US" sz="2000" dirty="0"/>
              <a:t>force in modern Christendom. Three presidents of the United </a:t>
            </a:r>
            <a:r>
              <a:rPr lang="en-US" sz="2000" dirty="0" smtClean="0"/>
              <a:t>States- Hayes</a:t>
            </a:r>
            <a:r>
              <a:rPr lang="en-US" sz="2000" dirty="0"/>
              <a:t>, Garfield and McKinley-have spoken in emphatic tribute of what this college has wrought for the higher life of the country. The late General Jacob D. Cox has shown that it was the mighty and incessant work of the Oberlin reformers and the thousands of Oberlin students who went forth as fathers, mothers, teachers, lecturers, and missionaries that turned the scales in the Antislavery contest, </a:t>
            </a:r>
            <a:r>
              <a:rPr lang="en-US" sz="2000" dirty="0" smtClean="0"/>
              <a:t>and led </a:t>
            </a:r>
            <a:r>
              <a:rPr lang="en-US" sz="2000" dirty="0"/>
              <a:t>to the election of Abraham Lincoln </a:t>
            </a:r>
            <a:r>
              <a:rPr lang="en-US" sz="2000" dirty="0" smtClean="0"/>
              <a:t>in 1860 and </a:t>
            </a:r>
            <a:r>
              <a:rPr lang="en-US" sz="2000" dirty="0"/>
              <a:t>the gigantic results which followed, making for </a:t>
            </a:r>
            <a:r>
              <a:rPr lang="en-US" sz="2000" dirty="0" smtClean="0"/>
              <a:t>the saving of the Union </a:t>
            </a:r>
            <a:r>
              <a:rPr lang="en-US" sz="2000" dirty="0"/>
              <a:t>and Freedom. America owes a great </a:t>
            </a:r>
            <a:r>
              <a:rPr lang="en-US" sz="2000" dirty="0" smtClean="0"/>
              <a:t>debt.” Author Unknown</a:t>
            </a:r>
            <a:endParaRPr lang="en-US" sz="2000" dirty="0"/>
          </a:p>
        </p:txBody>
      </p:sp>
    </p:spTree>
    <p:extLst>
      <p:ext uri="{BB962C8B-B14F-4D97-AF65-F5344CB8AC3E}">
        <p14:creationId xmlns:p14="http://schemas.microsoft.com/office/powerpoint/2010/main" val="2305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Figure People Out and Cultivate Cooperation | by Susana Scott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46335"/>
            <a:ext cx="3962400" cy="42114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WAYS TO STIR UP SPIRITUAL HUNGER — KINGDOM BRI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257" y="4973856"/>
            <a:ext cx="2769668" cy="18464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nnie the Pooh | Heroes Wiki | Fand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865735"/>
            <a:ext cx="627867" cy="108726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57650"/>
            <a:ext cx="10763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4275" y="1351135"/>
            <a:ext cx="6286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276" y="1383219"/>
            <a:ext cx="714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8600" y="-10418"/>
            <a:ext cx="89154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Becoming A Temple Filled With His Glory</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Our Temperaments Can Hinder  </a:t>
            </a:r>
          </a:p>
        </p:txBody>
      </p:sp>
      <p:sp>
        <p:nvSpPr>
          <p:cNvPr id="4" name="Rectangle 3"/>
          <p:cNvSpPr/>
          <p:nvPr/>
        </p:nvSpPr>
        <p:spPr>
          <a:xfrm>
            <a:off x="4495800" y="3332746"/>
            <a:ext cx="4572000" cy="3477875"/>
          </a:xfrm>
          <a:prstGeom prst="rect">
            <a:avLst/>
          </a:prstGeom>
        </p:spPr>
        <p:txBody>
          <a:bodyPr>
            <a:spAutoFit/>
          </a:bodyPr>
          <a:lstStyle/>
          <a:p>
            <a:r>
              <a:rPr lang="en-US" sz="2000" b="1" dirty="0" smtClean="0"/>
              <a:t>“He </a:t>
            </a:r>
            <a:r>
              <a:rPr lang="en-US" sz="2000" b="1" dirty="0"/>
              <a:t>was a natural gentleman, genial, moral, of </a:t>
            </a:r>
            <a:r>
              <a:rPr lang="en-US" sz="2000" b="1" dirty="0" smtClean="0"/>
              <a:t>composed </a:t>
            </a:r>
            <a:r>
              <a:rPr lang="en-US" sz="2000" b="1" dirty="0"/>
              <a:t>temperament, and highly intellectual; non-impulsive, and little tempted toward flesh and outward sins.</a:t>
            </a:r>
            <a:r>
              <a:rPr lang="en-US" sz="2000" dirty="0"/>
              <a:t> </a:t>
            </a:r>
            <a:r>
              <a:rPr lang="en-US" sz="2000" b="1" dirty="0">
                <a:solidFill>
                  <a:srgbClr val="FFFF00"/>
                </a:solidFill>
              </a:rPr>
              <a:t>He passed through those great </a:t>
            </a:r>
            <a:r>
              <a:rPr lang="en-US" sz="2000" b="1" dirty="0" smtClean="0">
                <a:solidFill>
                  <a:srgbClr val="FFFF00"/>
                </a:solidFill>
              </a:rPr>
              <a:t>revival seasons </a:t>
            </a:r>
            <a:r>
              <a:rPr lang="en-US" sz="2000" b="1" dirty="0">
                <a:solidFill>
                  <a:srgbClr val="FFFF00"/>
                </a:solidFill>
              </a:rPr>
              <a:t>which changed so many of us without any deep sense of his own need </a:t>
            </a:r>
            <a:r>
              <a:rPr lang="en-US" sz="2000" b="1" dirty="0" smtClean="0">
                <a:solidFill>
                  <a:srgbClr val="FFFF00"/>
                </a:solidFill>
              </a:rPr>
              <a:t>for a </a:t>
            </a:r>
            <a:r>
              <a:rPr lang="en-US" sz="2000" b="1" dirty="0">
                <a:solidFill>
                  <a:srgbClr val="FFFF00"/>
                </a:solidFill>
              </a:rPr>
              <a:t>baptism with the Holy Spirit, and with little intentionality to obtain it</a:t>
            </a:r>
            <a:r>
              <a:rPr lang="en-US" sz="2000" dirty="0" smtClean="0">
                <a:solidFill>
                  <a:srgbClr val="FFFF00"/>
                </a:solidFill>
              </a:rPr>
              <a:t>.” </a:t>
            </a:r>
            <a:endParaRPr lang="en-US" sz="2000" dirty="0">
              <a:solidFill>
                <a:srgbClr val="FFFF00"/>
              </a:solidFill>
            </a:endParaRPr>
          </a:p>
        </p:txBody>
      </p:sp>
      <p:pic>
        <p:nvPicPr>
          <p:cNvPr id="1035" name="Picture 11" descr="JamesFairchild.html"/>
          <p:cNvPicPr>
            <a:picLocks noChangeAspect="1" noChangeArrowheads="1"/>
          </p:cNvPicPr>
          <p:nvPr/>
        </p:nvPicPr>
        <p:blipFill rotWithShape="1">
          <a:blip r:embed="rId8">
            <a:extLst>
              <a:ext uri="{28A0092B-C50C-407E-A947-70E740481C1C}">
                <a14:useLocalDpi xmlns:a14="http://schemas.microsoft.com/office/drawing/2010/main" val="0"/>
              </a:ext>
            </a:extLst>
          </a:blip>
          <a:srcRect t="8751" b="11575"/>
          <a:stretch/>
        </p:blipFill>
        <p:spPr bwMode="auto">
          <a:xfrm>
            <a:off x="6781800" y="1066800"/>
            <a:ext cx="1900631" cy="21388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86300" y="1954719"/>
            <a:ext cx="2019300" cy="1200329"/>
          </a:xfrm>
          <a:prstGeom prst="rect">
            <a:avLst/>
          </a:prstGeom>
          <a:noFill/>
        </p:spPr>
        <p:txBody>
          <a:bodyPr wrap="square" rtlCol="0">
            <a:spAutoFit/>
          </a:bodyPr>
          <a:lstStyle/>
          <a:p>
            <a:r>
              <a:rPr lang="en-US" dirty="0" smtClean="0">
                <a:solidFill>
                  <a:srgbClr val="FFFF00"/>
                </a:solidFill>
              </a:rPr>
              <a:t>James Fairchild</a:t>
            </a:r>
          </a:p>
          <a:p>
            <a:r>
              <a:rPr lang="en-US" sz="2000" dirty="0" smtClean="0"/>
              <a:t>Oberlin College</a:t>
            </a:r>
            <a:r>
              <a:rPr lang="en-US" dirty="0" smtClean="0"/>
              <a:t> </a:t>
            </a:r>
            <a:endParaRPr lang="en-US" dirty="0"/>
          </a:p>
        </p:txBody>
      </p:sp>
    </p:spTree>
    <p:extLst>
      <p:ext uri="{BB962C8B-B14F-4D97-AF65-F5344CB8AC3E}">
        <p14:creationId xmlns:p14="http://schemas.microsoft.com/office/powerpoint/2010/main" val="15352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0"/>
            <a:ext cx="7924800" cy="1938992"/>
          </a:xfrm>
          <a:prstGeom prst="rect">
            <a:avLst/>
          </a:prstGeom>
        </p:spPr>
        <p:txBody>
          <a:bodyPr wrap="square">
            <a:spAutoFit/>
          </a:bodyPr>
          <a:lstStyle/>
          <a:p>
            <a:r>
              <a:rPr lang="en-US" b="1" dirty="0"/>
              <a:t>THIS IS NOT JUST TRAINING – THIS IS FRONT LINE BATTLE </a:t>
            </a:r>
            <a:r>
              <a:rPr lang="en-US" b="1" dirty="0" smtClean="0"/>
              <a:t>TACTICS – </a:t>
            </a:r>
            <a:r>
              <a:rPr lang="en-US" b="1" dirty="0"/>
              <a:t>WE ARE IN THE FIGHT BY STANDING IN </a:t>
            </a:r>
            <a:r>
              <a:rPr lang="en-US" b="1" dirty="0" smtClean="0"/>
              <a:t>PRAYER. </a:t>
            </a:r>
            <a:r>
              <a:rPr lang="en-US" b="1" dirty="0"/>
              <a:t>WE ARE IN THE </a:t>
            </a:r>
            <a:r>
              <a:rPr lang="en-US" b="1" dirty="0" smtClean="0"/>
              <a:t>FIGHT BY </a:t>
            </a:r>
            <a:r>
              <a:rPr lang="en-US" b="1" dirty="0"/>
              <a:t>NOT CAVING TO UNBELIEF BECAUSE THE SITUATIONS IN THE WORLD LOOK IMPOSSIBLE.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4495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2209800"/>
            <a:ext cx="9067800" cy="2308324"/>
          </a:xfrm>
          <a:prstGeom prst="rect">
            <a:avLst/>
          </a:prstGeom>
        </p:spPr>
        <p:txBody>
          <a:bodyPr wrap="square">
            <a:spAutoFit/>
          </a:bodyPr>
          <a:lstStyle/>
          <a:p>
            <a:pPr marL="457200" indent="-457200" algn="l">
              <a:buFont typeface="+mj-lt"/>
              <a:buAutoNum type="arabicPeriod"/>
            </a:pPr>
            <a:r>
              <a:rPr lang="en-US" dirty="0">
                <a:solidFill>
                  <a:srgbClr val="FFFF00"/>
                </a:solidFill>
              </a:rPr>
              <a:t>DIE TO YOUR </a:t>
            </a:r>
            <a:r>
              <a:rPr lang="en-US" dirty="0" smtClean="0">
                <a:solidFill>
                  <a:srgbClr val="FFFF00"/>
                </a:solidFill>
              </a:rPr>
              <a:t>DEFAULT PRAYER CALVINISM/ FATALISM</a:t>
            </a:r>
            <a:endParaRPr lang="en-US" dirty="0">
              <a:solidFill>
                <a:srgbClr val="FFFF00"/>
              </a:solidFill>
            </a:endParaRPr>
          </a:p>
          <a:p>
            <a:pPr marL="457200" indent="-457200" algn="l">
              <a:buFont typeface="+mj-lt"/>
              <a:buAutoNum type="arabicPeriod"/>
            </a:pPr>
            <a:r>
              <a:rPr lang="en-US" dirty="0" smtClean="0">
                <a:solidFill>
                  <a:srgbClr val="FFFF00"/>
                </a:solidFill>
              </a:rPr>
              <a:t>DIE </a:t>
            </a:r>
            <a:r>
              <a:rPr lang="en-US" dirty="0">
                <a:solidFill>
                  <a:srgbClr val="FFFF00"/>
                </a:solidFill>
              </a:rPr>
              <a:t>TO YOUR </a:t>
            </a:r>
            <a:r>
              <a:rPr lang="en-US" dirty="0" smtClean="0">
                <a:solidFill>
                  <a:srgbClr val="FFFF00"/>
                </a:solidFill>
              </a:rPr>
              <a:t>PRAYER LAZINESS/ INSECURITY</a:t>
            </a:r>
          </a:p>
          <a:p>
            <a:pPr marL="457200" indent="-457200" algn="l">
              <a:buFont typeface="+mj-lt"/>
              <a:buAutoNum type="arabicPeriod"/>
            </a:pPr>
            <a:r>
              <a:rPr lang="en-US" dirty="0" smtClean="0">
                <a:solidFill>
                  <a:srgbClr val="FFFF00"/>
                </a:solidFill>
              </a:rPr>
              <a:t>DIE TO YOUR PUSH BUTTON/ TECHNOLOGY ADDICTIONS AND DISTRACTIONS </a:t>
            </a:r>
            <a:endParaRPr lang="en-US" dirty="0">
              <a:solidFill>
                <a:srgbClr val="FFFF00"/>
              </a:solidFill>
            </a:endParaRPr>
          </a:p>
          <a:p>
            <a:pPr marL="457200" indent="-457200" algn="l">
              <a:buFont typeface="+mj-lt"/>
              <a:buAutoNum type="arabicPeriod"/>
            </a:pPr>
            <a:r>
              <a:rPr lang="en-US" dirty="0" smtClean="0">
                <a:solidFill>
                  <a:srgbClr val="FFFF00"/>
                </a:solidFill>
              </a:rPr>
              <a:t>DIE </a:t>
            </a:r>
            <a:r>
              <a:rPr lang="en-US" dirty="0">
                <a:solidFill>
                  <a:srgbClr val="FFFF00"/>
                </a:solidFill>
              </a:rPr>
              <a:t>TO YOUR INDEPENDENT SPIRIT OF </a:t>
            </a:r>
            <a:r>
              <a:rPr lang="en-US" dirty="0" smtClean="0">
                <a:solidFill>
                  <a:srgbClr val="FFFF00"/>
                </a:solidFill>
              </a:rPr>
              <a:t>“I’ll PRAY AT HOME BY MYSELF.”</a:t>
            </a:r>
            <a:endParaRPr lang="en-US" dirty="0">
              <a:solidFill>
                <a:srgbClr val="FFFF00"/>
              </a:solidFill>
            </a:endParaRPr>
          </a:p>
        </p:txBody>
      </p:sp>
      <p:sp>
        <p:nvSpPr>
          <p:cNvPr id="3" name="TextBox 2"/>
          <p:cNvSpPr txBox="1"/>
          <p:nvPr/>
        </p:nvSpPr>
        <p:spPr>
          <a:xfrm>
            <a:off x="2667000" y="1524000"/>
            <a:ext cx="4114800" cy="584775"/>
          </a:xfrm>
          <a:prstGeom prst="rect">
            <a:avLst/>
          </a:prstGeom>
          <a:noFill/>
        </p:spPr>
        <p:txBody>
          <a:bodyPr wrap="square" rtlCol="0">
            <a:spAutoFit/>
          </a:bodyPr>
          <a:lstStyle/>
          <a:p>
            <a:r>
              <a:rPr lang="en-US" sz="3200" b="1" dirty="0" smtClean="0">
                <a:solidFill>
                  <a:srgbClr val="000000"/>
                </a:solidFill>
              </a:rPr>
              <a:t>For Revival/ Harvest </a:t>
            </a:r>
            <a:endParaRPr lang="en-US" sz="3200" b="1" dirty="0">
              <a:solidFill>
                <a:srgbClr val="000000"/>
              </a:solidFill>
            </a:endParaRPr>
          </a:p>
        </p:txBody>
      </p:sp>
      <p:sp>
        <p:nvSpPr>
          <p:cNvPr id="5" name="TextBox 4"/>
          <p:cNvSpPr txBox="1"/>
          <p:nvPr/>
        </p:nvSpPr>
        <p:spPr>
          <a:xfrm>
            <a:off x="2743200" y="152400"/>
            <a:ext cx="3886200" cy="923330"/>
          </a:xfrm>
          <a:prstGeom prst="rect">
            <a:avLst/>
          </a:prstGeom>
          <a:noFill/>
        </p:spPr>
        <p:txBody>
          <a:bodyPr wrap="square" rtlCol="0">
            <a:spAutoFit/>
          </a:bodyPr>
          <a:lstStyle/>
          <a:p>
            <a:r>
              <a:rPr lang="en-US" sz="5400" dirty="0" smtClean="0">
                <a:solidFill>
                  <a:srgbClr val="FF0000"/>
                </a:solidFill>
              </a:rPr>
              <a:t>God Is </a:t>
            </a:r>
            <a:endParaRPr lang="en-US" sz="5400" dirty="0">
              <a:solidFill>
                <a:srgbClr val="FF0000"/>
              </a:solidFill>
            </a:endParaRPr>
          </a:p>
        </p:txBody>
      </p:sp>
    </p:spTree>
    <p:extLst>
      <p:ext uri="{BB962C8B-B14F-4D97-AF65-F5344CB8AC3E}">
        <p14:creationId xmlns:p14="http://schemas.microsoft.com/office/powerpoint/2010/main" val="40673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991600" cy="6555641"/>
          </a:xfrm>
          <a:prstGeom prst="rect">
            <a:avLst/>
          </a:prstGeom>
        </p:spPr>
        <p:txBody>
          <a:bodyPr wrap="square">
            <a:spAutoFit/>
          </a:bodyPr>
          <a:lstStyle/>
          <a:p>
            <a:r>
              <a:rPr lang="en-US" sz="3600" b="1" dirty="0" smtClean="0">
                <a:solidFill>
                  <a:srgbClr val="FFFF00"/>
                </a:solidFill>
              </a:rPr>
              <a:t>APPLICATION</a:t>
            </a:r>
            <a:r>
              <a:rPr lang="en-US" b="1" dirty="0" smtClean="0">
                <a:solidFill>
                  <a:srgbClr val="FFFF00"/>
                </a:solidFill>
              </a:rPr>
              <a:t> </a:t>
            </a:r>
          </a:p>
          <a:p>
            <a:pPr marL="457200" indent="-457200" algn="l">
              <a:buFont typeface="+mj-lt"/>
              <a:buAutoNum type="arabicPeriod"/>
            </a:pPr>
            <a:r>
              <a:rPr lang="en-US" dirty="0" smtClean="0"/>
              <a:t>I’M GOING TO ALLOW THE HOLY SPIRIT TO CLEANSE MY TEMPLE DAILY- EVEN SEEK HELP TO BREAK OFF AFFLICTING SPIRITS THAT HAVE A FOOTHOLD IN MY LIFE.</a:t>
            </a:r>
          </a:p>
          <a:p>
            <a:pPr marL="457200" indent="-457200" algn="l">
              <a:buFont typeface="+mj-lt"/>
              <a:buAutoNum type="arabicPeriod"/>
            </a:pPr>
            <a:r>
              <a:rPr lang="en-US" dirty="0" smtClean="0"/>
              <a:t>I WILL </a:t>
            </a:r>
            <a:r>
              <a:rPr lang="en-US" dirty="0"/>
              <a:t>IMMEDIATELY REPENT WHEN I SEEK MY OWN INTEREST ABOVE </a:t>
            </a:r>
            <a:r>
              <a:rPr lang="en-US" dirty="0" smtClean="0"/>
              <a:t>GOD’S. </a:t>
            </a:r>
          </a:p>
          <a:p>
            <a:pPr marL="457200" indent="-457200" algn="l">
              <a:buFont typeface="+mj-lt"/>
              <a:buAutoNum type="arabicPeriod"/>
            </a:pPr>
            <a:r>
              <a:rPr lang="en-US" dirty="0" smtClean="0"/>
              <a:t>I </a:t>
            </a:r>
            <a:r>
              <a:rPr lang="en-US" dirty="0"/>
              <a:t>AM GOING TO DAILY COURT YOUR PRESENCE, </a:t>
            </a:r>
            <a:r>
              <a:rPr lang="en-US" dirty="0" smtClean="0"/>
              <a:t>AND STIR </a:t>
            </a:r>
            <a:r>
              <a:rPr lang="en-US" dirty="0"/>
              <a:t>UP THE GIFT OF </a:t>
            </a:r>
            <a:r>
              <a:rPr lang="en-US" dirty="0" smtClean="0"/>
              <a:t>PRAYER FOR MY LOVED ONES AND THE LOST</a:t>
            </a:r>
          </a:p>
          <a:p>
            <a:pPr marL="457200" indent="-457200" algn="l">
              <a:buFont typeface="+mj-lt"/>
              <a:buAutoNum type="arabicPeriod"/>
            </a:pPr>
            <a:r>
              <a:rPr lang="en-US" dirty="0" smtClean="0"/>
              <a:t>AND I WILL SOW </a:t>
            </a:r>
            <a:r>
              <a:rPr lang="en-US" dirty="0"/>
              <a:t>YOUR WORD INTO MY </a:t>
            </a:r>
            <a:r>
              <a:rPr lang="en-US" dirty="0" smtClean="0"/>
              <a:t>HEART AND FAMILY.</a:t>
            </a:r>
          </a:p>
          <a:p>
            <a:pPr marL="457200" indent="-457200" algn="l">
              <a:buFont typeface="+mj-lt"/>
              <a:buAutoNum type="arabicPeriod"/>
            </a:pPr>
            <a:r>
              <a:rPr lang="en-US" dirty="0" smtClean="0"/>
              <a:t>I </a:t>
            </a:r>
            <a:r>
              <a:rPr lang="en-US" smtClean="0"/>
              <a:t>WILL INTERCEDE FOR AND STAND </a:t>
            </a:r>
            <a:r>
              <a:rPr lang="en-US" dirty="0" smtClean="0"/>
              <a:t>IN EXPECTATION OF THE OUTPOURINGS OF THE SPIRIT </a:t>
            </a:r>
            <a:r>
              <a:rPr lang="en-US" b="1" dirty="0" smtClean="0">
                <a:solidFill>
                  <a:srgbClr val="FFFF00"/>
                </a:solidFill>
              </a:rPr>
              <a:t>TO BE THE SOURCE OF ALL </a:t>
            </a:r>
            <a:r>
              <a:rPr lang="en-US" dirty="0" smtClean="0"/>
              <a:t>THE </a:t>
            </a:r>
            <a:r>
              <a:rPr lang="en-US" smtClean="0"/>
              <a:t>FULFILLED PROMISES THAT ARE UNFOLDING IN THIS MOMENT IN TIME.  </a:t>
            </a:r>
            <a:endParaRPr lang="en-US" dirty="0" smtClean="0"/>
          </a:p>
          <a:p>
            <a:pPr algn="l"/>
            <a:endParaRPr lang="en-US" dirty="0"/>
          </a:p>
        </p:txBody>
      </p:sp>
    </p:spTree>
    <p:extLst>
      <p:ext uri="{BB962C8B-B14F-4D97-AF65-F5344CB8AC3E}">
        <p14:creationId xmlns:p14="http://schemas.microsoft.com/office/powerpoint/2010/main" val="248210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67103802"/>
              </p:ext>
            </p:extLst>
          </p:nvPr>
        </p:nvGraphicFramePr>
        <p:xfrm>
          <a:off x="228600" y="2133600"/>
          <a:ext cx="8686800" cy="3429000"/>
        </p:xfrm>
        <a:graphic>
          <a:graphicData uri="http://schemas.openxmlformats.org/drawingml/2006/table">
            <a:tbl>
              <a:tblPr firstRow="1" firstCol="1" bandRow="1">
                <a:tableStyleId>{5C22544A-7EE6-4342-B048-85BDC9FD1C3A}</a:tableStyleId>
              </a:tblPr>
              <a:tblGrid>
                <a:gridCol w="2514599"/>
                <a:gridCol w="3276601"/>
                <a:gridCol w="2895600"/>
              </a:tblGrid>
              <a:tr h="3352800">
                <a:tc>
                  <a:txBody>
                    <a:bodyPr/>
                    <a:lstStyle/>
                    <a:p>
                      <a:pPr marL="0" marR="0" algn="ctr">
                        <a:spcBef>
                          <a:spcPts val="0"/>
                        </a:spcBef>
                        <a:spcAft>
                          <a:spcPts val="0"/>
                        </a:spcAft>
                      </a:pPr>
                      <a:r>
                        <a:rPr lang="en-US" sz="2500" dirty="0">
                          <a:solidFill>
                            <a:srgbClr val="000000"/>
                          </a:solidFill>
                          <a:effectLst/>
                        </a:rPr>
                        <a:t>Not Yet Answered</a:t>
                      </a:r>
                      <a:endParaRPr lang="en-US" sz="1900" dirty="0">
                        <a:solidFill>
                          <a:srgbClr val="000000"/>
                        </a:solidFill>
                        <a:effectLst/>
                      </a:endParaRPr>
                    </a:p>
                    <a:p>
                      <a:pPr marL="0" marR="0">
                        <a:spcBef>
                          <a:spcPts val="0"/>
                        </a:spcBef>
                        <a:spcAft>
                          <a:spcPts val="0"/>
                        </a:spcAft>
                      </a:pPr>
                      <a:r>
                        <a:rPr lang="en-US" sz="2500" dirty="0">
                          <a:effectLst/>
                        </a:rPr>
                        <a:t>It is Unfolding</a:t>
                      </a:r>
                      <a:endParaRPr lang="en-US" sz="1900" dirty="0">
                        <a:effectLst/>
                      </a:endParaRPr>
                    </a:p>
                    <a:p>
                      <a:pPr marL="0" marR="0">
                        <a:spcBef>
                          <a:spcPts val="0"/>
                        </a:spcBef>
                        <a:spcAft>
                          <a:spcPts val="0"/>
                        </a:spcAft>
                      </a:pPr>
                      <a:r>
                        <a:rPr lang="en-US" sz="2500" dirty="0">
                          <a:effectLst/>
                        </a:rPr>
                        <a:t>God says “I’m working it out.” </a:t>
                      </a:r>
                      <a:r>
                        <a:rPr lang="en-US" sz="2500" dirty="0" smtClean="0">
                          <a:effectLst/>
                        </a:rPr>
                        <a:t>“It IS</a:t>
                      </a:r>
                      <a:r>
                        <a:rPr lang="en-US" sz="2500" baseline="0" dirty="0" smtClean="0">
                          <a:effectLst/>
                        </a:rPr>
                        <a:t> MY WILL” </a:t>
                      </a:r>
                      <a:r>
                        <a:rPr lang="en-US" sz="2500" dirty="0" smtClean="0">
                          <a:effectLst/>
                        </a:rPr>
                        <a:t>The </a:t>
                      </a:r>
                      <a:r>
                        <a:rPr lang="en-US" sz="2500" dirty="0">
                          <a:effectLst/>
                        </a:rPr>
                        <a:t>answer is not yet manifested</a:t>
                      </a:r>
                      <a:endParaRPr lang="en-US" sz="1900" dirty="0">
                        <a:effectLst/>
                        <a:latin typeface="Calibri"/>
                        <a:ea typeface="Calibri"/>
                        <a:cs typeface="Times New Roman"/>
                      </a:endParaRPr>
                    </a:p>
                  </a:txBody>
                  <a:tcPr marL="65942" marR="65942" marT="0" marB="0"/>
                </a:tc>
                <a:tc>
                  <a:txBody>
                    <a:bodyPr/>
                    <a:lstStyle/>
                    <a:p>
                      <a:pPr marL="0" marR="0" algn="ctr">
                        <a:spcBef>
                          <a:spcPts val="0"/>
                        </a:spcBef>
                        <a:spcAft>
                          <a:spcPts val="0"/>
                        </a:spcAft>
                      </a:pPr>
                      <a:r>
                        <a:rPr lang="en-US" sz="2500" dirty="0">
                          <a:solidFill>
                            <a:srgbClr val="000000"/>
                          </a:solidFill>
                          <a:effectLst/>
                        </a:rPr>
                        <a:t>Unknown – </a:t>
                      </a:r>
                      <a:r>
                        <a:rPr lang="en-US" sz="2500" dirty="0" smtClean="0">
                          <a:solidFill>
                            <a:srgbClr val="000000"/>
                          </a:solidFill>
                          <a:effectLst/>
                        </a:rPr>
                        <a:t>Maybe </a:t>
                      </a:r>
                      <a:r>
                        <a:rPr lang="en-US" sz="2500" dirty="0">
                          <a:effectLst/>
                        </a:rPr>
                        <a:t>YES/ </a:t>
                      </a:r>
                      <a:r>
                        <a:rPr lang="en-US" sz="2500" dirty="0" smtClean="0">
                          <a:effectLst/>
                        </a:rPr>
                        <a:t>or </a:t>
                      </a:r>
                      <a:r>
                        <a:rPr lang="en-US" sz="2500" dirty="0">
                          <a:effectLst/>
                        </a:rPr>
                        <a:t>NO </a:t>
                      </a:r>
                      <a:r>
                        <a:rPr lang="en-US" sz="2500" dirty="0" smtClean="0">
                          <a:effectLst/>
                        </a:rPr>
                        <a:t>– </a:t>
                      </a:r>
                    </a:p>
                    <a:p>
                      <a:pPr marL="0" marR="0">
                        <a:spcBef>
                          <a:spcPts val="0"/>
                        </a:spcBef>
                        <a:spcAft>
                          <a:spcPts val="0"/>
                        </a:spcAft>
                      </a:pPr>
                      <a:r>
                        <a:rPr lang="en-US" sz="2500" dirty="0" smtClean="0">
                          <a:effectLst/>
                        </a:rPr>
                        <a:t>NOT SURE - what </a:t>
                      </a:r>
                      <a:r>
                        <a:rPr lang="en-US" sz="2500" dirty="0">
                          <a:effectLst/>
                        </a:rPr>
                        <a:t>is the “Clear will of God” – Have sought the Lord but no Clarity – “Not my will but Yours be done.”</a:t>
                      </a:r>
                      <a:endParaRPr lang="en-US" sz="1900" dirty="0">
                        <a:effectLst/>
                        <a:latin typeface="Calibri"/>
                        <a:ea typeface="Calibri"/>
                        <a:cs typeface="Times New Roman"/>
                      </a:endParaRPr>
                    </a:p>
                  </a:txBody>
                  <a:tcPr marL="65942" marR="65942" marT="0" marB="0"/>
                </a:tc>
                <a:tc>
                  <a:txBody>
                    <a:bodyPr/>
                    <a:lstStyle/>
                    <a:p>
                      <a:pPr marL="0" marR="0" algn="ctr">
                        <a:spcBef>
                          <a:spcPts val="0"/>
                        </a:spcBef>
                        <a:spcAft>
                          <a:spcPts val="0"/>
                        </a:spcAft>
                      </a:pPr>
                      <a:r>
                        <a:rPr lang="en-US" sz="2500" dirty="0">
                          <a:solidFill>
                            <a:srgbClr val="000000"/>
                          </a:solidFill>
                          <a:effectLst/>
                        </a:rPr>
                        <a:t>Victory</a:t>
                      </a:r>
                      <a:endParaRPr lang="en-US" sz="1900" dirty="0">
                        <a:solidFill>
                          <a:srgbClr val="000000"/>
                        </a:solidFill>
                        <a:effectLst/>
                      </a:endParaRPr>
                    </a:p>
                    <a:p>
                      <a:pPr marL="0" marR="0" algn="ctr">
                        <a:spcBef>
                          <a:spcPts val="0"/>
                        </a:spcBef>
                        <a:spcAft>
                          <a:spcPts val="0"/>
                        </a:spcAft>
                      </a:pPr>
                      <a:r>
                        <a:rPr lang="en-US" sz="2500" dirty="0">
                          <a:solidFill>
                            <a:srgbClr val="000000"/>
                          </a:solidFill>
                          <a:effectLst/>
                        </a:rPr>
                        <a:t>Answered</a:t>
                      </a:r>
                      <a:endParaRPr lang="en-US" sz="1900" dirty="0">
                        <a:solidFill>
                          <a:srgbClr val="000000"/>
                        </a:solidFill>
                        <a:effectLst/>
                      </a:endParaRPr>
                    </a:p>
                    <a:p>
                      <a:pPr marL="0" marR="0">
                        <a:spcBef>
                          <a:spcPts val="0"/>
                        </a:spcBef>
                        <a:spcAft>
                          <a:spcPts val="0"/>
                        </a:spcAft>
                      </a:pPr>
                      <a:r>
                        <a:rPr lang="en-US" sz="2500" dirty="0">
                          <a:effectLst/>
                        </a:rPr>
                        <a:t>“It is Done”</a:t>
                      </a:r>
                      <a:endParaRPr lang="en-US" sz="1900" dirty="0">
                        <a:effectLst/>
                      </a:endParaRPr>
                    </a:p>
                    <a:p>
                      <a:pPr marL="0" marR="0">
                        <a:spcBef>
                          <a:spcPts val="0"/>
                        </a:spcBef>
                        <a:spcAft>
                          <a:spcPts val="0"/>
                        </a:spcAft>
                      </a:pPr>
                      <a:r>
                        <a:rPr lang="en-US" sz="2500" dirty="0">
                          <a:effectLst/>
                        </a:rPr>
                        <a:t>The Answer is manifested. God is glorified in being revealed</a:t>
                      </a:r>
                      <a:endParaRPr lang="en-US" sz="1900" dirty="0">
                        <a:effectLst/>
                        <a:latin typeface="Calibri"/>
                        <a:ea typeface="Calibri"/>
                        <a:cs typeface="Times New Roman"/>
                      </a:endParaRPr>
                    </a:p>
                  </a:txBody>
                  <a:tcPr marL="65942" marR="65942" marT="0" marB="0"/>
                </a:tc>
              </a:tr>
            </a:tbl>
          </a:graphicData>
        </a:graphic>
      </p:graphicFrame>
      <p:sp>
        <p:nvSpPr>
          <p:cNvPr id="8" name="TextBox 7"/>
          <p:cNvSpPr txBox="1"/>
          <p:nvPr/>
        </p:nvSpPr>
        <p:spPr>
          <a:xfrm>
            <a:off x="0" y="115669"/>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Three Main </a:t>
            </a:r>
          </a:p>
          <a:p>
            <a:r>
              <a:rPr lang="en-US" sz="5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Columns of Prayers</a:t>
            </a:r>
          </a:p>
        </p:txBody>
      </p:sp>
      <p:sp>
        <p:nvSpPr>
          <p:cNvPr id="3" name="Rectangle 2"/>
          <p:cNvSpPr/>
          <p:nvPr/>
        </p:nvSpPr>
        <p:spPr>
          <a:xfrm>
            <a:off x="228600" y="5657671"/>
            <a:ext cx="8686800" cy="1200329"/>
          </a:xfrm>
          <a:prstGeom prst="rect">
            <a:avLst/>
          </a:prstGeom>
        </p:spPr>
        <p:txBody>
          <a:bodyPr wrap="square">
            <a:spAutoFit/>
          </a:bodyPr>
          <a:lstStyle/>
          <a:p>
            <a:r>
              <a:rPr lang="en-US" dirty="0"/>
              <a:t> He </a:t>
            </a:r>
            <a:r>
              <a:rPr lang="en-US" dirty="0" smtClean="0"/>
              <a:t>(Jesus) answered, </a:t>
            </a:r>
            <a:r>
              <a:rPr lang="en-US" dirty="0"/>
              <a:t>and </a:t>
            </a:r>
            <a:r>
              <a:rPr lang="en-US" dirty="0" smtClean="0"/>
              <a:t>said, </a:t>
            </a:r>
            <a:r>
              <a:rPr lang="en-US" dirty="0"/>
              <a:t>O faithless generation, how long shall I be with you? how long shall I suffer you? bring him unto me. </a:t>
            </a:r>
            <a:r>
              <a:rPr lang="en-US" b="1" dirty="0"/>
              <a:t>Mark 9:19 (KJV) </a:t>
            </a:r>
            <a:endParaRPr lang="en-US" dirty="0"/>
          </a:p>
        </p:txBody>
      </p:sp>
    </p:spTree>
    <p:extLst>
      <p:ext uri="{BB962C8B-B14F-4D97-AF65-F5344CB8AC3E}">
        <p14:creationId xmlns:p14="http://schemas.microsoft.com/office/powerpoint/2010/main" val="43334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Lord Will Light Your Path – Heart Treasure"/>
          <p:cNvPicPr>
            <a:picLocks noChangeAspect="1" noChangeArrowheads="1"/>
          </p:cNvPicPr>
          <p:nvPr/>
        </p:nvPicPr>
        <p:blipFill rotWithShape="1">
          <a:blip r:embed="rId2">
            <a:extLst>
              <a:ext uri="{28A0092B-C50C-407E-A947-70E740481C1C}">
                <a14:useLocalDpi xmlns:a14="http://schemas.microsoft.com/office/drawing/2010/main" val="0"/>
              </a:ext>
            </a:extLst>
          </a:blip>
          <a:srcRect b="27591"/>
          <a:stretch/>
        </p:blipFill>
        <p:spPr bwMode="auto">
          <a:xfrm>
            <a:off x="3283542" y="114866"/>
            <a:ext cx="2176741" cy="26860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GOD IS IN CONTROL! | Kirk's Jour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3" y="114866"/>
            <a:ext cx="3255189"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ne Way to Understand God's Sovereignty &amp; Our Responsibility – YANCEY  ARRINGTON"/>
          <p:cNvPicPr>
            <a:picLocks noChangeAspect="1" noChangeArrowheads="1"/>
          </p:cNvPicPr>
          <p:nvPr/>
        </p:nvPicPr>
        <p:blipFill rotWithShape="1">
          <a:blip r:embed="rId4">
            <a:extLst>
              <a:ext uri="{28A0092B-C50C-407E-A947-70E740481C1C}">
                <a14:useLocalDpi xmlns:a14="http://schemas.microsoft.com/office/drawing/2010/main" val="0"/>
              </a:ext>
            </a:extLst>
          </a:blip>
          <a:srcRect t="38695" b="18611"/>
          <a:stretch/>
        </p:blipFill>
        <p:spPr bwMode="auto">
          <a:xfrm>
            <a:off x="38100" y="1340416"/>
            <a:ext cx="5815574" cy="1442729"/>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3" y="114866"/>
            <a:ext cx="583402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4084528"/>
            <a:ext cx="9067800" cy="1554272"/>
          </a:xfrm>
          <a:prstGeom prst="rect">
            <a:avLst/>
          </a:prstGeom>
        </p:spPr>
        <p:txBody>
          <a:bodyPr wrap="square">
            <a:spAutoFit/>
          </a:bodyPr>
          <a:lstStyle/>
          <a:p>
            <a:r>
              <a:rPr lang="en-US" sz="1900" b="1" dirty="0">
                <a:solidFill>
                  <a:srgbClr val="00B0F0"/>
                </a:solidFill>
              </a:rPr>
              <a:t>SO THE LORD IS ABOVE EVERYTHING – AND HE IS WORKING IN EVERYTHING </a:t>
            </a:r>
            <a:r>
              <a:rPr lang="en-US" sz="1900" b="1" dirty="0">
                <a:solidFill>
                  <a:srgbClr val="FFFF00"/>
                </a:solidFill>
              </a:rPr>
              <a:t>BUT HE DOES NOT </a:t>
            </a:r>
            <a:r>
              <a:rPr lang="en-US" sz="1900" b="1" dirty="0" smtClean="0">
                <a:solidFill>
                  <a:srgbClr val="FFFF00"/>
                </a:solidFill>
              </a:rPr>
              <a:t>YET DIRECTLY </a:t>
            </a:r>
            <a:r>
              <a:rPr lang="en-US" sz="1900" b="1" dirty="0">
                <a:solidFill>
                  <a:srgbClr val="FFFF00"/>
                </a:solidFill>
              </a:rPr>
              <a:t>CONTROL EVERYTHING </a:t>
            </a:r>
            <a:r>
              <a:rPr lang="en-US" sz="1900" b="1" dirty="0" smtClean="0">
                <a:solidFill>
                  <a:srgbClr val="FFFF00"/>
                </a:solidFill>
              </a:rPr>
              <a:t>ON EARTH AT </a:t>
            </a:r>
            <a:r>
              <a:rPr lang="en-US" sz="1900" b="1" dirty="0">
                <a:solidFill>
                  <a:srgbClr val="FFFF00"/>
                </a:solidFill>
              </a:rPr>
              <a:t>THIS MOMENT</a:t>
            </a:r>
            <a:r>
              <a:rPr lang="en-US" sz="1900" dirty="0">
                <a:solidFill>
                  <a:srgbClr val="FFFF00"/>
                </a:solidFill>
              </a:rPr>
              <a:t> </a:t>
            </a:r>
            <a:r>
              <a:rPr lang="en-US" sz="1900" dirty="0"/>
              <a:t>– HE WAITS ON HIS PEOPLE TO AGREE WITH HIM AND </a:t>
            </a:r>
            <a:r>
              <a:rPr lang="en-US" sz="1900" dirty="0" smtClean="0"/>
              <a:t>SEEK HIS FACE AND HE </a:t>
            </a:r>
            <a:r>
              <a:rPr lang="en-US" sz="1900" dirty="0"/>
              <a:t>WILL COME TO THEIR AID AND ANSWER THEIR PRAYERS AND FLOW THROUGH THEM INTO THEIR SITUATIONS. </a:t>
            </a:r>
          </a:p>
        </p:txBody>
      </p:sp>
      <p:sp>
        <p:nvSpPr>
          <p:cNvPr id="5" name="Rectangle 4"/>
          <p:cNvSpPr/>
          <p:nvPr/>
        </p:nvSpPr>
        <p:spPr>
          <a:xfrm>
            <a:off x="6019800" y="228600"/>
            <a:ext cx="2830629" cy="2554545"/>
          </a:xfrm>
          <a:prstGeom prst="rect">
            <a:avLst/>
          </a:prstGeom>
        </p:spPr>
        <p:txBody>
          <a:bodyPr wrap="square">
            <a:spAutoFit/>
          </a:bodyPr>
          <a:lstStyle/>
          <a:p>
            <a:r>
              <a:rPr lang="en-US" sz="2000" b="1" dirty="0" smtClean="0">
                <a:solidFill>
                  <a:srgbClr val="FFFF00"/>
                </a:solidFill>
              </a:rPr>
              <a:t>Work </a:t>
            </a:r>
            <a:r>
              <a:rPr lang="en-US" sz="2000" b="1" dirty="0">
                <a:solidFill>
                  <a:srgbClr val="FFFF00"/>
                </a:solidFill>
              </a:rPr>
              <a:t>out your own salvation with fear and trembling</a:t>
            </a:r>
            <a:r>
              <a:rPr lang="en-US" sz="2000" dirty="0"/>
              <a:t>. </a:t>
            </a:r>
            <a:r>
              <a:rPr lang="en-US" sz="2000" baseline="30000" dirty="0"/>
              <a:t>13 </a:t>
            </a:r>
            <a:r>
              <a:rPr lang="en-US" sz="2000" dirty="0"/>
              <a:t> For it is God which </a:t>
            </a:r>
            <a:r>
              <a:rPr lang="en-US" sz="2000" dirty="0" smtClean="0"/>
              <a:t>works </a:t>
            </a:r>
            <a:r>
              <a:rPr lang="en-US" sz="2000" dirty="0"/>
              <a:t>in you both to will and to do of </a:t>
            </a:r>
            <a:r>
              <a:rPr lang="en-US" sz="2000" i="1" dirty="0"/>
              <a:t>H</a:t>
            </a:r>
            <a:r>
              <a:rPr lang="en-US" sz="2000" i="1" dirty="0" smtClean="0"/>
              <a:t>is</a:t>
            </a:r>
            <a:r>
              <a:rPr lang="en-US" sz="2000" dirty="0" smtClean="0"/>
              <a:t> </a:t>
            </a:r>
            <a:r>
              <a:rPr lang="en-US" sz="2000" dirty="0"/>
              <a:t>good pleasure. </a:t>
            </a:r>
            <a:r>
              <a:rPr lang="en-US" sz="2000" b="1" dirty="0"/>
              <a:t>Philippians 2:12-13 (KJV) </a:t>
            </a:r>
            <a:r>
              <a:rPr lang="en-US" sz="2000" b="1" dirty="0" smtClean="0"/>
              <a:t>DL</a:t>
            </a:r>
            <a:endParaRPr lang="en-US" sz="2000" dirty="0"/>
          </a:p>
        </p:txBody>
      </p:sp>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7597"/>
          <a:stretch/>
        </p:blipFill>
        <p:spPr bwMode="auto">
          <a:xfrm>
            <a:off x="838200" y="2963221"/>
            <a:ext cx="3048000" cy="80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76800" y="2855893"/>
            <a:ext cx="3657600" cy="954107"/>
          </a:xfrm>
          <a:prstGeom prst="rect">
            <a:avLst/>
          </a:prstGeom>
          <a:noFill/>
        </p:spPr>
        <p:txBody>
          <a:bodyPr wrap="square" rtlCol="0">
            <a:spAutoFit/>
          </a:bodyPr>
          <a:lstStyle/>
          <a:p>
            <a:r>
              <a:rPr lang="en-US" sz="2800" b="1" dirty="0" smtClean="0">
                <a:solidFill>
                  <a:srgbClr val="00B0F0"/>
                </a:solidFill>
                <a:latin typeface="Arial Rounded MT Bold" panose="020F0704030504030204" pitchFamily="34" charset="0"/>
              </a:rPr>
              <a:t>PERMISSIBLE </a:t>
            </a:r>
          </a:p>
          <a:p>
            <a:r>
              <a:rPr lang="en-US" sz="2800" b="1" dirty="0" smtClean="0">
                <a:solidFill>
                  <a:srgbClr val="00B0F0"/>
                </a:solidFill>
                <a:latin typeface="Arial Rounded MT Bold" panose="020F0704030504030204" pitchFamily="34" charset="0"/>
              </a:rPr>
              <a:t>SOVEREIGNTY </a:t>
            </a:r>
            <a:endParaRPr lang="en-US" sz="2800" b="1" dirty="0">
              <a:solidFill>
                <a:srgbClr val="00B0F0"/>
              </a:solidFill>
              <a:latin typeface="Arial Rounded MT Bold" panose="020F0704030504030204" pitchFamily="34" charset="0"/>
            </a:endParaRPr>
          </a:p>
        </p:txBody>
      </p:sp>
      <p:sp>
        <p:nvSpPr>
          <p:cNvPr id="3" name="Rectangle 2"/>
          <p:cNvSpPr/>
          <p:nvPr/>
        </p:nvSpPr>
        <p:spPr>
          <a:xfrm>
            <a:off x="457200" y="5715000"/>
            <a:ext cx="8077200" cy="1015663"/>
          </a:xfrm>
          <a:prstGeom prst="rect">
            <a:avLst/>
          </a:prstGeom>
        </p:spPr>
        <p:txBody>
          <a:bodyPr wrap="square">
            <a:spAutoFit/>
          </a:bodyPr>
          <a:lstStyle/>
          <a:p>
            <a:r>
              <a:rPr lang="en-US" sz="2000" dirty="0" smtClean="0">
                <a:solidFill>
                  <a:srgbClr val="FFFF00"/>
                </a:solidFill>
              </a:rPr>
              <a:t>And </a:t>
            </a:r>
            <a:r>
              <a:rPr lang="en-US" sz="2000" dirty="0">
                <a:solidFill>
                  <a:srgbClr val="FFFF00"/>
                </a:solidFill>
              </a:rPr>
              <a:t>put everything under </a:t>
            </a:r>
            <a:r>
              <a:rPr lang="en-US" sz="2000" dirty="0" smtClean="0">
                <a:solidFill>
                  <a:srgbClr val="FFFF00"/>
                </a:solidFill>
              </a:rPr>
              <a:t>His </a:t>
            </a:r>
            <a:r>
              <a:rPr lang="en-US" sz="2000" dirty="0">
                <a:solidFill>
                  <a:srgbClr val="FFFF00"/>
                </a:solidFill>
              </a:rPr>
              <a:t>feet." In putting everything under </a:t>
            </a:r>
            <a:r>
              <a:rPr lang="en-US" sz="2000" dirty="0" smtClean="0">
                <a:solidFill>
                  <a:srgbClr val="FFFF00"/>
                </a:solidFill>
              </a:rPr>
              <a:t>Him</a:t>
            </a:r>
            <a:r>
              <a:rPr lang="en-US" sz="2000" dirty="0">
                <a:solidFill>
                  <a:srgbClr val="FFFF00"/>
                </a:solidFill>
              </a:rPr>
              <a:t>, God left nothing that is not subject to </a:t>
            </a:r>
            <a:r>
              <a:rPr lang="en-US" sz="2000" dirty="0" smtClean="0">
                <a:solidFill>
                  <a:srgbClr val="FFFF00"/>
                </a:solidFill>
              </a:rPr>
              <a:t>Him</a:t>
            </a:r>
            <a:r>
              <a:rPr lang="en-US" sz="2000" dirty="0">
                <a:solidFill>
                  <a:srgbClr val="FFFF00"/>
                </a:solidFill>
              </a:rPr>
              <a:t>. </a:t>
            </a:r>
            <a:r>
              <a:rPr lang="en-US" sz="2000" b="1" dirty="0"/>
              <a:t>Yet at present we do not see everything subject to </a:t>
            </a:r>
            <a:r>
              <a:rPr lang="en-US" sz="2000" b="1" dirty="0" smtClean="0"/>
              <a:t>Him</a:t>
            </a:r>
            <a:r>
              <a:rPr lang="en-US" sz="2000" dirty="0">
                <a:solidFill>
                  <a:srgbClr val="FFFF00"/>
                </a:solidFill>
              </a:rPr>
              <a:t>. </a:t>
            </a:r>
            <a:r>
              <a:rPr lang="en-US" sz="2000" b="1" dirty="0" smtClean="0">
                <a:solidFill>
                  <a:srgbClr val="FFFF00"/>
                </a:solidFill>
              </a:rPr>
              <a:t>Hebrews </a:t>
            </a:r>
            <a:r>
              <a:rPr lang="en-US" sz="2000" b="1" dirty="0">
                <a:solidFill>
                  <a:srgbClr val="FFFF00"/>
                </a:solidFill>
              </a:rPr>
              <a:t>2:8 (NIV) </a:t>
            </a:r>
            <a:endParaRPr lang="en-US" sz="2000" dirty="0">
              <a:solidFill>
                <a:srgbClr val="FFFF00"/>
              </a:solidFill>
            </a:endParaRPr>
          </a:p>
        </p:txBody>
      </p:sp>
    </p:spTree>
    <p:extLst>
      <p:ext uri="{BB962C8B-B14F-4D97-AF65-F5344CB8AC3E}">
        <p14:creationId xmlns:p14="http://schemas.microsoft.com/office/powerpoint/2010/main" val="33623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49"/>
          <a:stretch/>
        </p:blipFill>
        <p:spPr bwMode="auto">
          <a:xfrm>
            <a:off x="2603195" y="912740"/>
            <a:ext cx="3988715" cy="159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40"/>
          <a:stretch/>
        </p:blipFill>
        <p:spPr bwMode="auto">
          <a:xfrm>
            <a:off x="457200" y="2506648"/>
            <a:ext cx="8228824" cy="427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39707"/>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Don’t Let False Views Of God’s Sovereignty</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 Produce A Lack Of Faith Expectation </a:t>
            </a:r>
          </a:p>
        </p:txBody>
      </p:sp>
      <p:sp>
        <p:nvSpPr>
          <p:cNvPr id="2" name="TextBox 1"/>
          <p:cNvSpPr txBox="1"/>
          <p:nvPr/>
        </p:nvSpPr>
        <p:spPr>
          <a:xfrm rot="20300495">
            <a:off x="5715610" y="3662235"/>
            <a:ext cx="1752600" cy="338554"/>
          </a:xfrm>
          <a:prstGeom prst="rect">
            <a:avLst/>
          </a:prstGeom>
          <a:solidFill>
            <a:schemeClr val="bg1"/>
          </a:solidFill>
        </p:spPr>
        <p:txBody>
          <a:bodyPr wrap="square" rtlCol="0">
            <a:spAutoFit/>
          </a:bodyPr>
          <a:lstStyle/>
          <a:p>
            <a:r>
              <a:rPr lang="en-US" sz="1600" dirty="0" smtClean="0">
                <a:solidFill>
                  <a:srgbClr val="000000"/>
                </a:solidFill>
              </a:rPr>
              <a:t>Faith Trajectory</a:t>
            </a:r>
            <a:endParaRPr lang="en-US" sz="1600" dirty="0">
              <a:solidFill>
                <a:srgbClr val="000000"/>
              </a:solidFill>
            </a:endParaRPr>
          </a:p>
        </p:txBody>
      </p:sp>
      <p:sp>
        <p:nvSpPr>
          <p:cNvPr id="6" name="TextBox 5"/>
          <p:cNvSpPr txBox="1"/>
          <p:nvPr/>
        </p:nvSpPr>
        <p:spPr>
          <a:xfrm>
            <a:off x="522534" y="5988657"/>
            <a:ext cx="1153865" cy="738664"/>
          </a:xfrm>
          <a:prstGeom prst="rect">
            <a:avLst/>
          </a:prstGeom>
          <a:solidFill>
            <a:schemeClr val="bg1"/>
          </a:solidFill>
        </p:spPr>
        <p:txBody>
          <a:bodyPr wrap="square" rtlCol="0">
            <a:spAutoFit/>
          </a:bodyPr>
          <a:lstStyle/>
          <a:p>
            <a:r>
              <a:rPr lang="en-US" sz="1400" b="1" dirty="0" smtClean="0">
                <a:solidFill>
                  <a:srgbClr val="FF0000"/>
                </a:solidFill>
              </a:rPr>
              <a:t>Birth of </a:t>
            </a:r>
          </a:p>
          <a:p>
            <a:r>
              <a:rPr lang="en-US" sz="1400" b="1" dirty="0" smtClean="0">
                <a:solidFill>
                  <a:srgbClr val="FF0000"/>
                </a:solidFill>
              </a:rPr>
              <a:t>Prevailing Prayer  </a:t>
            </a:r>
            <a:endParaRPr lang="en-US" sz="1400" b="1" dirty="0">
              <a:solidFill>
                <a:srgbClr val="FF0000"/>
              </a:solidFill>
            </a:endParaRPr>
          </a:p>
        </p:txBody>
      </p:sp>
      <p:sp>
        <p:nvSpPr>
          <p:cNvPr id="7" name="TextBox 6"/>
          <p:cNvSpPr txBox="1"/>
          <p:nvPr/>
        </p:nvSpPr>
        <p:spPr>
          <a:xfrm rot="17661875">
            <a:off x="724148" y="4651510"/>
            <a:ext cx="1252138" cy="338554"/>
          </a:xfrm>
          <a:prstGeom prst="rect">
            <a:avLst/>
          </a:prstGeom>
          <a:solidFill>
            <a:schemeClr val="bg1"/>
          </a:solidFill>
          <a:ln w="15875">
            <a:solidFill>
              <a:schemeClr val="accent1"/>
            </a:solidFill>
          </a:ln>
        </p:spPr>
        <p:txBody>
          <a:bodyPr wrap="square" rtlCol="0">
            <a:spAutoFit/>
          </a:bodyPr>
          <a:lstStyle/>
          <a:p>
            <a:r>
              <a:rPr lang="en-US" sz="1600" b="1" dirty="0" smtClean="0">
                <a:solidFill>
                  <a:schemeClr val="accent2">
                    <a:lumMod val="75000"/>
                  </a:schemeClr>
                </a:solidFill>
              </a:rPr>
              <a:t>Hope </a:t>
            </a:r>
            <a:endParaRPr lang="en-US" sz="1600" b="1" dirty="0">
              <a:solidFill>
                <a:schemeClr val="accent2">
                  <a:lumMod val="75000"/>
                </a:schemeClr>
              </a:solidFill>
            </a:endParaRPr>
          </a:p>
        </p:txBody>
      </p:sp>
      <p:sp>
        <p:nvSpPr>
          <p:cNvPr id="8" name="TextBox 7"/>
          <p:cNvSpPr txBox="1"/>
          <p:nvPr/>
        </p:nvSpPr>
        <p:spPr>
          <a:xfrm rot="16200000">
            <a:off x="6941923" y="4761734"/>
            <a:ext cx="2792286" cy="369332"/>
          </a:xfrm>
          <a:prstGeom prst="rect">
            <a:avLst/>
          </a:prstGeom>
          <a:solidFill>
            <a:schemeClr val="bg1"/>
          </a:solidFill>
        </p:spPr>
        <p:txBody>
          <a:bodyPr wrap="square" rtlCol="0">
            <a:spAutoFit/>
          </a:bodyPr>
          <a:lstStyle/>
          <a:p>
            <a:r>
              <a:rPr lang="en-US" sz="1800" dirty="0" smtClean="0">
                <a:solidFill>
                  <a:srgbClr val="000000"/>
                </a:solidFill>
              </a:rPr>
              <a:t>BREAKTHROUGH</a:t>
            </a:r>
            <a:endParaRPr lang="en-US" sz="1800" dirty="0">
              <a:solidFill>
                <a:srgbClr val="000000"/>
              </a:solidFill>
            </a:endParaRPr>
          </a:p>
        </p:txBody>
      </p:sp>
    </p:spTree>
    <p:extLst>
      <p:ext uri="{BB962C8B-B14F-4D97-AF65-F5344CB8AC3E}">
        <p14:creationId xmlns:p14="http://schemas.microsoft.com/office/powerpoint/2010/main" val="32352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772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Is An Outpouring of the Holy Spirit?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93898"/>
            <a:ext cx="3020325" cy="179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33800" y="685800"/>
            <a:ext cx="1981200" cy="830997"/>
          </a:xfrm>
          <a:prstGeom prst="rect">
            <a:avLst/>
          </a:prstGeom>
          <a:noFill/>
        </p:spPr>
        <p:txBody>
          <a:bodyPr wrap="square" rtlCol="0">
            <a:spAutoFit/>
          </a:bodyPr>
          <a:lstStyle/>
          <a:p>
            <a:r>
              <a:rPr lang="en-US" dirty="0" smtClean="0">
                <a:solidFill>
                  <a:srgbClr val="FFFF00"/>
                </a:solidFill>
              </a:rPr>
              <a:t>Old Testament </a:t>
            </a:r>
            <a:endParaRPr lang="en-US" dirty="0">
              <a:solidFill>
                <a:srgbClr val="FFFF00"/>
              </a:solidFill>
            </a:endParaRPr>
          </a:p>
        </p:txBody>
      </p:sp>
      <p:sp>
        <p:nvSpPr>
          <p:cNvPr id="7" name="TextBox 6"/>
          <p:cNvSpPr txBox="1"/>
          <p:nvPr/>
        </p:nvSpPr>
        <p:spPr>
          <a:xfrm>
            <a:off x="6172200" y="693003"/>
            <a:ext cx="1981200" cy="830997"/>
          </a:xfrm>
          <a:prstGeom prst="rect">
            <a:avLst/>
          </a:prstGeom>
          <a:noFill/>
        </p:spPr>
        <p:txBody>
          <a:bodyPr wrap="square" rtlCol="0">
            <a:spAutoFit/>
          </a:bodyPr>
          <a:lstStyle/>
          <a:p>
            <a:r>
              <a:rPr lang="en-US" dirty="0" smtClean="0">
                <a:solidFill>
                  <a:srgbClr val="FFFF00"/>
                </a:solidFill>
              </a:rPr>
              <a:t>New</a:t>
            </a:r>
          </a:p>
          <a:p>
            <a:r>
              <a:rPr lang="en-US" dirty="0" smtClean="0">
                <a:solidFill>
                  <a:srgbClr val="FFFF00"/>
                </a:solidFill>
              </a:rPr>
              <a:t>Testament </a:t>
            </a:r>
            <a:endParaRPr lang="en-US" dirty="0">
              <a:solidFill>
                <a:srgbClr val="FFFF00"/>
              </a:solidFill>
            </a:endParaRPr>
          </a:p>
        </p:txBody>
      </p:sp>
      <p:sp>
        <p:nvSpPr>
          <p:cNvPr id="6" name="Rectangle 5"/>
          <p:cNvSpPr/>
          <p:nvPr/>
        </p:nvSpPr>
        <p:spPr>
          <a:xfrm>
            <a:off x="6245742" y="1516797"/>
            <a:ext cx="2209800" cy="2677656"/>
          </a:xfrm>
          <a:prstGeom prst="rect">
            <a:avLst/>
          </a:prstGeom>
        </p:spPr>
        <p:txBody>
          <a:bodyPr wrap="square">
            <a:spAutoFit/>
          </a:bodyPr>
          <a:lstStyle/>
          <a:p>
            <a:pPr algn="l"/>
            <a:r>
              <a:rPr lang="en-US" dirty="0"/>
              <a:t>Luke 24:49</a:t>
            </a:r>
          </a:p>
          <a:p>
            <a:pPr algn="l"/>
            <a:r>
              <a:rPr lang="en-US" dirty="0"/>
              <a:t>John 7:37-39</a:t>
            </a:r>
          </a:p>
          <a:p>
            <a:pPr algn="l"/>
            <a:r>
              <a:rPr lang="en-US" dirty="0"/>
              <a:t>Acts 1:8</a:t>
            </a:r>
          </a:p>
          <a:p>
            <a:pPr algn="l"/>
            <a:r>
              <a:rPr lang="en-US" dirty="0"/>
              <a:t>Acts 2:1-39</a:t>
            </a:r>
          </a:p>
          <a:p>
            <a:pPr algn="l"/>
            <a:r>
              <a:rPr lang="en-US" dirty="0"/>
              <a:t>Acts 10:45</a:t>
            </a:r>
          </a:p>
          <a:p>
            <a:pPr algn="l"/>
            <a:r>
              <a:rPr lang="en-US" dirty="0"/>
              <a:t>Romans 5:5</a:t>
            </a:r>
          </a:p>
          <a:p>
            <a:pPr algn="l"/>
            <a:r>
              <a:rPr lang="en-US" dirty="0"/>
              <a:t>Titus 3:6</a:t>
            </a:r>
          </a:p>
        </p:txBody>
      </p:sp>
      <p:sp>
        <p:nvSpPr>
          <p:cNvPr id="8" name="Rectangle 7"/>
          <p:cNvSpPr/>
          <p:nvPr/>
        </p:nvSpPr>
        <p:spPr>
          <a:xfrm>
            <a:off x="3619500" y="1577876"/>
            <a:ext cx="2552700" cy="3046988"/>
          </a:xfrm>
          <a:prstGeom prst="rect">
            <a:avLst/>
          </a:prstGeom>
        </p:spPr>
        <p:txBody>
          <a:bodyPr wrap="square">
            <a:spAutoFit/>
          </a:bodyPr>
          <a:lstStyle/>
          <a:p>
            <a:pPr algn="l"/>
            <a:r>
              <a:rPr lang="en-US" dirty="0" smtClean="0"/>
              <a:t>Proverbs 1:23 Isaiah </a:t>
            </a:r>
            <a:r>
              <a:rPr lang="en-US" dirty="0"/>
              <a:t>30:25</a:t>
            </a:r>
          </a:p>
          <a:p>
            <a:pPr algn="l"/>
            <a:r>
              <a:rPr lang="en-US" dirty="0"/>
              <a:t>Isaiah 32:15</a:t>
            </a:r>
          </a:p>
          <a:p>
            <a:pPr algn="l"/>
            <a:r>
              <a:rPr lang="en-US" dirty="0"/>
              <a:t>Isaiah 44:2,3</a:t>
            </a:r>
          </a:p>
          <a:p>
            <a:pPr algn="l"/>
            <a:r>
              <a:rPr lang="en-US" dirty="0"/>
              <a:t>Isaiah 64:1,2</a:t>
            </a:r>
          </a:p>
          <a:p>
            <a:pPr algn="l"/>
            <a:r>
              <a:rPr lang="en-US" dirty="0"/>
              <a:t>Ezekiel 39:29</a:t>
            </a:r>
          </a:p>
          <a:p>
            <a:pPr algn="l"/>
            <a:r>
              <a:rPr lang="en-US" dirty="0"/>
              <a:t>Joel </a:t>
            </a:r>
            <a:r>
              <a:rPr lang="en-US" dirty="0" smtClean="0"/>
              <a:t>2:28-29</a:t>
            </a:r>
          </a:p>
          <a:p>
            <a:pPr algn="l"/>
            <a:r>
              <a:rPr lang="en-US" dirty="0" smtClean="0"/>
              <a:t>Zechariah 12:10</a:t>
            </a:r>
            <a:endParaRPr lang="en-US" dirty="0"/>
          </a:p>
        </p:txBody>
      </p:sp>
      <p:sp>
        <p:nvSpPr>
          <p:cNvPr id="9" name="TextBox 8"/>
          <p:cNvSpPr txBox="1"/>
          <p:nvPr/>
        </p:nvSpPr>
        <p:spPr>
          <a:xfrm>
            <a:off x="152400" y="2590800"/>
            <a:ext cx="3124200" cy="4154984"/>
          </a:xfrm>
          <a:prstGeom prst="rect">
            <a:avLst/>
          </a:prstGeom>
          <a:noFill/>
        </p:spPr>
        <p:txBody>
          <a:bodyPr wrap="square" rtlCol="0">
            <a:spAutoFit/>
          </a:bodyPr>
          <a:lstStyle/>
          <a:p>
            <a:pPr algn="l"/>
            <a:r>
              <a:rPr lang="en-US" dirty="0" smtClean="0"/>
              <a:t>An outpouring of the Spirit is a OVERWHELMING SUPPLY – it is a beyond normal measure of His influences and working in the earth. </a:t>
            </a:r>
            <a:r>
              <a:rPr lang="en-US" dirty="0" smtClean="0">
                <a:solidFill>
                  <a:srgbClr val="FFFF00"/>
                </a:solidFill>
              </a:rPr>
              <a:t>Something promised expressly for the New Testament Age.   </a:t>
            </a:r>
            <a:endParaRPr lang="en-US" dirty="0">
              <a:solidFill>
                <a:srgbClr val="FFFF00"/>
              </a:solidFill>
            </a:endParaRPr>
          </a:p>
        </p:txBody>
      </p:sp>
      <p:sp>
        <p:nvSpPr>
          <p:cNvPr id="10" name="Rectangle 9"/>
          <p:cNvSpPr/>
          <p:nvPr/>
        </p:nvSpPr>
        <p:spPr>
          <a:xfrm>
            <a:off x="3352800" y="4572000"/>
            <a:ext cx="5791200" cy="2246769"/>
          </a:xfrm>
          <a:prstGeom prst="rect">
            <a:avLst/>
          </a:prstGeom>
        </p:spPr>
        <p:txBody>
          <a:bodyPr wrap="square">
            <a:spAutoFit/>
          </a:bodyPr>
          <a:lstStyle/>
          <a:p>
            <a:pPr algn="l"/>
            <a:r>
              <a:rPr lang="en-US" sz="2000" b="1" dirty="0">
                <a:solidFill>
                  <a:srgbClr val="FFFF00"/>
                </a:solidFill>
              </a:rPr>
              <a:t>“This was a season of very extraordinary dealings from the Lord. God had gone way beyond His usual and ordinary ways. The work in this community, and others around us had been extraordinary in the scope and universal impact that it had among all the people.</a:t>
            </a:r>
            <a:r>
              <a:rPr lang="en-US" sz="2000" dirty="0">
                <a:solidFill>
                  <a:srgbClr val="FFFF00"/>
                </a:solidFill>
              </a:rPr>
              <a:t> </a:t>
            </a:r>
            <a:r>
              <a:rPr lang="en-US" sz="2000" dirty="0" smtClean="0">
                <a:solidFill>
                  <a:srgbClr val="FFFF00"/>
                </a:solidFill>
              </a:rPr>
              <a:t> </a:t>
            </a:r>
            <a:r>
              <a:rPr lang="en-US" sz="1800" dirty="0" smtClean="0">
                <a:solidFill>
                  <a:schemeClr val="bg1"/>
                </a:solidFill>
              </a:rPr>
              <a:t>Jonathan Edwards 1735 – Massachusetts  </a:t>
            </a:r>
            <a:endParaRPr lang="en-US" sz="1800" dirty="0">
              <a:solidFill>
                <a:schemeClr val="bg1"/>
              </a:solidFill>
            </a:endParaRPr>
          </a:p>
        </p:txBody>
      </p:sp>
    </p:spTree>
    <p:extLst>
      <p:ext uri="{BB962C8B-B14F-4D97-AF65-F5344CB8AC3E}">
        <p14:creationId xmlns:p14="http://schemas.microsoft.com/office/powerpoint/2010/main" val="105254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Understanding Joel Chapter 2</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And Acts Chapter 2</a:t>
            </a:r>
          </a:p>
        </p:txBody>
      </p:sp>
      <p:sp>
        <p:nvSpPr>
          <p:cNvPr id="6" name="Rectangle 5"/>
          <p:cNvSpPr/>
          <p:nvPr/>
        </p:nvSpPr>
        <p:spPr>
          <a:xfrm>
            <a:off x="228600" y="1178243"/>
            <a:ext cx="8763000" cy="4154984"/>
          </a:xfrm>
          <a:prstGeom prst="rect">
            <a:avLst/>
          </a:prstGeom>
        </p:spPr>
        <p:txBody>
          <a:bodyPr wrap="square">
            <a:spAutoFit/>
          </a:bodyPr>
          <a:lstStyle/>
          <a:p>
            <a:r>
              <a:rPr lang="en-US" baseline="30000" dirty="0"/>
              <a:t>14 </a:t>
            </a:r>
            <a:r>
              <a:rPr lang="en-US" dirty="0"/>
              <a:t> Then Peter stood up with the Eleven, raised his voice and addressed the crowd: "Fellow Jews and all of you who live in Jerusalem, </a:t>
            </a:r>
            <a:r>
              <a:rPr lang="en-US" b="1" dirty="0">
                <a:solidFill>
                  <a:srgbClr val="FFFF00"/>
                </a:solidFill>
              </a:rPr>
              <a:t>let me explain this to you</a:t>
            </a:r>
            <a:r>
              <a:rPr lang="en-US" dirty="0"/>
              <a:t>; listen carefully to what I say. </a:t>
            </a:r>
            <a:r>
              <a:rPr lang="en-US" baseline="30000" dirty="0"/>
              <a:t>15 </a:t>
            </a:r>
            <a:r>
              <a:rPr lang="en-US" dirty="0"/>
              <a:t> These men are not drunk, as you suppose. It's only nine in the morning! </a:t>
            </a:r>
            <a:r>
              <a:rPr lang="en-US" baseline="30000" dirty="0"/>
              <a:t>16 </a:t>
            </a:r>
            <a:r>
              <a:rPr lang="en-US" dirty="0"/>
              <a:t> </a:t>
            </a:r>
            <a:r>
              <a:rPr lang="en-US" b="1" dirty="0">
                <a:solidFill>
                  <a:srgbClr val="FFFF00"/>
                </a:solidFill>
              </a:rPr>
              <a:t>No, this is what was spoken by the prophet Joel: </a:t>
            </a:r>
            <a:r>
              <a:rPr lang="en-US" b="1" baseline="30000" dirty="0">
                <a:solidFill>
                  <a:srgbClr val="FFFF00"/>
                </a:solidFill>
              </a:rPr>
              <a:t>17 </a:t>
            </a:r>
            <a:r>
              <a:rPr lang="en-US" b="1" dirty="0">
                <a:solidFill>
                  <a:srgbClr val="FFFF00"/>
                </a:solidFill>
              </a:rPr>
              <a:t> "'In the last days, God says, I will pour out my Spirit on all people. Your sons and daughters will prophesy, your young men will see visions, your old men will dream dreams</a:t>
            </a:r>
            <a:r>
              <a:rPr lang="en-US" dirty="0"/>
              <a:t>. </a:t>
            </a:r>
            <a:r>
              <a:rPr lang="en-US" baseline="30000" dirty="0"/>
              <a:t>18 </a:t>
            </a:r>
            <a:r>
              <a:rPr lang="en-US" dirty="0"/>
              <a:t> Even on my servants, both men and women, I will pour out my Spirit in those days, and they will prophesy. </a:t>
            </a:r>
            <a:r>
              <a:rPr lang="en-US" dirty="0" smtClean="0"/>
              <a:t> </a:t>
            </a:r>
            <a:r>
              <a:rPr lang="en-US" b="1" dirty="0"/>
              <a:t>Acts </a:t>
            </a:r>
            <a:r>
              <a:rPr lang="en-US" b="1" dirty="0" smtClean="0"/>
              <a:t>2:14-18 </a:t>
            </a:r>
            <a:r>
              <a:rPr lang="en-US" b="1" dirty="0"/>
              <a:t>(NIV) </a:t>
            </a:r>
            <a:endParaRPr lang="en-US" dirty="0"/>
          </a:p>
        </p:txBody>
      </p:sp>
    </p:spTree>
    <p:extLst>
      <p:ext uri="{BB962C8B-B14F-4D97-AF65-F5344CB8AC3E}">
        <p14:creationId xmlns:p14="http://schemas.microsoft.com/office/powerpoint/2010/main" val="42561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72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Joel Chapter Two </a:t>
            </a:r>
          </a:p>
        </p:txBody>
      </p:sp>
      <p:sp>
        <p:nvSpPr>
          <p:cNvPr id="3" name="Rectangle 2"/>
          <p:cNvSpPr/>
          <p:nvPr/>
        </p:nvSpPr>
        <p:spPr>
          <a:xfrm>
            <a:off x="152400" y="731230"/>
            <a:ext cx="8915400" cy="3231654"/>
          </a:xfrm>
          <a:prstGeom prst="rect">
            <a:avLst/>
          </a:prstGeom>
        </p:spPr>
        <p:txBody>
          <a:bodyPr wrap="square">
            <a:spAutoFit/>
          </a:bodyPr>
          <a:lstStyle/>
          <a:p>
            <a:r>
              <a:rPr lang="en-US" b="1" dirty="0" smtClean="0">
                <a:solidFill>
                  <a:srgbClr val="FFFF00"/>
                </a:solidFill>
              </a:rPr>
              <a:t>'And </a:t>
            </a:r>
            <a:r>
              <a:rPr lang="en-US" b="1" u="sng" dirty="0">
                <a:solidFill>
                  <a:srgbClr val="FFFF00"/>
                </a:solidFill>
              </a:rPr>
              <a:t>afterward</a:t>
            </a:r>
            <a:r>
              <a:rPr lang="en-US" dirty="0" smtClean="0"/>
              <a:t>, (</a:t>
            </a:r>
            <a:r>
              <a:rPr lang="en-US" dirty="0" smtClean="0">
                <a:solidFill>
                  <a:srgbClr val="FFFF00"/>
                </a:solidFill>
              </a:rPr>
              <a:t>and it shall come to pass</a:t>
            </a:r>
            <a:r>
              <a:rPr lang="en-US" dirty="0" smtClean="0"/>
              <a:t>) </a:t>
            </a:r>
            <a:r>
              <a:rPr lang="en-US" sz="2000" dirty="0"/>
              <a:t>I will pour out my Spirit on all people. Your sons and daughters will prophesy, your old men will dream dreams, your young men will see visions. </a:t>
            </a:r>
            <a:r>
              <a:rPr lang="en-US" sz="2000" baseline="30000" dirty="0"/>
              <a:t>29 </a:t>
            </a:r>
            <a:r>
              <a:rPr lang="en-US" sz="2000" dirty="0"/>
              <a:t> Even on my servants, both men and women, I will pour out my Spirit in those days. </a:t>
            </a:r>
            <a:r>
              <a:rPr lang="en-US" sz="2000" baseline="30000" dirty="0"/>
              <a:t>30 </a:t>
            </a:r>
            <a:r>
              <a:rPr lang="en-US" sz="2000" dirty="0"/>
              <a:t> I will show wonders in the heavens and on the earth, blood and fire and billows of smoke. </a:t>
            </a:r>
            <a:r>
              <a:rPr lang="en-US" sz="2000" baseline="30000" dirty="0"/>
              <a:t>31 </a:t>
            </a:r>
            <a:r>
              <a:rPr lang="en-US" sz="2000" dirty="0"/>
              <a:t> The sun will be turned to darkness and the moon to blood before the coming of the great and dreadful day of the </a:t>
            </a:r>
            <a:r>
              <a:rPr lang="en-US" sz="2000" cap="small" dirty="0"/>
              <a:t>LORD</a:t>
            </a:r>
            <a:r>
              <a:rPr lang="en-US" sz="2000" dirty="0"/>
              <a:t>. </a:t>
            </a:r>
            <a:r>
              <a:rPr lang="en-US" sz="2000" baseline="30000" dirty="0"/>
              <a:t>32 </a:t>
            </a:r>
            <a:r>
              <a:rPr lang="en-US" sz="2000" dirty="0"/>
              <a:t> </a:t>
            </a:r>
            <a:r>
              <a:rPr lang="en-US" sz="2000" b="1" dirty="0">
                <a:solidFill>
                  <a:srgbClr val="FFFF00"/>
                </a:solidFill>
              </a:rPr>
              <a:t>And everyone who calls on the name of the </a:t>
            </a:r>
            <a:r>
              <a:rPr lang="en-US" sz="2000" b="1" cap="small" dirty="0">
                <a:solidFill>
                  <a:srgbClr val="FFFF00"/>
                </a:solidFill>
              </a:rPr>
              <a:t>LORD</a:t>
            </a:r>
            <a:r>
              <a:rPr lang="en-US" sz="2000" b="1" dirty="0">
                <a:solidFill>
                  <a:srgbClr val="FFFF00"/>
                </a:solidFill>
              </a:rPr>
              <a:t> will be saved;</a:t>
            </a:r>
            <a:r>
              <a:rPr lang="en-US" sz="2000" dirty="0"/>
              <a:t> for on Mount Zion and in Jerusalem there will be deliverance, as the </a:t>
            </a:r>
            <a:r>
              <a:rPr lang="en-US" sz="2000" cap="small" dirty="0"/>
              <a:t>LORD</a:t>
            </a:r>
            <a:r>
              <a:rPr lang="en-US" sz="2000" dirty="0"/>
              <a:t> has said, among the survivors whom the </a:t>
            </a:r>
            <a:r>
              <a:rPr lang="en-US" sz="2000" cap="small" dirty="0"/>
              <a:t>LORD</a:t>
            </a:r>
            <a:r>
              <a:rPr lang="en-US" sz="2000" dirty="0"/>
              <a:t> calls. </a:t>
            </a:r>
            <a:r>
              <a:rPr lang="en-US" sz="2000" b="1" dirty="0"/>
              <a:t>Joel 2:28-32 (NIV) </a:t>
            </a:r>
            <a:endParaRPr lang="en-US" sz="2000" dirty="0"/>
          </a:p>
        </p:txBody>
      </p:sp>
      <p:sp>
        <p:nvSpPr>
          <p:cNvPr id="4" name="Rectangle 3"/>
          <p:cNvSpPr/>
          <p:nvPr/>
        </p:nvSpPr>
        <p:spPr>
          <a:xfrm>
            <a:off x="0" y="4419600"/>
            <a:ext cx="8797705" cy="2308324"/>
          </a:xfrm>
          <a:prstGeom prst="rect">
            <a:avLst/>
          </a:prstGeom>
        </p:spPr>
        <p:txBody>
          <a:bodyPr wrap="square">
            <a:spAutoFit/>
          </a:bodyPr>
          <a:lstStyle/>
          <a:p>
            <a:r>
              <a:rPr lang="en-US" sz="1800" dirty="0" smtClean="0">
                <a:solidFill>
                  <a:srgbClr val="FFFF00"/>
                </a:solidFill>
              </a:rPr>
              <a:t>Be </a:t>
            </a:r>
            <a:r>
              <a:rPr lang="en-US" sz="1800" dirty="0">
                <a:solidFill>
                  <a:srgbClr val="FFFF00"/>
                </a:solidFill>
              </a:rPr>
              <a:t>glad, O people of Zion, rejoice in the </a:t>
            </a:r>
            <a:r>
              <a:rPr lang="en-US" sz="1800" cap="small" dirty="0">
                <a:solidFill>
                  <a:srgbClr val="FFFF00"/>
                </a:solidFill>
              </a:rPr>
              <a:t>LORD</a:t>
            </a:r>
            <a:r>
              <a:rPr lang="en-US" sz="1800" dirty="0">
                <a:solidFill>
                  <a:srgbClr val="FFFF00"/>
                </a:solidFill>
              </a:rPr>
              <a:t> your God, for </a:t>
            </a:r>
            <a:r>
              <a:rPr lang="en-US" sz="1800" dirty="0" smtClean="0">
                <a:solidFill>
                  <a:srgbClr val="FFFF00"/>
                </a:solidFill>
              </a:rPr>
              <a:t>He </a:t>
            </a:r>
            <a:r>
              <a:rPr lang="en-US" sz="1800" dirty="0">
                <a:solidFill>
                  <a:srgbClr val="FFFF00"/>
                </a:solidFill>
              </a:rPr>
              <a:t>has given you the </a:t>
            </a:r>
            <a:r>
              <a:rPr lang="en-US" sz="1800" dirty="0" smtClean="0">
                <a:solidFill>
                  <a:srgbClr val="FFFF00"/>
                </a:solidFill>
              </a:rPr>
              <a:t>former rains </a:t>
            </a:r>
            <a:r>
              <a:rPr lang="en-US" sz="1800" dirty="0">
                <a:solidFill>
                  <a:srgbClr val="FFFF00"/>
                </a:solidFill>
              </a:rPr>
              <a:t>in righteousness. He sends you abundant showers, both </a:t>
            </a:r>
            <a:r>
              <a:rPr lang="en-US" sz="1800" dirty="0" smtClean="0">
                <a:solidFill>
                  <a:srgbClr val="FFFF00"/>
                </a:solidFill>
              </a:rPr>
              <a:t>former and latter rains</a:t>
            </a:r>
            <a:r>
              <a:rPr lang="en-US" sz="1800" dirty="0">
                <a:solidFill>
                  <a:srgbClr val="FFFF00"/>
                </a:solidFill>
              </a:rPr>
              <a:t>, as before. </a:t>
            </a:r>
            <a:r>
              <a:rPr lang="en-US" sz="1800" baseline="30000" dirty="0">
                <a:solidFill>
                  <a:srgbClr val="FFFF00"/>
                </a:solidFill>
              </a:rPr>
              <a:t>24 </a:t>
            </a:r>
            <a:r>
              <a:rPr lang="en-US" sz="1800" dirty="0">
                <a:solidFill>
                  <a:srgbClr val="FFFF00"/>
                </a:solidFill>
              </a:rPr>
              <a:t> The threshing floors will be filled with grain; the vats will overflow with new wine and oil. </a:t>
            </a:r>
            <a:r>
              <a:rPr lang="en-US" sz="1800" baseline="30000" dirty="0">
                <a:solidFill>
                  <a:srgbClr val="FFFF00"/>
                </a:solidFill>
              </a:rPr>
              <a:t>25 </a:t>
            </a:r>
            <a:r>
              <a:rPr lang="en-US" sz="1800" dirty="0">
                <a:solidFill>
                  <a:srgbClr val="FFFF00"/>
                </a:solidFill>
              </a:rPr>
              <a:t> </a:t>
            </a:r>
            <a:r>
              <a:rPr lang="en-US" sz="1800" b="1" dirty="0"/>
              <a:t>'I will repay you for the years the locusts have eaten-</a:t>
            </a:r>
            <a:r>
              <a:rPr lang="en-US" sz="1800" dirty="0">
                <a:solidFill>
                  <a:srgbClr val="FFFF00"/>
                </a:solidFill>
              </a:rPr>
              <a:t>- the great locust and the young locust, the other locusts and the locust swarm-- my great army that I sent among you. </a:t>
            </a:r>
            <a:r>
              <a:rPr lang="en-US" sz="1800" baseline="30000" dirty="0">
                <a:solidFill>
                  <a:srgbClr val="FFFF00"/>
                </a:solidFill>
              </a:rPr>
              <a:t>26 </a:t>
            </a:r>
            <a:r>
              <a:rPr lang="en-US" sz="1800" dirty="0">
                <a:solidFill>
                  <a:srgbClr val="FFFF00"/>
                </a:solidFill>
              </a:rPr>
              <a:t> You will have plenty to eat, until you are full, and you will praise the name of the </a:t>
            </a:r>
            <a:r>
              <a:rPr lang="en-US" sz="1800" cap="small" dirty="0">
                <a:solidFill>
                  <a:srgbClr val="FFFF00"/>
                </a:solidFill>
              </a:rPr>
              <a:t>LORD</a:t>
            </a:r>
            <a:r>
              <a:rPr lang="en-US" sz="1800" dirty="0">
                <a:solidFill>
                  <a:srgbClr val="FFFF00"/>
                </a:solidFill>
              </a:rPr>
              <a:t> your God, </a:t>
            </a:r>
            <a:r>
              <a:rPr lang="en-US" sz="1800" b="1" dirty="0" smtClean="0"/>
              <a:t>Who </a:t>
            </a:r>
            <a:r>
              <a:rPr lang="en-US" sz="1800" b="1" dirty="0"/>
              <a:t>has worked wonders for you; </a:t>
            </a:r>
            <a:r>
              <a:rPr lang="en-US" sz="1800" dirty="0">
                <a:solidFill>
                  <a:srgbClr val="FFFF00"/>
                </a:solidFill>
              </a:rPr>
              <a:t>never again will </a:t>
            </a:r>
            <a:r>
              <a:rPr lang="en-US" sz="1800" dirty="0" smtClean="0">
                <a:solidFill>
                  <a:srgbClr val="FFFF00"/>
                </a:solidFill>
              </a:rPr>
              <a:t>My </a:t>
            </a:r>
            <a:r>
              <a:rPr lang="en-US" sz="1800" dirty="0">
                <a:solidFill>
                  <a:srgbClr val="FFFF00"/>
                </a:solidFill>
              </a:rPr>
              <a:t>people be shamed. </a:t>
            </a:r>
            <a:r>
              <a:rPr lang="en-US" sz="1800" b="1" dirty="0">
                <a:solidFill>
                  <a:srgbClr val="FFFF00"/>
                </a:solidFill>
              </a:rPr>
              <a:t>Joel 2:23-26 </a:t>
            </a:r>
            <a:r>
              <a:rPr lang="en-US" sz="1800" b="1" dirty="0" smtClean="0">
                <a:solidFill>
                  <a:srgbClr val="FFFF00"/>
                </a:solidFill>
              </a:rPr>
              <a:t>NIV DL</a:t>
            </a:r>
            <a:endParaRPr lang="en-US" sz="1800" dirty="0">
              <a:solidFill>
                <a:srgbClr val="FFFF00"/>
              </a:solidFill>
            </a:endParaRPr>
          </a:p>
        </p:txBody>
      </p:sp>
      <p:sp>
        <p:nvSpPr>
          <p:cNvPr id="5" name="TextBox 4"/>
          <p:cNvSpPr txBox="1"/>
          <p:nvPr/>
        </p:nvSpPr>
        <p:spPr>
          <a:xfrm>
            <a:off x="-34705" y="3957935"/>
            <a:ext cx="9144000" cy="461665"/>
          </a:xfrm>
          <a:prstGeom prst="rect">
            <a:avLst/>
          </a:prstGeom>
          <a:noFill/>
        </p:spPr>
        <p:txBody>
          <a:bodyPr wrap="square" rtlCol="0">
            <a:spAutoFit/>
          </a:bodyPr>
          <a:lstStyle/>
          <a:p>
            <a:r>
              <a:rPr lang="en-US" dirty="0" smtClean="0"/>
              <a:t>THIS IS THE ABUNDANT PROSPERITY JOE 2:28 PROMISES </a:t>
            </a:r>
            <a:endParaRPr lang="en-US" dirty="0"/>
          </a:p>
        </p:txBody>
      </p:sp>
    </p:spTree>
    <p:extLst>
      <p:ext uri="{BB962C8B-B14F-4D97-AF65-F5344CB8AC3E}">
        <p14:creationId xmlns:p14="http://schemas.microsoft.com/office/powerpoint/2010/main" val="283283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48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Deeper Understanding of Joel 2</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62" t="17637" r="21873" b="15861"/>
          <a:stretch/>
        </p:blipFill>
        <p:spPr bwMode="auto">
          <a:xfrm>
            <a:off x="1219200" y="609600"/>
            <a:ext cx="23196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86200" y="762000"/>
            <a:ext cx="5105400" cy="1323439"/>
          </a:xfrm>
          <a:prstGeom prst="rect">
            <a:avLst/>
          </a:prstGeom>
        </p:spPr>
        <p:txBody>
          <a:bodyPr wrap="square">
            <a:spAutoFit/>
          </a:bodyPr>
          <a:lstStyle/>
          <a:p>
            <a:r>
              <a:rPr lang="en-US" sz="2000" b="1" dirty="0" smtClean="0"/>
              <a:t>HEBREW </a:t>
            </a:r>
            <a:r>
              <a:rPr lang="en-US" sz="2000" b="1" dirty="0"/>
              <a:t>WORD –  AH-</a:t>
            </a:r>
            <a:r>
              <a:rPr lang="en-US" sz="2000" b="1" dirty="0" err="1"/>
              <a:t>KAR</a:t>
            </a:r>
            <a:r>
              <a:rPr lang="en-US" sz="2000" b="1" dirty="0"/>
              <a:t> – (over 700 </a:t>
            </a:r>
            <a:r>
              <a:rPr lang="en-US" sz="2000" b="1" dirty="0" smtClean="0"/>
              <a:t>times) AFTER </a:t>
            </a:r>
            <a:r>
              <a:rPr lang="en-US" sz="2000" b="1" dirty="0"/>
              <a:t>– mainly </a:t>
            </a:r>
            <a:r>
              <a:rPr lang="en-US" sz="2000" b="1" dirty="0">
                <a:solidFill>
                  <a:srgbClr val="FFFF00"/>
                </a:solidFill>
              </a:rPr>
              <a:t>– after – afterwards </a:t>
            </a:r>
            <a:r>
              <a:rPr lang="en-US" sz="2000" b="1" dirty="0"/>
              <a:t>– but also </a:t>
            </a:r>
            <a:r>
              <a:rPr lang="en-US" sz="2000" b="1" dirty="0" smtClean="0"/>
              <a:t>means follow – behind, it follows)</a:t>
            </a:r>
            <a:endParaRPr lang="en-US" sz="2000" dirty="0"/>
          </a:p>
        </p:txBody>
      </p:sp>
      <p:sp>
        <p:nvSpPr>
          <p:cNvPr id="4" name="Right Arrow 3"/>
          <p:cNvSpPr/>
          <p:nvPr/>
        </p:nvSpPr>
        <p:spPr bwMode="auto">
          <a:xfrm rot="2633042">
            <a:off x="3244937" y="3057635"/>
            <a:ext cx="2464523" cy="328973"/>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60260"/>
            <a:ext cx="2057400" cy="115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03079"/>
            <a:ext cx="2230123" cy="128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bwMode="auto">
          <a:xfrm rot="903634">
            <a:off x="3524150" y="2378225"/>
            <a:ext cx="2584967" cy="277971"/>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Rectangle 4"/>
          <p:cNvSpPr/>
          <p:nvPr/>
        </p:nvSpPr>
        <p:spPr>
          <a:xfrm>
            <a:off x="228600" y="4086761"/>
            <a:ext cx="4572000" cy="1323439"/>
          </a:xfrm>
          <a:prstGeom prst="rect">
            <a:avLst/>
          </a:prstGeom>
        </p:spPr>
        <p:txBody>
          <a:bodyPr>
            <a:spAutoFit/>
          </a:bodyPr>
          <a:lstStyle/>
          <a:p>
            <a:r>
              <a:rPr lang="en-US" sz="2000" dirty="0" smtClean="0"/>
              <a:t>And </a:t>
            </a:r>
            <a:r>
              <a:rPr lang="en-US" sz="2000" dirty="0"/>
              <a:t>Pharaoh said unto Joseph, </a:t>
            </a:r>
            <a:r>
              <a:rPr lang="en-US" sz="2000" dirty="0">
                <a:solidFill>
                  <a:srgbClr val="FFFF00"/>
                </a:solidFill>
              </a:rPr>
              <a:t>Forasmuch</a:t>
            </a:r>
            <a:r>
              <a:rPr lang="en-US" sz="2000" dirty="0"/>
              <a:t> as God hath shewed thee all this, </a:t>
            </a:r>
            <a:r>
              <a:rPr lang="en-US" sz="2000" i="1" dirty="0"/>
              <a:t>there is</a:t>
            </a:r>
            <a:r>
              <a:rPr lang="en-US" sz="2000" dirty="0"/>
              <a:t> none so discreet and wise as thou </a:t>
            </a:r>
            <a:r>
              <a:rPr lang="en-US" sz="2000" i="1" dirty="0"/>
              <a:t>art</a:t>
            </a:r>
            <a:r>
              <a:rPr lang="en-US" sz="2000" dirty="0"/>
              <a:t>: </a:t>
            </a:r>
            <a:r>
              <a:rPr lang="en-US" sz="2000" b="1" dirty="0"/>
              <a:t>Genesis 41:39 (KJV</a:t>
            </a:r>
            <a:r>
              <a:rPr lang="en-US" sz="2000" b="1" dirty="0" smtClean="0"/>
              <a:t>)</a:t>
            </a:r>
            <a:endParaRPr lang="en-US" sz="2000" dirty="0"/>
          </a:p>
        </p:txBody>
      </p:sp>
      <p:sp>
        <p:nvSpPr>
          <p:cNvPr id="6" name="TextBox 5"/>
          <p:cNvSpPr txBox="1"/>
          <p:nvPr/>
        </p:nvSpPr>
        <p:spPr>
          <a:xfrm>
            <a:off x="998168" y="2167371"/>
            <a:ext cx="2531860" cy="461665"/>
          </a:xfrm>
          <a:prstGeom prst="rect">
            <a:avLst/>
          </a:prstGeom>
          <a:noFill/>
        </p:spPr>
        <p:txBody>
          <a:bodyPr wrap="square" rtlCol="0">
            <a:spAutoFit/>
          </a:bodyPr>
          <a:lstStyle/>
          <a:p>
            <a:r>
              <a:rPr lang="en-US" dirty="0" smtClean="0"/>
              <a:t>Dual Meaning </a:t>
            </a:r>
            <a:endParaRPr lang="en-US" dirty="0"/>
          </a:p>
        </p:txBody>
      </p:sp>
      <p:sp>
        <p:nvSpPr>
          <p:cNvPr id="7" name="Rectangle 6"/>
          <p:cNvSpPr/>
          <p:nvPr/>
        </p:nvSpPr>
        <p:spPr>
          <a:xfrm>
            <a:off x="228600" y="5613737"/>
            <a:ext cx="8610600" cy="1015663"/>
          </a:xfrm>
          <a:prstGeom prst="rect">
            <a:avLst/>
          </a:prstGeom>
        </p:spPr>
        <p:txBody>
          <a:bodyPr wrap="square">
            <a:spAutoFit/>
          </a:bodyPr>
          <a:lstStyle/>
          <a:p>
            <a:r>
              <a:rPr lang="en-US" sz="2000" baseline="30000" dirty="0"/>
              <a:t>24 </a:t>
            </a:r>
            <a:r>
              <a:rPr lang="en-US" sz="2000" dirty="0"/>
              <a:t> But my servant Caleb, because he had another spirit with him, and hath </a:t>
            </a:r>
            <a:r>
              <a:rPr lang="en-US" sz="2000" b="1" dirty="0">
                <a:solidFill>
                  <a:srgbClr val="FFFF00"/>
                </a:solidFill>
              </a:rPr>
              <a:t>followed</a:t>
            </a:r>
            <a:r>
              <a:rPr lang="en-US" sz="2000" dirty="0"/>
              <a:t> me fully, him will I bring into the land </a:t>
            </a:r>
            <a:r>
              <a:rPr lang="en-US" sz="2000" dirty="0" smtClean="0"/>
              <a:t>--; </a:t>
            </a:r>
            <a:r>
              <a:rPr lang="en-US" sz="2000" dirty="0"/>
              <a:t>and his seed shall possess it. </a:t>
            </a:r>
            <a:r>
              <a:rPr lang="en-US" sz="2000" b="1" dirty="0"/>
              <a:t>Numbers 14:24 (KJV) </a:t>
            </a:r>
            <a:endParaRPr lang="en-US" sz="2000" dirty="0"/>
          </a:p>
        </p:txBody>
      </p:sp>
      <p:sp>
        <p:nvSpPr>
          <p:cNvPr id="9" name="Rectangle 8"/>
          <p:cNvSpPr/>
          <p:nvPr/>
        </p:nvSpPr>
        <p:spPr>
          <a:xfrm>
            <a:off x="228600" y="2590800"/>
            <a:ext cx="3505200" cy="1477328"/>
          </a:xfrm>
          <a:prstGeom prst="rect">
            <a:avLst/>
          </a:prstGeom>
        </p:spPr>
        <p:txBody>
          <a:bodyPr wrap="square">
            <a:spAutoFit/>
          </a:bodyPr>
          <a:lstStyle/>
          <a:p>
            <a:r>
              <a:rPr lang="en-US" sz="1800" dirty="0" smtClean="0">
                <a:solidFill>
                  <a:srgbClr val="FFFF00"/>
                </a:solidFill>
              </a:rPr>
              <a:t>And </a:t>
            </a:r>
            <a:r>
              <a:rPr lang="en-US" sz="1800" dirty="0">
                <a:solidFill>
                  <a:srgbClr val="FFFF00"/>
                </a:solidFill>
              </a:rPr>
              <a:t>Abraham lifted up his eyes, and looked, and behold </a:t>
            </a:r>
            <a:r>
              <a:rPr lang="en-US" sz="1800" b="1" dirty="0">
                <a:solidFill>
                  <a:schemeClr val="bg1"/>
                </a:solidFill>
              </a:rPr>
              <a:t>behind</a:t>
            </a:r>
            <a:r>
              <a:rPr lang="en-US" sz="1800" dirty="0">
                <a:solidFill>
                  <a:srgbClr val="FFFF00"/>
                </a:solidFill>
              </a:rPr>
              <a:t> </a:t>
            </a:r>
            <a:r>
              <a:rPr lang="en-US" sz="1800" i="1" dirty="0">
                <a:solidFill>
                  <a:srgbClr val="FFFF00"/>
                </a:solidFill>
              </a:rPr>
              <a:t>him</a:t>
            </a:r>
            <a:r>
              <a:rPr lang="en-US" sz="1800" dirty="0">
                <a:solidFill>
                  <a:srgbClr val="FFFF00"/>
                </a:solidFill>
              </a:rPr>
              <a:t> a ram </a:t>
            </a:r>
            <a:r>
              <a:rPr lang="en-US" sz="1800" dirty="0" smtClean="0">
                <a:solidFill>
                  <a:srgbClr val="FFFF00"/>
                </a:solidFill>
              </a:rPr>
              <a:t>(was) caught </a:t>
            </a:r>
            <a:r>
              <a:rPr lang="en-US" sz="1800" dirty="0">
                <a:solidFill>
                  <a:srgbClr val="FFFF00"/>
                </a:solidFill>
              </a:rPr>
              <a:t>in a thicket by his horns</a:t>
            </a:r>
            <a:r>
              <a:rPr lang="en-US" sz="1800" dirty="0" smtClean="0">
                <a:solidFill>
                  <a:srgbClr val="FFFF00"/>
                </a:solidFill>
              </a:rPr>
              <a:t>:. </a:t>
            </a:r>
            <a:r>
              <a:rPr lang="en-US" sz="1800" b="1" dirty="0">
                <a:solidFill>
                  <a:srgbClr val="FFFF00"/>
                </a:solidFill>
              </a:rPr>
              <a:t>Genesis 22:13 (KJV) </a:t>
            </a:r>
            <a:r>
              <a:rPr lang="en-US" sz="1800" b="1" dirty="0" smtClean="0">
                <a:solidFill>
                  <a:srgbClr val="FFFF00"/>
                </a:solidFill>
              </a:rPr>
              <a:t>/DL</a:t>
            </a:r>
            <a:endParaRPr lang="en-US" sz="1800" dirty="0">
              <a:solidFill>
                <a:srgbClr val="FFFF00"/>
              </a:solidFill>
            </a:endParaRPr>
          </a:p>
        </p:txBody>
      </p:sp>
    </p:spTree>
    <p:extLst>
      <p:ext uri="{BB962C8B-B14F-4D97-AF65-F5344CB8AC3E}">
        <p14:creationId xmlns:p14="http://schemas.microsoft.com/office/powerpoint/2010/main" val="283283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5" grpId="0"/>
      <p:bldP spid="6" grpId="0"/>
      <p:bldP spid="7" grpId="0"/>
      <p:bldP spid="9"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60804</TotalTime>
  <Words>1743</Words>
  <Application>Microsoft Office PowerPoint</Application>
  <PresentationFormat>On-screen Show (4:3)</PresentationFormat>
  <Paragraphs>153</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815</cp:revision>
  <cp:lastPrinted>2021-03-31T16:23:49Z</cp:lastPrinted>
  <dcterms:created xsi:type="dcterms:W3CDTF">2019-07-16T01:09:40Z</dcterms:created>
  <dcterms:modified xsi:type="dcterms:W3CDTF">2025-07-20T16:23:26Z</dcterms:modified>
</cp:coreProperties>
</file>