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479" r:id="rId3"/>
    <p:sldId id="482" r:id="rId4"/>
    <p:sldId id="481" r:id="rId5"/>
    <p:sldId id="474" r:id="rId6"/>
    <p:sldId id="480" r:id="rId7"/>
    <p:sldId id="476" r:id="rId8"/>
    <p:sldId id="477" r:id="rId9"/>
    <p:sldId id="491" r:id="rId10"/>
    <p:sldId id="457" r:id="rId11"/>
    <p:sldId id="461" r:id="rId12"/>
    <p:sldId id="492" r:id="rId13"/>
    <p:sldId id="462" r:id="rId14"/>
    <p:sldId id="472" r:id="rId15"/>
    <p:sldId id="463" r:id="rId16"/>
    <p:sldId id="471" r:id="rId17"/>
    <p:sldId id="464" r:id="rId18"/>
    <p:sldId id="465" r:id="rId19"/>
    <p:sldId id="489" r:id="rId20"/>
    <p:sldId id="473" r:id="rId21"/>
    <p:sldId id="466" r:id="rId22"/>
    <p:sldId id="467" r:id="rId23"/>
    <p:sldId id="447" r:id="rId24"/>
    <p:sldId id="488" r:id="rId25"/>
    <p:sldId id="490" r:id="rId26"/>
    <p:sldId id="486" r:id="rId27"/>
    <p:sldId id="417" r:id="rId28"/>
    <p:sldId id="431" r:id="rId29"/>
    <p:sldId id="484" r:id="rId30"/>
    <p:sldId id="487" r:id="rId31"/>
    <p:sldId id="420" r:id="rId3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8E8E8"/>
    <a:srgbClr val="333333"/>
    <a:srgbClr val="35759D"/>
    <a:srgbClr val="4D4D4D"/>
    <a:srgbClr val="B92D14"/>
    <a:srgbClr val="35B19D"/>
    <a:srgbClr val="0044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68" d="100"/>
          <a:sy n="68" d="100"/>
        </p:scale>
        <p:origin x="-2790" y="-88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q=nissuin&amp;rlz=1C1RXQR_enUS1128US1128&amp;oq=how+many+years+was+a+jewish+engagement&amp;gs_lcrp=EgZjaHJvbWUqBwgBECEYoAEyBggAEEUYOTIHCAEQIRigATIHCAIQIRigATIHCAMQIRigATIHCAQQIRigATIHCAUQIRigATIHCAYQIRifBTIHCAcQIRifBTIHCAgQIRifBTIHCAkQIRifBdIBCTE0ODgyajBqN6gCALACAA&amp;sourceid=chrome&amp;ie=UTF-8&amp;mstk=AUtExfC3HRAlAKjQRPS-B47uTVBf5Oz_SxQv-giT_zI0t4658Lz5HsBT0bTxD0bmn1wjRqbZiFjZPYm5qQxl6IhYEtAEgpNpNpRs3W92QFZh_6RMTMltA5GTmIsLhGcM9tL2eaYvirSO94kcSpF_C24E-Qhtv9eTsZjwSTXg6v2orMmOKRC0RAdlVUvNhRcXIybLlRc9XrvSwcdZMQcDFCau6SbjGzS2bTX5iI9wcR02lHyFdCf6DD5Rjz54_UU6EEhK7Mzi3wlgEKwHMavHgDiHIKt8CGFEbCeN8g673c3xKXPTvw&amp;csui=3&amp;ved=2ahUKEwj3oaTn_emOAxWBFlkFHfAJKDUQgK4QegQIARAD" TargetMode="External"/><Relationship Id="rId2" Type="http://schemas.openxmlformats.org/officeDocument/2006/relationships/hyperlink" Target="https://www.google.com/search?q=erusin&amp;rlz=1C1RXQR_enUS1128US1128&amp;oq=how+many+years+was+a+jewish+engagement&amp;gs_lcrp=EgZjaHJvbWUqBwgBECEYoAEyBggAEEUYOTIHCAEQIRigATIHCAIQIRigATIHCAMQIRigATIHCAQQIRigATIHCAUQIRigATIHCAYQIRifBTIHCAcQIRifBTIHCAgQIRifBTIHCAkQIRifBdIBCTE0ODgyajBqN6gCALACAA&amp;sourceid=chrome&amp;ie=UTF-8&amp;mstk=AUtExfC3HRAlAKjQRPS-B47uTVBf5Oz_SxQv-giT_zI0t4658Lz5HsBT0bTxD0bmn1wjRqbZiFjZPYm5qQxl6IhYEtAEgpNpNpRs3W92QFZh_6RMTMltA5GTmIsLhGcM9tL2eaYvirSO94kcSpF_C24E-Qhtv9eTsZjwSTXg6v2orMmOKRC0RAdlVUvNhRcXIybLlRc9XrvSwcdZMQcDFCau6SbjGzS2bTX5iI9wcR02lHyFdCf6DD5Rjz54_UU6EEhK7Mzi3wlgEKwHMavHgDiHIKt8CGFEbCeN8g673c3xKXPTvw&amp;csui=3&amp;ved=2ahUKEwj3oaTn_emOAxWBFlkFHfAJKDUQgK4QegQIARAB"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04800" y="5352871"/>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LifeGate Sermon</a:t>
            </a:r>
          </a:p>
          <a:p>
            <a:r>
              <a:rPr lang="en-US" sz="3600" b="1" dirty="0" smtClean="0">
                <a:ln w="11430"/>
                <a:effectLst>
                  <a:glow rad="101600">
                    <a:schemeClr val="accent6">
                      <a:satMod val="175000"/>
                      <a:alpha val="40000"/>
                    </a:schemeClr>
                  </a:glow>
                  <a:outerShdw blurRad="50800" dist="39000" dir="5460000" algn="tl">
                    <a:srgbClr val="000000">
                      <a:alpha val="38000"/>
                    </a:srgbClr>
                  </a:outerShdw>
                </a:effectLst>
              </a:rPr>
              <a:t>August 3rd, 2025</a:t>
            </a:r>
            <a:endParaRPr lang="en-US" sz="3600" b="1" dirty="0">
              <a:ln w="11430"/>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descr="10 Great Prayers from the Bible | Worship Leaders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761" y="1505214"/>
            <a:ext cx="6840278" cy="38476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13761" y="1447800"/>
            <a:ext cx="6840278" cy="1077218"/>
          </a:xfrm>
          <a:prstGeom prst="rect">
            <a:avLst/>
          </a:prstGeom>
          <a:noFill/>
        </p:spPr>
        <p:txBody>
          <a:bodyPr wrap="square" rtlCol="0">
            <a:spAutoFit/>
          </a:bodyPr>
          <a:lstStyle/>
          <a:p>
            <a:r>
              <a:rPr lang="en-US" sz="3200" b="1" dirty="0" smtClean="0"/>
              <a:t>Pressing Through The Veil </a:t>
            </a:r>
          </a:p>
          <a:p>
            <a:r>
              <a:rPr lang="en-US" sz="3200" b="1" dirty="0" smtClean="0"/>
              <a:t>By Means Of </a:t>
            </a:r>
            <a:endParaRPr lang="en-US" sz="3200" b="1" dirty="0"/>
          </a:p>
        </p:txBody>
      </p:sp>
      <p:sp>
        <p:nvSpPr>
          <p:cNvPr id="2" name="TextBox 1"/>
          <p:cNvSpPr txBox="1"/>
          <p:nvPr/>
        </p:nvSpPr>
        <p:spPr>
          <a:xfrm>
            <a:off x="152400" y="4419600"/>
            <a:ext cx="8991600" cy="923330"/>
          </a:xfrm>
          <a:prstGeom prst="rect">
            <a:avLst/>
          </a:prstGeom>
          <a:noFill/>
        </p:spPr>
        <p:txBody>
          <a:bodyPr wrap="square" rtlCol="0">
            <a:spAutoFit/>
          </a:bodyPr>
          <a:lstStyle/>
          <a:p>
            <a:r>
              <a:rPr lang="en-US" sz="5400" dirty="0" smtClean="0"/>
              <a:t>Part 3 – </a:t>
            </a:r>
            <a:r>
              <a:rPr lang="en-US" sz="2500" dirty="0" smtClean="0"/>
              <a:t>Being The Bride Of Christ In The Last Days  </a:t>
            </a:r>
            <a:endParaRPr lang="en-US" sz="2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0"/>
            <a:ext cx="86868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God’s Creative Redemptive</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Purposes Are Written Into Creation</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1029" name="Picture 5" descr="The Lamb of Heaven | Our Daily Bread Ministr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277659"/>
            <a:ext cx="2256692"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When God created lions he didn’t miss a beat” ~ a quote from our recent US  guest Jen upon seeing Tarzan up close.. we agree they are PERFECTION!!  Tarzan marking territory before joining his brother ..."/>
          <p:cNvPicPr>
            <a:picLocks noChangeAspect="1" noChangeArrowheads="1"/>
          </p:cNvPicPr>
          <p:nvPr/>
        </p:nvPicPr>
        <p:blipFill rotWithShape="1">
          <a:blip r:embed="rId3">
            <a:extLst>
              <a:ext uri="{28A0092B-C50C-407E-A947-70E740481C1C}">
                <a14:useLocalDpi xmlns:a14="http://schemas.microsoft.com/office/drawing/2010/main" val="0"/>
              </a:ext>
            </a:extLst>
          </a:blip>
          <a:srcRect b="15753"/>
          <a:stretch/>
        </p:blipFill>
        <p:spPr bwMode="auto">
          <a:xfrm>
            <a:off x="6629400" y="1491788"/>
            <a:ext cx="2209800" cy="33244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711479"/>
            <a:ext cx="2743200" cy="769441"/>
          </a:xfrm>
          <a:prstGeom prst="rect">
            <a:avLst/>
          </a:prstGeom>
          <a:noFill/>
        </p:spPr>
        <p:txBody>
          <a:bodyPr wrap="square" rtlCol="0">
            <a:spAutoFit/>
          </a:bodyPr>
          <a:lstStyle/>
          <a:p>
            <a:r>
              <a:rPr lang="en-US" sz="4400" dirty="0" smtClean="0"/>
              <a:t>Light </a:t>
            </a:r>
            <a:endParaRPr lang="en-US" sz="4400" dirty="0"/>
          </a:p>
        </p:txBody>
      </p:sp>
      <p:sp>
        <p:nvSpPr>
          <p:cNvPr id="11" name="TextBox 10"/>
          <p:cNvSpPr txBox="1"/>
          <p:nvPr/>
        </p:nvSpPr>
        <p:spPr>
          <a:xfrm>
            <a:off x="0" y="2480921"/>
            <a:ext cx="2743200" cy="769441"/>
          </a:xfrm>
          <a:prstGeom prst="rect">
            <a:avLst/>
          </a:prstGeom>
          <a:noFill/>
        </p:spPr>
        <p:txBody>
          <a:bodyPr wrap="square" rtlCol="0">
            <a:spAutoFit/>
          </a:bodyPr>
          <a:lstStyle/>
          <a:p>
            <a:r>
              <a:rPr lang="en-US" sz="4400" dirty="0" smtClean="0"/>
              <a:t>Dark </a:t>
            </a:r>
            <a:endParaRPr lang="en-US" sz="4400" dirty="0"/>
          </a:p>
        </p:txBody>
      </p:sp>
      <p:sp>
        <p:nvSpPr>
          <p:cNvPr id="12" name="TextBox 11"/>
          <p:cNvSpPr txBox="1"/>
          <p:nvPr/>
        </p:nvSpPr>
        <p:spPr>
          <a:xfrm>
            <a:off x="2247014" y="1699457"/>
            <a:ext cx="2743200" cy="769441"/>
          </a:xfrm>
          <a:prstGeom prst="rect">
            <a:avLst/>
          </a:prstGeom>
          <a:noFill/>
        </p:spPr>
        <p:txBody>
          <a:bodyPr wrap="square" rtlCol="0">
            <a:spAutoFit/>
          </a:bodyPr>
          <a:lstStyle/>
          <a:p>
            <a:r>
              <a:rPr lang="en-US" sz="4400" dirty="0" smtClean="0"/>
              <a:t>Water</a:t>
            </a:r>
            <a:endParaRPr lang="en-US" sz="4400" dirty="0"/>
          </a:p>
        </p:txBody>
      </p:sp>
      <p:sp>
        <p:nvSpPr>
          <p:cNvPr id="13" name="TextBox 12"/>
          <p:cNvSpPr txBox="1"/>
          <p:nvPr/>
        </p:nvSpPr>
        <p:spPr>
          <a:xfrm>
            <a:off x="2133600" y="2464342"/>
            <a:ext cx="2743200" cy="769441"/>
          </a:xfrm>
          <a:prstGeom prst="rect">
            <a:avLst/>
          </a:prstGeom>
          <a:noFill/>
        </p:spPr>
        <p:txBody>
          <a:bodyPr wrap="square" rtlCol="0">
            <a:spAutoFit/>
          </a:bodyPr>
          <a:lstStyle/>
          <a:p>
            <a:r>
              <a:rPr lang="en-US" sz="4400" dirty="0" smtClean="0"/>
              <a:t>Land </a:t>
            </a:r>
            <a:endParaRPr lang="en-US" sz="4400" dirty="0"/>
          </a:p>
        </p:txBody>
      </p:sp>
      <p:pic>
        <p:nvPicPr>
          <p:cNvPr id="1033" name="Picture 9" descr="The Fall of Mankind” Sin, Death and the Curse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09" t="7949" r="4418" b="21040"/>
          <a:stretch/>
        </p:blipFill>
        <p:spPr bwMode="auto">
          <a:xfrm>
            <a:off x="171007" y="3581400"/>
            <a:ext cx="4152014" cy="17475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10000" y="4760709"/>
            <a:ext cx="5867399" cy="707886"/>
          </a:xfrm>
          <a:prstGeom prst="rect">
            <a:avLst/>
          </a:prstGeom>
          <a:noFill/>
        </p:spPr>
        <p:txBody>
          <a:bodyPr wrap="square" rtlCol="0">
            <a:spAutoFit/>
          </a:bodyPr>
          <a:lstStyle/>
          <a:p>
            <a:r>
              <a:rPr lang="en-US" sz="4000" dirty="0" smtClean="0"/>
              <a:t>Everything Changes</a:t>
            </a:r>
            <a:endParaRPr lang="en-US" sz="4000" dirty="0"/>
          </a:p>
        </p:txBody>
      </p:sp>
      <p:sp>
        <p:nvSpPr>
          <p:cNvPr id="17" name="TextBox 16"/>
          <p:cNvSpPr txBox="1"/>
          <p:nvPr/>
        </p:nvSpPr>
        <p:spPr>
          <a:xfrm>
            <a:off x="4083078" y="2508218"/>
            <a:ext cx="2743200" cy="769441"/>
          </a:xfrm>
          <a:prstGeom prst="rect">
            <a:avLst/>
          </a:prstGeom>
          <a:noFill/>
        </p:spPr>
        <p:txBody>
          <a:bodyPr wrap="square" rtlCol="0">
            <a:spAutoFit/>
          </a:bodyPr>
          <a:lstStyle/>
          <a:p>
            <a:r>
              <a:rPr lang="en-US" sz="4400" dirty="0" smtClean="0"/>
              <a:t>Death </a:t>
            </a:r>
            <a:endParaRPr lang="en-US" sz="4400" dirty="0"/>
          </a:p>
        </p:txBody>
      </p:sp>
      <p:sp>
        <p:nvSpPr>
          <p:cNvPr id="18" name="TextBox 17"/>
          <p:cNvSpPr txBox="1"/>
          <p:nvPr/>
        </p:nvSpPr>
        <p:spPr>
          <a:xfrm>
            <a:off x="4191000" y="1780504"/>
            <a:ext cx="2743200" cy="769441"/>
          </a:xfrm>
          <a:prstGeom prst="rect">
            <a:avLst/>
          </a:prstGeom>
          <a:noFill/>
        </p:spPr>
        <p:txBody>
          <a:bodyPr wrap="square" rtlCol="0">
            <a:spAutoFit/>
          </a:bodyPr>
          <a:lstStyle/>
          <a:p>
            <a:r>
              <a:rPr lang="en-US" sz="4400" dirty="0" smtClean="0"/>
              <a:t>Life</a:t>
            </a:r>
            <a:endParaRPr lang="en-US" sz="4400" dirty="0"/>
          </a:p>
        </p:txBody>
      </p:sp>
      <p:sp>
        <p:nvSpPr>
          <p:cNvPr id="2" name="Rectangle 1"/>
          <p:cNvSpPr/>
          <p:nvPr/>
        </p:nvSpPr>
        <p:spPr>
          <a:xfrm>
            <a:off x="122880" y="5665867"/>
            <a:ext cx="8820593" cy="1015663"/>
          </a:xfrm>
          <a:prstGeom prst="rect">
            <a:avLst/>
          </a:prstGeom>
        </p:spPr>
        <p:txBody>
          <a:bodyPr wrap="square">
            <a:spAutoFit/>
          </a:bodyPr>
          <a:lstStyle/>
          <a:p>
            <a:r>
              <a:rPr lang="en-US" sz="2000" dirty="0" smtClean="0"/>
              <a:t>For </a:t>
            </a:r>
            <a:r>
              <a:rPr lang="en-US" sz="2000" dirty="0"/>
              <a:t>since the creation of the world </a:t>
            </a:r>
            <a:r>
              <a:rPr lang="en-US" sz="2000" b="1" dirty="0">
                <a:solidFill>
                  <a:srgbClr val="FFFF00"/>
                </a:solidFill>
              </a:rPr>
              <a:t>God's invisible qualities-</a:t>
            </a:r>
            <a:r>
              <a:rPr lang="en-US" sz="2000" b="1" dirty="0" smtClean="0">
                <a:solidFill>
                  <a:srgbClr val="FFFF00"/>
                </a:solidFill>
              </a:rPr>
              <a:t>-His </a:t>
            </a:r>
            <a:r>
              <a:rPr lang="en-US" sz="2000" b="1" dirty="0">
                <a:solidFill>
                  <a:srgbClr val="FFFF00"/>
                </a:solidFill>
              </a:rPr>
              <a:t>eternal power and </a:t>
            </a:r>
            <a:r>
              <a:rPr lang="en-US" sz="2000" b="1" dirty="0" smtClean="0">
                <a:solidFill>
                  <a:srgbClr val="FFFF00"/>
                </a:solidFill>
              </a:rPr>
              <a:t>Divine </a:t>
            </a:r>
            <a:r>
              <a:rPr lang="en-US" sz="2000" b="1" dirty="0">
                <a:solidFill>
                  <a:srgbClr val="FFFF00"/>
                </a:solidFill>
              </a:rPr>
              <a:t>nature--have been clearly seen, being understood from what has been made,</a:t>
            </a:r>
            <a:r>
              <a:rPr lang="en-US" sz="2000" dirty="0"/>
              <a:t> so that men are without excuse. </a:t>
            </a:r>
            <a:r>
              <a:rPr lang="en-US" sz="2000" b="1" dirty="0"/>
              <a:t>Romans 1:20 </a:t>
            </a:r>
            <a:endParaRPr lang="en-US" sz="2000" dirty="0"/>
          </a:p>
        </p:txBody>
      </p:sp>
    </p:spTree>
    <p:extLst>
      <p:ext uri="{BB962C8B-B14F-4D97-AF65-F5344CB8AC3E}">
        <p14:creationId xmlns:p14="http://schemas.microsoft.com/office/powerpoint/2010/main" val="41717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6" grpId="0"/>
      <p:bldP spid="17" grpId="0"/>
      <p:bldP spid="1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86200"/>
            <a:ext cx="8153400" cy="2677656"/>
          </a:xfrm>
          <a:prstGeom prst="rect">
            <a:avLst/>
          </a:prstGeom>
        </p:spPr>
        <p:txBody>
          <a:bodyPr wrap="square">
            <a:spAutoFit/>
          </a:bodyPr>
          <a:lstStyle/>
          <a:p>
            <a:r>
              <a:rPr lang="en-US" dirty="0"/>
              <a:t> Then the </a:t>
            </a:r>
            <a:r>
              <a:rPr lang="en-US" cap="small" dirty="0"/>
              <a:t>LORD</a:t>
            </a:r>
            <a:r>
              <a:rPr lang="en-US" dirty="0"/>
              <a:t> God made a woman from the rib </a:t>
            </a:r>
            <a:r>
              <a:rPr lang="en-US" dirty="0" smtClean="0"/>
              <a:t>He </a:t>
            </a:r>
            <a:r>
              <a:rPr lang="en-US" dirty="0"/>
              <a:t>had taken out of the man, and </a:t>
            </a:r>
            <a:r>
              <a:rPr lang="en-US" dirty="0" smtClean="0"/>
              <a:t>He </a:t>
            </a:r>
            <a:r>
              <a:rPr lang="en-US" dirty="0"/>
              <a:t>brought her to the man. </a:t>
            </a:r>
            <a:r>
              <a:rPr lang="en-US" baseline="30000" dirty="0"/>
              <a:t>23 </a:t>
            </a:r>
            <a:r>
              <a:rPr lang="en-US" dirty="0"/>
              <a:t> The man said, "This is now bone of my bones and flesh of my flesh; she shall be called 'woman,' for she was taken out of man." </a:t>
            </a:r>
            <a:r>
              <a:rPr lang="en-US" baseline="30000" dirty="0"/>
              <a:t>24 </a:t>
            </a:r>
            <a:r>
              <a:rPr lang="en-US" dirty="0"/>
              <a:t> </a:t>
            </a:r>
            <a:r>
              <a:rPr lang="en-US" b="1" dirty="0">
                <a:solidFill>
                  <a:srgbClr val="FFFF00"/>
                </a:solidFill>
              </a:rPr>
              <a:t>For this reason a man will leave his father and mother and be united to his wife, and they will become one flesh</a:t>
            </a:r>
            <a:r>
              <a:rPr lang="en-US" dirty="0"/>
              <a:t>. </a:t>
            </a:r>
            <a:r>
              <a:rPr lang="en-US" b="1" dirty="0"/>
              <a:t>Genesis 2:22-24 (NIV) </a:t>
            </a:r>
            <a:endParaRPr lang="en-US" dirty="0"/>
          </a:p>
        </p:txBody>
      </p:sp>
      <p:sp>
        <p:nvSpPr>
          <p:cNvPr id="6" name="TextBox 5"/>
          <p:cNvSpPr txBox="1"/>
          <p:nvPr/>
        </p:nvSpPr>
        <p:spPr>
          <a:xfrm>
            <a:off x="0" y="83910"/>
            <a:ext cx="9144000" cy="169277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But the Highest Level Prophetic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Picture Of What God Did  in the Creation</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Was To Fashion A BRIDE for Adam  </a:t>
            </a:r>
          </a:p>
          <a:p>
            <a:endParaRPr lang="en-US" sz="20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881" y="1524000"/>
            <a:ext cx="4186237" cy="209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41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41982"/>
            <a:ext cx="9144000" cy="144655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KNOWING WE ARE THE PRIZED BRIDE OF CHRIST GIVES US </a:t>
            </a:r>
          </a:p>
          <a:p>
            <a:r>
              <a:rPr lang="en-US" sz="2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GREATER CONFIDENCE BEFORE THE THRONE OF GOD TO </a:t>
            </a:r>
          </a:p>
          <a:p>
            <a:r>
              <a:rPr lang="en-US" sz="2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PRESS THROUGH THE VEIL IN RADICAL PRAYER TO </a:t>
            </a:r>
          </a:p>
          <a:p>
            <a:r>
              <a:rPr lang="en-US" sz="2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SEE GOD USE US ON ASSIGNMENTS FOR BREAKTHROUGHS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28800"/>
            <a:ext cx="3295577" cy="2403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5573" y="1752600"/>
            <a:ext cx="2932427" cy="4893647"/>
          </a:xfrm>
          <a:prstGeom prst="rect">
            <a:avLst/>
          </a:prstGeom>
        </p:spPr>
        <p:txBody>
          <a:bodyPr wrap="square">
            <a:spAutoFit/>
          </a:bodyPr>
          <a:lstStyle/>
          <a:p>
            <a:r>
              <a:rPr lang="en-US" dirty="0" smtClean="0"/>
              <a:t>I </a:t>
            </a:r>
            <a:r>
              <a:rPr lang="en-US" dirty="0"/>
              <a:t>no longer call you servants, because a servant does not know his master's business. Instead, I have called you </a:t>
            </a:r>
            <a:r>
              <a:rPr lang="en-US" dirty="0" smtClean="0"/>
              <a:t>friends </a:t>
            </a:r>
            <a:r>
              <a:rPr lang="en-US" sz="1800" dirty="0" smtClean="0">
                <a:solidFill>
                  <a:srgbClr val="FFFF00"/>
                </a:solidFill>
              </a:rPr>
              <a:t>(A close fond friendship), </a:t>
            </a:r>
            <a:r>
              <a:rPr lang="en-US" dirty="0"/>
              <a:t>for everything that I learned from my Father I have made known to you. </a:t>
            </a:r>
            <a:r>
              <a:rPr lang="en-US" b="1" dirty="0"/>
              <a:t>John 15:15 (NIV</a:t>
            </a:r>
            <a:r>
              <a:rPr lang="en-US" b="1" dirty="0" smtClean="0"/>
              <a:t>)</a:t>
            </a:r>
            <a:endParaRPr lang="en-US" dirty="0"/>
          </a:p>
        </p:txBody>
      </p:sp>
      <p:sp>
        <p:nvSpPr>
          <p:cNvPr id="4" name="Rectangle 3"/>
          <p:cNvSpPr/>
          <p:nvPr/>
        </p:nvSpPr>
        <p:spPr>
          <a:xfrm>
            <a:off x="6419777" y="1752600"/>
            <a:ext cx="2648023" cy="4893647"/>
          </a:xfrm>
          <a:prstGeom prst="rect">
            <a:avLst/>
          </a:prstGeom>
        </p:spPr>
        <p:txBody>
          <a:bodyPr wrap="square">
            <a:spAutoFit/>
          </a:bodyPr>
          <a:lstStyle/>
          <a:p>
            <a:r>
              <a:rPr lang="en-US" dirty="0" smtClean="0"/>
              <a:t>But </a:t>
            </a:r>
            <a:r>
              <a:rPr lang="en-US" dirty="0"/>
              <a:t>you are a </a:t>
            </a:r>
            <a:r>
              <a:rPr lang="en-US" b="1" dirty="0">
                <a:solidFill>
                  <a:srgbClr val="FFFF00"/>
                </a:solidFill>
              </a:rPr>
              <a:t>chosen people, a royal priesthood, a holy nation</a:t>
            </a:r>
            <a:r>
              <a:rPr lang="en-US" dirty="0"/>
              <a:t>, a people belonging to God, that you may declare the praises of him who called you out of darkness into his wonderful light. </a:t>
            </a:r>
            <a:r>
              <a:rPr lang="en-US" b="1" dirty="0"/>
              <a:t>1 Peter </a:t>
            </a:r>
            <a:r>
              <a:rPr lang="en-US" b="1" dirty="0" smtClean="0"/>
              <a:t>2:9</a:t>
            </a:r>
            <a:endParaRPr lang="en-US" dirty="0"/>
          </a:p>
        </p:txBody>
      </p:sp>
      <p:sp>
        <p:nvSpPr>
          <p:cNvPr id="5" name="TextBox 4"/>
          <p:cNvSpPr txBox="1"/>
          <p:nvPr/>
        </p:nvSpPr>
        <p:spPr>
          <a:xfrm>
            <a:off x="3343312" y="4715470"/>
            <a:ext cx="2819400" cy="461665"/>
          </a:xfrm>
          <a:prstGeom prst="rect">
            <a:avLst/>
          </a:prstGeom>
          <a:noFill/>
        </p:spPr>
        <p:txBody>
          <a:bodyPr wrap="square" rtlCol="0">
            <a:spAutoFit/>
          </a:bodyPr>
          <a:lstStyle/>
          <a:p>
            <a:r>
              <a:rPr lang="en-US" dirty="0" smtClean="0"/>
              <a:t>Father/ Sons</a:t>
            </a:r>
            <a:endParaRPr lang="en-US" dirty="0"/>
          </a:p>
        </p:txBody>
      </p:sp>
      <p:sp>
        <p:nvSpPr>
          <p:cNvPr id="7" name="TextBox 6"/>
          <p:cNvSpPr txBox="1"/>
          <p:nvPr/>
        </p:nvSpPr>
        <p:spPr>
          <a:xfrm>
            <a:off x="3048000" y="6248400"/>
            <a:ext cx="3429000" cy="523220"/>
          </a:xfrm>
          <a:prstGeom prst="rect">
            <a:avLst/>
          </a:prstGeom>
          <a:noFill/>
        </p:spPr>
        <p:txBody>
          <a:bodyPr wrap="square" rtlCol="0">
            <a:spAutoFit/>
          </a:bodyPr>
          <a:lstStyle/>
          <a:p>
            <a:r>
              <a:rPr lang="en-US" sz="2800" b="1" dirty="0" smtClean="0">
                <a:solidFill>
                  <a:srgbClr val="00B0F0"/>
                </a:solidFill>
              </a:rPr>
              <a:t>Bridegroom/ Bride</a:t>
            </a:r>
            <a:endParaRPr lang="en-US" sz="2800" b="1" dirty="0">
              <a:solidFill>
                <a:srgbClr val="00B0F0"/>
              </a:solidFill>
            </a:endParaRPr>
          </a:p>
        </p:txBody>
      </p:sp>
      <p:sp>
        <p:nvSpPr>
          <p:cNvPr id="8" name="TextBox 7"/>
          <p:cNvSpPr txBox="1"/>
          <p:nvPr/>
        </p:nvSpPr>
        <p:spPr>
          <a:xfrm>
            <a:off x="3200400" y="5244405"/>
            <a:ext cx="2819400" cy="461665"/>
          </a:xfrm>
          <a:prstGeom prst="rect">
            <a:avLst/>
          </a:prstGeom>
          <a:noFill/>
        </p:spPr>
        <p:txBody>
          <a:bodyPr wrap="square" rtlCol="0">
            <a:spAutoFit/>
          </a:bodyPr>
          <a:lstStyle/>
          <a:p>
            <a:r>
              <a:rPr lang="en-US" dirty="0" smtClean="0"/>
              <a:t>Shepherd/ Sheep </a:t>
            </a:r>
            <a:endParaRPr lang="en-US" dirty="0"/>
          </a:p>
        </p:txBody>
      </p:sp>
      <p:sp>
        <p:nvSpPr>
          <p:cNvPr id="9" name="TextBox 8"/>
          <p:cNvSpPr txBox="1"/>
          <p:nvPr/>
        </p:nvSpPr>
        <p:spPr>
          <a:xfrm>
            <a:off x="3332679" y="5777805"/>
            <a:ext cx="2819400" cy="461665"/>
          </a:xfrm>
          <a:prstGeom prst="rect">
            <a:avLst/>
          </a:prstGeom>
          <a:noFill/>
        </p:spPr>
        <p:txBody>
          <a:bodyPr wrap="square" rtlCol="0">
            <a:spAutoFit/>
          </a:bodyPr>
          <a:lstStyle/>
          <a:p>
            <a:r>
              <a:rPr lang="en-US" dirty="0" smtClean="0"/>
              <a:t>Glory/ Temple</a:t>
            </a:r>
            <a:endParaRPr lang="en-US" dirty="0"/>
          </a:p>
        </p:txBody>
      </p:sp>
      <p:sp>
        <p:nvSpPr>
          <p:cNvPr id="10" name="TextBox 9"/>
          <p:cNvSpPr txBox="1"/>
          <p:nvPr/>
        </p:nvSpPr>
        <p:spPr>
          <a:xfrm>
            <a:off x="2743200" y="4272647"/>
            <a:ext cx="3962400" cy="461665"/>
          </a:xfrm>
          <a:prstGeom prst="rect">
            <a:avLst/>
          </a:prstGeom>
          <a:noFill/>
        </p:spPr>
        <p:txBody>
          <a:bodyPr wrap="square" rtlCol="0">
            <a:spAutoFit/>
          </a:bodyPr>
          <a:lstStyle/>
          <a:p>
            <a:r>
              <a:rPr lang="en-US" b="1" dirty="0" smtClean="0">
                <a:solidFill>
                  <a:srgbClr val="FFFF00"/>
                </a:solidFill>
              </a:rPr>
              <a:t>BIBLICAL METAPHORS</a:t>
            </a:r>
            <a:endParaRPr lang="en-US" b="1" dirty="0">
              <a:solidFill>
                <a:srgbClr val="FFFF00"/>
              </a:solidFill>
            </a:endParaRPr>
          </a:p>
        </p:txBody>
      </p:sp>
    </p:spTree>
    <p:extLst>
      <p:ext uri="{BB962C8B-B14F-4D97-AF65-F5344CB8AC3E}">
        <p14:creationId xmlns:p14="http://schemas.microsoft.com/office/powerpoint/2010/main" val="356217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30076"/>
            <a:ext cx="9144000"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God’s Work of Grace In</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DESIGNING MARRIAGE was to A/ </a:t>
            </a:r>
            <a:r>
              <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POPULATE</a:t>
            </a:r>
          </a:p>
          <a:p>
            <a:r>
              <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The earth</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and make B/ </a:t>
            </a:r>
            <a:r>
              <a:rPr lang="en-US" b="1" dirty="0" smtClean="0">
                <a:ln w="11430"/>
                <a:effectLst>
                  <a:glow rad="101600">
                    <a:schemeClr val="accent6">
                      <a:satMod val="175000"/>
                      <a:alpha val="40000"/>
                    </a:schemeClr>
                  </a:glow>
                  <a:outerShdw blurRad="50800" dist="39000" dir="5460000" algn="tl">
                    <a:srgbClr val="000000">
                      <a:alpha val="38000"/>
                    </a:srgbClr>
                  </a:outerShdw>
                </a:effectLst>
              </a:rPr>
              <a:t>GODLY FAMILY STRUCTURE </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through a healthy HUSBAND AND WIFE – But also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C/ </a:t>
            </a:r>
            <a:r>
              <a:rPr lang="en-US" b="1" dirty="0" smtClean="0">
                <a:ln w="11430"/>
                <a:effectLst>
                  <a:glow rad="101600">
                    <a:schemeClr val="accent6">
                      <a:satMod val="175000"/>
                      <a:alpha val="40000"/>
                    </a:schemeClr>
                  </a:glow>
                  <a:outerShdw blurRad="50800" dist="39000" dir="5460000" algn="tl">
                    <a:srgbClr val="000000">
                      <a:alpha val="38000"/>
                    </a:srgbClr>
                  </a:outerShdw>
                </a:effectLst>
              </a:rPr>
              <a:t>Prophetically  Model God wanting to bring MANKIND to Himself as an intimate partner </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 His family</a:t>
            </a:r>
            <a:endParaRPr lang="en-US"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0" y="2819400"/>
            <a:ext cx="5715000" cy="3662541"/>
          </a:xfrm>
          <a:prstGeom prst="rect">
            <a:avLst/>
          </a:prstGeom>
        </p:spPr>
        <p:txBody>
          <a:bodyPr wrap="square">
            <a:spAutoFit/>
          </a:bodyPr>
          <a:lstStyle/>
          <a:p>
            <a:r>
              <a:rPr lang="en-US" dirty="0"/>
              <a:t>Husbands, love your wives, just as Christ loved the church and gave </a:t>
            </a:r>
            <a:r>
              <a:rPr lang="en-US" dirty="0" smtClean="0"/>
              <a:t>Himself </a:t>
            </a:r>
            <a:r>
              <a:rPr lang="en-US" dirty="0"/>
              <a:t>up for her 26  to make her holy, cleansing her by the washing with water through the </a:t>
            </a:r>
            <a:r>
              <a:rPr lang="en-US" dirty="0" smtClean="0"/>
              <a:t>Word</a:t>
            </a:r>
            <a:r>
              <a:rPr lang="en-US" dirty="0"/>
              <a:t>, 27  </a:t>
            </a:r>
            <a:r>
              <a:rPr lang="en-US" sz="3200" b="1" dirty="0">
                <a:solidFill>
                  <a:srgbClr val="FFFF00"/>
                </a:solidFill>
              </a:rPr>
              <a:t>and to present her to </a:t>
            </a:r>
            <a:r>
              <a:rPr lang="en-US" sz="3200" b="1" dirty="0" smtClean="0">
                <a:solidFill>
                  <a:srgbClr val="FFFF00"/>
                </a:solidFill>
              </a:rPr>
              <a:t>Himself</a:t>
            </a:r>
            <a:r>
              <a:rPr lang="en-US" b="1" dirty="0" smtClean="0">
                <a:solidFill>
                  <a:srgbClr val="FFFF00"/>
                </a:solidFill>
              </a:rPr>
              <a:t> </a:t>
            </a:r>
            <a:r>
              <a:rPr lang="en-US" b="1" dirty="0">
                <a:solidFill>
                  <a:srgbClr val="FFFF00"/>
                </a:solidFill>
              </a:rPr>
              <a:t>as a radiant </a:t>
            </a:r>
            <a:r>
              <a:rPr lang="en-US" b="1" dirty="0" smtClean="0">
                <a:solidFill>
                  <a:srgbClr val="FFFF00"/>
                </a:solidFill>
              </a:rPr>
              <a:t>Church</a:t>
            </a:r>
            <a:r>
              <a:rPr lang="en-US" b="1" dirty="0">
                <a:solidFill>
                  <a:srgbClr val="FFFF00"/>
                </a:solidFill>
              </a:rPr>
              <a:t>, without stain or wrinkle or any other blemish, but holy and blameless. </a:t>
            </a:r>
            <a:r>
              <a:rPr lang="en-US" dirty="0"/>
              <a:t>Ephesians </a:t>
            </a:r>
            <a:r>
              <a:rPr lang="en-US" dirty="0" smtClean="0"/>
              <a:t>5:25-27</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484" y="2672355"/>
            <a:ext cx="3038475" cy="2744429"/>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9800" y="5486400"/>
            <a:ext cx="3124200" cy="1323439"/>
          </a:xfrm>
          <a:prstGeom prst="rect">
            <a:avLst/>
          </a:prstGeom>
          <a:noFill/>
        </p:spPr>
        <p:txBody>
          <a:bodyPr wrap="square" rtlCol="0">
            <a:spAutoFit/>
          </a:bodyPr>
          <a:lstStyle/>
          <a:p>
            <a:r>
              <a:rPr lang="en-US" sz="2000" dirty="0" smtClean="0"/>
              <a:t>This Might Appear Selfish But It Is A blessing To Us And Jesus Is Pleased To Prepare us for Himself. </a:t>
            </a:r>
            <a:endParaRPr lang="en-US" sz="2000" dirty="0"/>
          </a:p>
        </p:txBody>
      </p:sp>
      <p:sp>
        <p:nvSpPr>
          <p:cNvPr id="4" name="Right Arrow 3"/>
          <p:cNvSpPr/>
          <p:nvPr/>
        </p:nvSpPr>
        <p:spPr bwMode="auto">
          <a:xfrm rot="12406596">
            <a:off x="5116149" y="4722326"/>
            <a:ext cx="1512881" cy="6096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5902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76200"/>
            <a:ext cx="5105400" cy="6675628"/>
          </a:xfrm>
          <a:prstGeom prst="rect">
            <a:avLst/>
          </a:prstGeom>
        </p:spPr>
      </p:pic>
      <p:sp>
        <p:nvSpPr>
          <p:cNvPr id="5" name="Rectangle 4"/>
          <p:cNvSpPr/>
          <p:nvPr/>
        </p:nvSpPr>
        <p:spPr>
          <a:xfrm>
            <a:off x="152400" y="1447800"/>
            <a:ext cx="3581400" cy="3785652"/>
          </a:xfrm>
          <a:prstGeom prst="rect">
            <a:avLst/>
          </a:prstGeom>
        </p:spPr>
        <p:txBody>
          <a:bodyPr wrap="square">
            <a:spAutoFit/>
          </a:bodyPr>
          <a:lstStyle/>
          <a:p>
            <a:r>
              <a:rPr lang="en-US" sz="2000" baseline="30000" dirty="0" smtClean="0"/>
              <a:t> </a:t>
            </a:r>
            <a:r>
              <a:rPr lang="en-US" sz="2000" dirty="0"/>
              <a:t> </a:t>
            </a:r>
            <a:r>
              <a:rPr lang="en-US" sz="2000" dirty="0" smtClean="0"/>
              <a:t> Wake </a:t>
            </a:r>
            <a:r>
              <a:rPr lang="en-US" sz="2000" dirty="0"/>
              <a:t>up! Strengthen what remains and is about to die, for I have not found your deeds complete in the sight of </a:t>
            </a:r>
            <a:r>
              <a:rPr lang="en-US" sz="2000" dirty="0" smtClean="0"/>
              <a:t>my God</a:t>
            </a:r>
            <a:r>
              <a:rPr lang="en-US" sz="2000" dirty="0"/>
              <a:t>. </a:t>
            </a:r>
            <a:r>
              <a:rPr lang="en-US" sz="2000" baseline="30000" dirty="0"/>
              <a:t>3 </a:t>
            </a:r>
            <a:r>
              <a:rPr lang="en-US" sz="2000" dirty="0"/>
              <a:t> Remember, therefore, what you have received and heard; obey it, and repent. But if you do not wake up, </a:t>
            </a:r>
            <a:r>
              <a:rPr lang="en-US" sz="2000" b="1" dirty="0">
                <a:solidFill>
                  <a:srgbClr val="FFFF00"/>
                </a:solidFill>
              </a:rPr>
              <a:t>I will come like a thief, and you will not know at what time I will come to</a:t>
            </a:r>
            <a:r>
              <a:rPr lang="en-US" sz="2000" dirty="0"/>
              <a:t> </a:t>
            </a:r>
            <a:r>
              <a:rPr lang="en-US" sz="2000" b="1" dirty="0">
                <a:solidFill>
                  <a:srgbClr val="FFFF00"/>
                </a:solidFill>
              </a:rPr>
              <a:t>you</a:t>
            </a:r>
            <a:r>
              <a:rPr lang="en-US" sz="2000" dirty="0"/>
              <a:t>. </a:t>
            </a:r>
            <a:r>
              <a:rPr lang="en-US" sz="1600" b="1" dirty="0"/>
              <a:t>Revelation </a:t>
            </a:r>
            <a:r>
              <a:rPr lang="en-US" sz="1600" b="1" dirty="0" smtClean="0"/>
              <a:t>3:2-3</a:t>
            </a:r>
            <a:endParaRPr lang="en-US" sz="1600" dirty="0"/>
          </a:p>
        </p:txBody>
      </p:sp>
      <p:sp>
        <p:nvSpPr>
          <p:cNvPr id="6" name="TextBox 5"/>
          <p:cNvSpPr txBox="1"/>
          <p:nvPr/>
        </p:nvSpPr>
        <p:spPr>
          <a:xfrm>
            <a:off x="0" y="-76200"/>
            <a:ext cx="38862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Jesus Showed Up And She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Wasn’t Ready</a:t>
            </a:r>
          </a:p>
        </p:txBody>
      </p:sp>
      <p:sp>
        <p:nvSpPr>
          <p:cNvPr id="7" name="Rectangle 6"/>
          <p:cNvSpPr/>
          <p:nvPr/>
        </p:nvSpPr>
        <p:spPr>
          <a:xfrm>
            <a:off x="152400" y="5288340"/>
            <a:ext cx="3733800" cy="1323439"/>
          </a:xfrm>
          <a:prstGeom prst="rect">
            <a:avLst/>
          </a:prstGeom>
        </p:spPr>
        <p:txBody>
          <a:bodyPr wrap="square">
            <a:spAutoFit/>
          </a:bodyPr>
          <a:lstStyle/>
          <a:p>
            <a:r>
              <a:rPr lang="en-US" sz="1600" b="1" dirty="0" smtClean="0"/>
              <a:t>"</a:t>
            </a:r>
            <a:r>
              <a:rPr lang="en-US" sz="1600" b="1" dirty="0"/>
              <a:t>Behold, I come like a thief! </a:t>
            </a:r>
            <a:r>
              <a:rPr lang="en-US" sz="1600" b="1" dirty="0">
                <a:solidFill>
                  <a:srgbClr val="FFFF00"/>
                </a:solidFill>
              </a:rPr>
              <a:t>Blessed is he who stays awake and keeps his clothes with him, so that he may not go naked and be shamefully exposed.</a:t>
            </a:r>
            <a:r>
              <a:rPr lang="en-US" sz="1600" b="1" dirty="0"/>
              <a:t>"</a:t>
            </a:r>
            <a:r>
              <a:rPr lang="en-US" sz="1600" dirty="0"/>
              <a:t> Revelation 16:15 (NIV) </a:t>
            </a:r>
          </a:p>
        </p:txBody>
      </p:sp>
    </p:spTree>
    <p:extLst>
      <p:ext uri="{BB962C8B-B14F-4D97-AF65-F5344CB8AC3E}">
        <p14:creationId xmlns:p14="http://schemas.microsoft.com/office/powerpoint/2010/main" val="356381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0102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Paul re- echoes the MYSTERY – Jesus left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Father to get a BRIDE </a:t>
            </a:r>
          </a:p>
        </p:txBody>
      </p:sp>
      <p:sp>
        <p:nvSpPr>
          <p:cNvPr id="2" name="Rectangle 1"/>
          <p:cNvSpPr/>
          <p:nvPr/>
        </p:nvSpPr>
        <p:spPr>
          <a:xfrm>
            <a:off x="304800" y="1336048"/>
            <a:ext cx="5943600" cy="3416320"/>
          </a:xfrm>
          <a:prstGeom prst="rect">
            <a:avLst/>
          </a:prstGeom>
        </p:spPr>
        <p:txBody>
          <a:bodyPr wrap="square">
            <a:spAutoFit/>
          </a:bodyPr>
          <a:lstStyle/>
          <a:p>
            <a:r>
              <a:rPr lang="en-US" dirty="0"/>
              <a:t>For this reason a man will leave his father and mother and be united to his wife, and the two will become one flesh." 32  </a:t>
            </a:r>
            <a:r>
              <a:rPr lang="en-US" b="1" dirty="0">
                <a:solidFill>
                  <a:srgbClr val="FFFF00"/>
                </a:solidFill>
              </a:rPr>
              <a:t>This is a profound mystery--but I am talking about Christ and the </a:t>
            </a:r>
            <a:r>
              <a:rPr lang="en-US" b="1" dirty="0" smtClean="0">
                <a:solidFill>
                  <a:srgbClr val="FFFF00"/>
                </a:solidFill>
              </a:rPr>
              <a:t>Church</a:t>
            </a:r>
            <a:r>
              <a:rPr lang="en-US" dirty="0" smtClean="0"/>
              <a:t>. (Bride) </a:t>
            </a:r>
            <a:r>
              <a:rPr lang="en-US" dirty="0"/>
              <a:t>33  However, each one of you also must love his wife as he loves himself, and the wife must respect her husband. Ephesians 5:31-33 (NIV)</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47800"/>
            <a:ext cx="2811863" cy="278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4895671"/>
            <a:ext cx="8686800" cy="1200329"/>
          </a:xfrm>
          <a:prstGeom prst="rect">
            <a:avLst/>
          </a:prstGeom>
        </p:spPr>
        <p:txBody>
          <a:bodyPr wrap="square">
            <a:spAutoFit/>
          </a:bodyPr>
          <a:lstStyle/>
          <a:p>
            <a:r>
              <a:rPr lang="en-US" dirty="0" smtClean="0">
                <a:solidFill>
                  <a:srgbClr val="FFFF00"/>
                </a:solidFill>
              </a:rPr>
              <a:t>I </a:t>
            </a:r>
            <a:r>
              <a:rPr lang="en-US" dirty="0">
                <a:solidFill>
                  <a:srgbClr val="FFFF00"/>
                </a:solidFill>
              </a:rPr>
              <a:t>am jealous for you with a godly jealousy. I promised you to one </a:t>
            </a:r>
            <a:r>
              <a:rPr lang="en-US" dirty="0" smtClean="0">
                <a:solidFill>
                  <a:srgbClr val="FFFF00"/>
                </a:solidFill>
              </a:rPr>
              <a:t>Husband</a:t>
            </a:r>
            <a:r>
              <a:rPr lang="en-US" dirty="0">
                <a:solidFill>
                  <a:srgbClr val="FFFF00"/>
                </a:solidFill>
              </a:rPr>
              <a:t>, to Christ, </a:t>
            </a:r>
            <a:r>
              <a:rPr lang="en-US" b="1" dirty="0"/>
              <a:t>so that I might present you as a pure virgin to </a:t>
            </a:r>
            <a:r>
              <a:rPr lang="en-US" b="1" dirty="0" smtClean="0"/>
              <a:t>Him</a:t>
            </a:r>
            <a:r>
              <a:rPr lang="en-US" dirty="0">
                <a:solidFill>
                  <a:srgbClr val="FFFF00"/>
                </a:solidFill>
              </a:rPr>
              <a:t>. </a:t>
            </a:r>
            <a:r>
              <a:rPr lang="en-US" b="1" dirty="0">
                <a:solidFill>
                  <a:srgbClr val="FFFF00"/>
                </a:solidFill>
              </a:rPr>
              <a:t>2 Corinthians 11:2 (NIV) </a:t>
            </a:r>
            <a:endParaRPr lang="en-US" dirty="0">
              <a:solidFill>
                <a:srgbClr val="FFFF00"/>
              </a:solidFill>
            </a:endParaRPr>
          </a:p>
        </p:txBody>
      </p:sp>
    </p:spTree>
    <p:extLst>
      <p:ext uri="{BB962C8B-B14F-4D97-AF65-F5344CB8AC3E}">
        <p14:creationId xmlns:p14="http://schemas.microsoft.com/office/powerpoint/2010/main" val="17528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962400"/>
            <a:ext cx="8621232" cy="2677656"/>
          </a:xfrm>
          <a:prstGeom prst="rect">
            <a:avLst/>
          </a:prstGeom>
        </p:spPr>
        <p:txBody>
          <a:bodyPr wrap="square">
            <a:spAutoFit/>
          </a:bodyPr>
          <a:lstStyle/>
          <a:p>
            <a:r>
              <a:rPr lang="en-US" sz="2800" b="1" dirty="0">
                <a:solidFill>
                  <a:srgbClr val="FFFF00"/>
                </a:solidFill>
              </a:rPr>
              <a:t>JESUS </a:t>
            </a:r>
            <a:r>
              <a:rPr lang="en-US" sz="2800" b="1" dirty="0" smtClean="0">
                <a:solidFill>
                  <a:srgbClr val="FFFF00"/>
                </a:solidFill>
              </a:rPr>
              <a:t>LOVES </a:t>
            </a:r>
            <a:r>
              <a:rPr lang="en-US" sz="2800" b="1" dirty="0">
                <a:solidFill>
                  <a:srgbClr val="FFFF00"/>
                </a:solidFill>
              </a:rPr>
              <a:t>HIS BRIDE </a:t>
            </a:r>
            <a:r>
              <a:rPr lang="en-US" sz="2800" b="1" dirty="0" smtClean="0">
                <a:solidFill>
                  <a:srgbClr val="FFFF00"/>
                </a:solidFill>
              </a:rPr>
              <a:t>“AS SHE IS” - BUT RELEASES THIS </a:t>
            </a:r>
            <a:r>
              <a:rPr lang="en-US" sz="2800" b="1" dirty="0">
                <a:solidFill>
                  <a:srgbClr val="FFFF00"/>
                </a:solidFill>
              </a:rPr>
              <a:t>EXTRAVAGANT GRACE TO GIVE HER ALL THE GIFTS </a:t>
            </a:r>
            <a:r>
              <a:rPr lang="en-US" sz="2800" b="1" dirty="0" smtClean="0">
                <a:solidFill>
                  <a:srgbClr val="FFFF00"/>
                </a:solidFill>
              </a:rPr>
              <a:t>OF THE HOLY SPIRIT AND </a:t>
            </a:r>
            <a:r>
              <a:rPr lang="en-US" sz="2800" b="1" dirty="0">
                <a:solidFill>
                  <a:srgbClr val="FFFF00"/>
                </a:solidFill>
              </a:rPr>
              <a:t>BEAUTY TREATMENTS </a:t>
            </a:r>
            <a:r>
              <a:rPr lang="en-US" sz="2800" b="1" dirty="0" smtClean="0">
                <a:solidFill>
                  <a:srgbClr val="FFFF00"/>
                </a:solidFill>
              </a:rPr>
              <a:t>FROM THE WORD OF GOD TO </a:t>
            </a:r>
            <a:r>
              <a:rPr lang="en-US" sz="2800" b="1" dirty="0">
                <a:solidFill>
                  <a:srgbClr val="FFFF00"/>
                </a:solidFill>
              </a:rPr>
              <a:t>MAKE HERSELF EVEN MORE GLORIOUS IF THAT IS </a:t>
            </a:r>
            <a:r>
              <a:rPr lang="en-US" sz="2800" b="1" dirty="0" smtClean="0">
                <a:solidFill>
                  <a:srgbClr val="FFFF00"/>
                </a:solidFill>
              </a:rPr>
              <a:t>POSSIBLE.</a:t>
            </a:r>
            <a:endParaRPr lang="en-US" sz="2800"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587" y="152400"/>
            <a:ext cx="2743200" cy="290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705600" y="557986"/>
            <a:ext cx="2209800" cy="2185214"/>
          </a:xfrm>
          <a:prstGeom prst="rect">
            <a:avLst/>
          </a:prstGeom>
        </p:spPr>
        <p:txBody>
          <a:bodyPr wrap="square">
            <a:spAutoFit/>
          </a:bodyPr>
          <a:lstStyle/>
          <a:p>
            <a:r>
              <a:rPr lang="en-US" dirty="0"/>
              <a:t> How beautiful you are, my darling! Oh, how beautiful! </a:t>
            </a:r>
            <a:r>
              <a:rPr lang="en-US" sz="2000" b="1" dirty="0" smtClean="0"/>
              <a:t>Song </a:t>
            </a:r>
            <a:r>
              <a:rPr lang="en-US" sz="2000" b="1" dirty="0"/>
              <a:t>of Songs 4:1 (NIV) </a:t>
            </a:r>
            <a:endParaRPr lang="en-US" dirty="0"/>
          </a:p>
        </p:txBody>
      </p:sp>
      <p:sp>
        <p:nvSpPr>
          <p:cNvPr id="6" name="Rectangle 5"/>
          <p:cNvSpPr/>
          <p:nvPr/>
        </p:nvSpPr>
        <p:spPr>
          <a:xfrm>
            <a:off x="76201" y="228600"/>
            <a:ext cx="3657600" cy="3170099"/>
          </a:xfrm>
          <a:prstGeom prst="rect">
            <a:avLst/>
          </a:prstGeom>
        </p:spPr>
        <p:txBody>
          <a:bodyPr wrap="square">
            <a:spAutoFit/>
          </a:bodyPr>
          <a:lstStyle/>
          <a:p>
            <a:r>
              <a:rPr lang="en-US" sz="2000" dirty="0" smtClean="0"/>
              <a:t>My </a:t>
            </a:r>
            <a:r>
              <a:rPr lang="en-US" sz="2000" dirty="0"/>
              <a:t>dove in the clefts of the rock, in the hiding places on the mountainside, show me your face, let me hear your voice; for your voice is sweet, and your face is lovely. </a:t>
            </a:r>
            <a:r>
              <a:rPr lang="en-US" sz="2000" baseline="30000" dirty="0"/>
              <a:t>15 </a:t>
            </a:r>
            <a:r>
              <a:rPr lang="en-US" sz="2000" dirty="0"/>
              <a:t> Catch for us the foxes, the little foxes that ruin the </a:t>
            </a:r>
            <a:r>
              <a:rPr lang="en-US" sz="2000" dirty="0" smtClean="0"/>
              <a:t>vineyards. </a:t>
            </a:r>
            <a:r>
              <a:rPr lang="en-US" sz="2000" b="1" dirty="0"/>
              <a:t>Song of Songs 2:14-15 (NIV) </a:t>
            </a:r>
            <a:endParaRPr lang="en-US" sz="2000" dirty="0"/>
          </a:p>
        </p:txBody>
      </p:sp>
      <p:sp>
        <p:nvSpPr>
          <p:cNvPr id="2" name="TextBox 1"/>
          <p:cNvSpPr txBox="1"/>
          <p:nvPr/>
        </p:nvSpPr>
        <p:spPr>
          <a:xfrm>
            <a:off x="533400" y="3348335"/>
            <a:ext cx="8316432" cy="461665"/>
          </a:xfrm>
          <a:prstGeom prst="rect">
            <a:avLst/>
          </a:prstGeom>
          <a:noFill/>
        </p:spPr>
        <p:txBody>
          <a:bodyPr wrap="square" rtlCol="0">
            <a:spAutoFit/>
          </a:bodyPr>
          <a:lstStyle/>
          <a:p>
            <a:r>
              <a:rPr lang="en-US" dirty="0" smtClean="0">
                <a:solidFill>
                  <a:srgbClr val="00B0F0"/>
                </a:solidFill>
              </a:rPr>
              <a:t>Psalm 45:9-11 “The King is Enthralled in Your Beauty.” </a:t>
            </a:r>
            <a:endParaRPr lang="en-US" dirty="0">
              <a:solidFill>
                <a:srgbClr val="00B0F0"/>
              </a:solidFill>
            </a:endParaRPr>
          </a:p>
        </p:txBody>
      </p:sp>
    </p:spTree>
    <p:extLst>
      <p:ext uri="{BB962C8B-B14F-4D97-AF65-F5344CB8AC3E}">
        <p14:creationId xmlns:p14="http://schemas.microsoft.com/office/powerpoint/2010/main" val="158170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540"/>
            <a:ext cx="82296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Now Don’t Go Weird on Me</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Don’t Think of Your Insecurities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Or You will miss this Prophetic Picture</a:t>
            </a:r>
          </a:p>
        </p:txBody>
      </p:sp>
      <p:sp>
        <p:nvSpPr>
          <p:cNvPr id="2" name="TextBox 1"/>
          <p:cNvSpPr txBox="1"/>
          <p:nvPr/>
        </p:nvSpPr>
        <p:spPr>
          <a:xfrm rot="211394">
            <a:off x="189896" y="5283370"/>
            <a:ext cx="3352800" cy="1323439"/>
          </a:xfrm>
          <a:prstGeom prst="rect">
            <a:avLst/>
          </a:prstGeom>
          <a:solidFill>
            <a:schemeClr val="bg1"/>
          </a:solidFill>
        </p:spPr>
        <p:txBody>
          <a:bodyPr wrap="square" rtlCol="0">
            <a:spAutoFit/>
          </a:bodyPr>
          <a:lstStyle/>
          <a:p>
            <a:r>
              <a:rPr lang="en-US" sz="4000" dirty="0" smtClean="0">
                <a:solidFill>
                  <a:srgbClr val="FF0000"/>
                </a:solidFill>
              </a:rPr>
              <a:t>I Feel Insecure </a:t>
            </a:r>
            <a:endParaRPr lang="en-US" sz="4000" dirty="0">
              <a:solidFill>
                <a:srgbClr val="FF0000"/>
              </a:solidFill>
            </a:endParaRPr>
          </a:p>
        </p:txBody>
      </p:sp>
      <p:sp>
        <p:nvSpPr>
          <p:cNvPr id="4" name="Rectangle 3"/>
          <p:cNvSpPr/>
          <p:nvPr/>
        </p:nvSpPr>
        <p:spPr>
          <a:xfrm>
            <a:off x="3886200" y="1600200"/>
            <a:ext cx="5029200" cy="4893647"/>
          </a:xfrm>
          <a:prstGeom prst="rect">
            <a:avLst/>
          </a:prstGeom>
        </p:spPr>
        <p:txBody>
          <a:bodyPr wrap="square">
            <a:spAutoFit/>
          </a:bodyPr>
          <a:lstStyle/>
          <a:p>
            <a:r>
              <a:rPr lang="en-US" sz="2600" dirty="0"/>
              <a:t>JESUS GOES LIKE – “I LOVE YOU DEARLY – YOU ARE ALREADY </a:t>
            </a:r>
            <a:r>
              <a:rPr lang="en-US" sz="2600" dirty="0" smtClean="0"/>
              <a:t>BEYOND BEAUTIFUL </a:t>
            </a:r>
            <a:r>
              <a:rPr lang="en-US" sz="2600" dirty="0"/>
              <a:t>TO ME </a:t>
            </a:r>
            <a:r>
              <a:rPr lang="en-US" sz="2600" dirty="0" smtClean="0"/>
              <a:t>MY BRIDE – </a:t>
            </a:r>
            <a:r>
              <a:rPr lang="en-US" sz="2600" dirty="0"/>
              <a:t>BUT GO GET YOUR HAIR DONE WHATEVER WAY YOU WANT – GO GET YOUR NAILS DONE – GET A PEDICURE – GET A NEW DRESS – I CAN’T WAIT TO SEE YOU DECK YOURSELF OUT IN WHAT I’VE PROVIDED FOR </a:t>
            </a:r>
            <a:r>
              <a:rPr lang="en-US" sz="2600" dirty="0" smtClean="0"/>
              <a:t>YOU!”</a:t>
            </a:r>
            <a:endParaRPr lang="en-US" sz="2600" dirty="0"/>
          </a:p>
        </p:txBody>
      </p:sp>
      <p:pic>
        <p:nvPicPr>
          <p:cNvPr id="2050" name="Picture 2" descr="7 Cost Common Insecurities"/>
          <p:cNvPicPr>
            <a:picLocks noChangeAspect="1" noChangeArrowheads="1"/>
          </p:cNvPicPr>
          <p:nvPr/>
        </p:nvPicPr>
        <p:blipFill rotWithShape="1">
          <a:blip r:embed="rId2">
            <a:extLst>
              <a:ext uri="{28A0092B-C50C-407E-A947-70E740481C1C}">
                <a14:useLocalDpi xmlns:a14="http://schemas.microsoft.com/office/drawing/2010/main" val="0"/>
              </a:ext>
            </a:extLst>
          </a:blip>
          <a:srcRect l="22128" r="21581"/>
          <a:stretch/>
        </p:blipFill>
        <p:spPr bwMode="auto">
          <a:xfrm>
            <a:off x="298970" y="2055745"/>
            <a:ext cx="2975632" cy="297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5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92387"/>
            <a:ext cx="8229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Bride of Christ Participates In </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His Making Her Ready </a:t>
            </a:r>
          </a:p>
        </p:txBody>
      </p:sp>
      <p:sp>
        <p:nvSpPr>
          <p:cNvPr id="2" name="Rectangle 1"/>
          <p:cNvSpPr/>
          <p:nvPr/>
        </p:nvSpPr>
        <p:spPr>
          <a:xfrm>
            <a:off x="164805" y="1401503"/>
            <a:ext cx="8686800" cy="2308324"/>
          </a:xfrm>
          <a:prstGeom prst="rect">
            <a:avLst/>
          </a:prstGeom>
        </p:spPr>
        <p:txBody>
          <a:bodyPr wrap="square">
            <a:spAutoFit/>
          </a:bodyPr>
          <a:lstStyle/>
          <a:p>
            <a:r>
              <a:rPr lang="en-US" dirty="0" smtClean="0"/>
              <a:t>JESUS SAYS – “MY </a:t>
            </a:r>
            <a:r>
              <a:rPr lang="en-US" dirty="0"/>
              <a:t>BRIDE, </a:t>
            </a:r>
            <a:endParaRPr lang="en-US" dirty="0" smtClean="0"/>
          </a:p>
          <a:p>
            <a:r>
              <a:rPr lang="en-US" dirty="0" smtClean="0"/>
              <a:t>DRESS </a:t>
            </a:r>
            <a:r>
              <a:rPr lang="en-US" dirty="0"/>
              <a:t>YOURSELF – </a:t>
            </a:r>
            <a:r>
              <a:rPr lang="en-US" dirty="0" smtClean="0"/>
              <a:t>IN </a:t>
            </a:r>
            <a:r>
              <a:rPr lang="en-US" dirty="0"/>
              <a:t>MY </a:t>
            </a:r>
            <a:r>
              <a:rPr lang="en-US" dirty="0" smtClean="0"/>
              <a:t>LOVE </a:t>
            </a:r>
          </a:p>
          <a:p>
            <a:r>
              <a:rPr lang="en-US" dirty="0" smtClean="0"/>
              <a:t>MY </a:t>
            </a:r>
            <a:r>
              <a:rPr lang="en-US" dirty="0"/>
              <a:t>SWEETHEART, </a:t>
            </a:r>
            <a:r>
              <a:rPr lang="en-US" dirty="0" smtClean="0"/>
              <a:t>CLOTHE </a:t>
            </a:r>
            <a:r>
              <a:rPr lang="en-US" dirty="0"/>
              <a:t>YOURSELF IN MY </a:t>
            </a:r>
            <a:r>
              <a:rPr lang="en-US" dirty="0" smtClean="0"/>
              <a:t>HUMILITY </a:t>
            </a:r>
          </a:p>
          <a:p>
            <a:r>
              <a:rPr lang="en-US" dirty="0" smtClean="0"/>
              <a:t>MY </a:t>
            </a:r>
            <a:r>
              <a:rPr lang="en-US" dirty="0"/>
              <a:t>DOVE, PURIFY YOURSELF IN MY </a:t>
            </a:r>
            <a:r>
              <a:rPr lang="en-US" dirty="0" smtClean="0"/>
              <a:t>RIGHTEOUSNESS.</a:t>
            </a:r>
          </a:p>
          <a:p>
            <a:r>
              <a:rPr lang="en-US" dirty="0" smtClean="0"/>
              <a:t>MY DARLING DRESS YOURSELF IN THE FRUITS OF THE HOLY SPIRIT AND SELFLESS ACTS OF SERVICE ”</a:t>
            </a:r>
            <a:endParaRPr lang="en-US" dirty="0"/>
          </a:p>
        </p:txBody>
      </p:sp>
      <p:sp>
        <p:nvSpPr>
          <p:cNvPr id="4" name="Rectangle 3"/>
          <p:cNvSpPr/>
          <p:nvPr/>
        </p:nvSpPr>
        <p:spPr>
          <a:xfrm>
            <a:off x="241005" y="4495800"/>
            <a:ext cx="8534400" cy="2246769"/>
          </a:xfrm>
          <a:prstGeom prst="rect">
            <a:avLst/>
          </a:prstGeom>
        </p:spPr>
        <p:txBody>
          <a:bodyPr wrap="square">
            <a:spAutoFit/>
          </a:bodyPr>
          <a:lstStyle/>
          <a:p>
            <a:r>
              <a:rPr lang="en-US" sz="2000" dirty="0"/>
              <a:t>"Hallelujah! For our Lord God Almighty reigns. 7  </a:t>
            </a:r>
            <a:r>
              <a:rPr lang="en-US" sz="2000" b="1" dirty="0">
                <a:solidFill>
                  <a:srgbClr val="FFFF00"/>
                </a:solidFill>
              </a:rPr>
              <a:t>Let us rejoice and be glad and give </a:t>
            </a:r>
            <a:r>
              <a:rPr lang="en-US" sz="2000" b="1" dirty="0" smtClean="0">
                <a:solidFill>
                  <a:srgbClr val="FFFF00"/>
                </a:solidFill>
              </a:rPr>
              <a:t>Him </a:t>
            </a:r>
            <a:r>
              <a:rPr lang="en-US" sz="2000" b="1" dirty="0">
                <a:solidFill>
                  <a:srgbClr val="FFFF00"/>
                </a:solidFill>
              </a:rPr>
              <a:t>glory! For the wedding of the Lamb has come, and </a:t>
            </a:r>
            <a:r>
              <a:rPr lang="en-US" sz="2000" b="1" dirty="0" smtClean="0">
                <a:solidFill>
                  <a:srgbClr val="FFFF00"/>
                </a:solidFill>
              </a:rPr>
              <a:t>His </a:t>
            </a:r>
            <a:r>
              <a:rPr lang="en-US" sz="2000" b="1" dirty="0">
                <a:solidFill>
                  <a:srgbClr val="FFFF00"/>
                </a:solidFill>
              </a:rPr>
              <a:t>bride has made herself ready</a:t>
            </a:r>
            <a:r>
              <a:rPr lang="en-US" sz="2000" dirty="0"/>
              <a:t>. 8  Fine linen, bright and clean, was given her to wear." (Fine linen stands for the righteous acts of the saints.) 9  Then the angel said to me, "</a:t>
            </a:r>
            <a:r>
              <a:rPr lang="en-US" sz="2000" b="1" dirty="0">
                <a:solidFill>
                  <a:srgbClr val="FFFF00"/>
                </a:solidFill>
              </a:rPr>
              <a:t>Write: 'Blessed are those who are invited to the wedding supper of the Lamb!'" </a:t>
            </a:r>
            <a:r>
              <a:rPr lang="en-US" sz="2000" dirty="0"/>
              <a:t>And he added, "These are the true words of God." Revelation </a:t>
            </a:r>
            <a:r>
              <a:rPr lang="en-US" sz="2000" dirty="0" smtClean="0"/>
              <a:t>19:6-9</a:t>
            </a:r>
            <a:endParaRPr lang="en-US" sz="2000" dirty="0"/>
          </a:p>
        </p:txBody>
      </p:sp>
      <p:sp>
        <p:nvSpPr>
          <p:cNvPr id="5" name="Rectangle 4"/>
          <p:cNvSpPr/>
          <p:nvPr/>
        </p:nvSpPr>
        <p:spPr>
          <a:xfrm>
            <a:off x="647700" y="3664803"/>
            <a:ext cx="7848600" cy="830997"/>
          </a:xfrm>
          <a:prstGeom prst="rect">
            <a:avLst/>
          </a:prstGeom>
        </p:spPr>
        <p:txBody>
          <a:bodyPr wrap="square">
            <a:spAutoFit/>
          </a:bodyPr>
          <a:lstStyle/>
          <a:p>
            <a:r>
              <a:rPr lang="en-US" dirty="0">
                <a:solidFill>
                  <a:srgbClr val="00B0F0"/>
                </a:solidFill>
              </a:rPr>
              <a:t>F</a:t>
            </a:r>
            <a:r>
              <a:rPr lang="en-US" dirty="0" smtClean="0">
                <a:solidFill>
                  <a:srgbClr val="00B0F0"/>
                </a:solidFill>
              </a:rPr>
              <a:t>or </a:t>
            </a:r>
            <a:r>
              <a:rPr lang="en-US" dirty="0">
                <a:solidFill>
                  <a:srgbClr val="00B0F0"/>
                </a:solidFill>
              </a:rPr>
              <a:t>whoever touches you touches the apple of </a:t>
            </a:r>
            <a:r>
              <a:rPr lang="en-US" dirty="0" smtClean="0">
                <a:solidFill>
                  <a:srgbClr val="00B0F0"/>
                </a:solidFill>
              </a:rPr>
              <a:t>His </a:t>
            </a:r>
            <a:r>
              <a:rPr lang="en-US" dirty="0">
                <a:solidFill>
                  <a:srgbClr val="00B0F0"/>
                </a:solidFill>
              </a:rPr>
              <a:t>eye-- Zechariah 2:8 (NIV)</a:t>
            </a:r>
          </a:p>
        </p:txBody>
      </p:sp>
    </p:spTree>
    <p:extLst>
      <p:ext uri="{BB962C8B-B14F-4D97-AF65-F5344CB8AC3E}">
        <p14:creationId xmlns:p14="http://schemas.microsoft.com/office/powerpoint/2010/main" val="9951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39005"/>
            <a:ext cx="86106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Those Who “Long For His Appearing” In Everyday Life – Are Set Up To</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Long For His Ultimate Appearing Very Soon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34473"/>
            <a:ext cx="297762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34473"/>
            <a:ext cx="2977627"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404147"/>
            <a:ext cx="297762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429798"/>
            <a:ext cx="297762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0" y="3410873"/>
            <a:ext cx="4533900" cy="2554545"/>
          </a:xfrm>
          <a:prstGeom prst="rect">
            <a:avLst/>
          </a:prstGeom>
          <a:noFill/>
        </p:spPr>
        <p:txBody>
          <a:bodyPr wrap="square" rtlCol="0">
            <a:spAutoFit/>
          </a:bodyPr>
          <a:lstStyle/>
          <a:p>
            <a:r>
              <a:rPr lang="en-US" dirty="0" smtClean="0"/>
              <a:t>Kisses from Heaven</a:t>
            </a:r>
          </a:p>
          <a:p>
            <a:r>
              <a:rPr lang="en-US" dirty="0" smtClean="0"/>
              <a:t>Interventions in Life</a:t>
            </a:r>
          </a:p>
          <a:p>
            <a:r>
              <a:rPr lang="en-US" dirty="0" smtClean="0"/>
              <a:t>Divine Appointments</a:t>
            </a:r>
          </a:p>
          <a:p>
            <a:r>
              <a:rPr lang="en-US" dirty="0" smtClean="0"/>
              <a:t>Personal Encounters</a:t>
            </a:r>
          </a:p>
          <a:p>
            <a:r>
              <a:rPr lang="en-US" sz="2000" dirty="0" smtClean="0"/>
              <a:t>Healings/ Deliverance/ Miracles</a:t>
            </a:r>
          </a:p>
          <a:p>
            <a:r>
              <a:rPr lang="en-US" sz="2000" dirty="0" smtClean="0"/>
              <a:t>Jumping off the pages of the Word</a:t>
            </a:r>
          </a:p>
          <a:p>
            <a:r>
              <a:rPr lang="en-US" dirty="0" smtClean="0"/>
              <a:t>Revival/ Opened Heavens </a:t>
            </a:r>
            <a:endParaRPr lang="en-US" dirty="0"/>
          </a:p>
        </p:txBody>
      </p:sp>
      <p:sp>
        <p:nvSpPr>
          <p:cNvPr id="10" name="TextBox 9"/>
          <p:cNvSpPr txBox="1"/>
          <p:nvPr/>
        </p:nvSpPr>
        <p:spPr>
          <a:xfrm>
            <a:off x="4267200" y="3474660"/>
            <a:ext cx="4533900" cy="1815882"/>
          </a:xfrm>
          <a:prstGeom prst="rect">
            <a:avLst/>
          </a:prstGeom>
          <a:noFill/>
        </p:spPr>
        <p:txBody>
          <a:bodyPr wrap="square" rtlCol="0">
            <a:spAutoFit/>
          </a:bodyPr>
          <a:lstStyle/>
          <a:p>
            <a:r>
              <a:rPr lang="en-US" sz="2000" dirty="0" smtClean="0"/>
              <a:t>The Passing into the Lord’s Presence</a:t>
            </a:r>
            <a:endParaRPr lang="en-US" dirty="0" smtClean="0"/>
          </a:p>
          <a:p>
            <a:r>
              <a:rPr lang="en-US" dirty="0" smtClean="0"/>
              <a:t>Rapture</a:t>
            </a:r>
          </a:p>
          <a:p>
            <a:r>
              <a:rPr lang="en-US" dirty="0" smtClean="0"/>
              <a:t>Second Coming</a:t>
            </a:r>
          </a:p>
          <a:p>
            <a:r>
              <a:rPr lang="en-US" dirty="0" smtClean="0"/>
              <a:t>Millennium </a:t>
            </a:r>
          </a:p>
          <a:p>
            <a:r>
              <a:rPr lang="en-US" sz="2000" dirty="0" smtClean="0"/>
              <a:t>Eternal  Face-to-Face Fellowship </a:t>
            </a:r>
            <a:endParaRPr lang="en-US" sz="2000" dirty="0"/>
          </a:p>
        </p:txBody>
      </p:sp>
      <p:sp>
        <p:nvSpPr>
          <p:cNvPr id="6" name="Rectangle 5"/>
          <p:cNvSpPr/>
          <p:nvPr/>
        </p:nvSpPr>
        <p:spPr>
          <a:xfrm>
            <a:off x="4419600" y="5334000"/>
            <a:ext cx="4572000" cy="1200329"/>
          </a:xfrm>
          <a:prstGeom prst="rect">
            <a:avLst/>
          </a:prstGeom>
        </p:spPr>
        <p:txBody>
          <a:bodyPr>
            <a:spAutoFit/>
          </a:bodyPr>
          <a:lstStyle/>
          <a:p>
            <a:r>
              <a:rPr lang="en-US" sz="1800" dirty="0" smtClean="0">
                <a:solidFill>
                  <a:srgbClr val="FFFF00"/>
                </a:solidFill>
              </a:rPr>
              <a:t> Then </a:t>
            </a:r>
            <a:r>
              <a:rPr lang="en-US" sz="1800" dirty="0">
                <a:solidFill>
                  <a:srgbClr val="FFFF00"/>
                </a:solidFill>
              </a:rPr>
              <a:t>we shall see face to face. Now I know in part; then I shall know fully, even as I am fully known. </a:t>
            </a:r>
            <a:r>
              <a:rPr lang="en-US" sz="1800" b="1" dirty="0">
                <a:solidFill>
                  <a:srgbClr val="FFFF00"/>
                </a:solidFill>
              </a:rPr>
              <a:t>1 Corinthians 13:12 (NIV</a:t>
            </a:r>
            <a:r>
              <a:rPr lang="en-US" sz="1800" b="1" dirty="0" smtClean="0">
                <a:solidFill>
                  <a:srgbClr val="FFFF00"/>
                </a:solidFill>
              </a:rPr>
              <a:t>)</a:t>
            </a:r>
            <a:endParaRPr lang="en-US" sz="1800" dirty="0">
              <a:solidFill>
                <a:srgbClr val="FFFF00"/>
              </a:solidFill>
            </a:endParaRPr>
          </a:p>
        </p:txBody>
      </p:sp>
      <p:sp>
        <p:nvSpPr>
          <p:cNvPr id="9" name="Rectangle 8"/>
          <p:cNvSpPr/>
          <p:nvPr/>
        </p:nvSpPr>
        <p:spPr>
          <a:xfrm>
            <a:off x="457200" y="5902136"/>
            <a:ext cx="3505200" cy="954107"/>
          </a:xfrm>
          <a:prstGeom prst="rect">
            <a:avLst/>
          </a:prstGeom>
        </p:spPr>
        <p:txBody>
          <a:bodyPr wrap="square">
            <a:spAutoFit/>
          </a:bodyPr>
          <a:lstStyle/>
          <a:p>
            <a:r>
              <a:rPr lang="en-US" sz="1400" dirty="0" smtClean="0">
                <a:solidFill>
                  <a:srgbClr val="FFFF00"/>
                </a:solidFill>
              </a:rPr>
              <a:t>God </a:t>
            </a:r>
            <a:r>
              <a:rPr lang="en-US" sz="1400" dirty="0">
                <a:solidFill>
                  <a:srgbClr val="FFFF00"/>
                </a:solidFill>
              </a:rPr>
              <a:t>left nothing that is not subject </a:t>
            </a:r>
            <a:r>
              <a:rPr lang="en-US" sz="1400" dirty="0" smtClean="0">
                <a:solidFill>
                  <a:srgbClr val="FFFF00"/>
                </a:solidFill>
              </a:rPr>
              <a:t>to Him</a:t>
            </a:r>
            <a:r>
              <a:rPr lang="en-US" sz="1400" dirty="0">
                <a:solidFill>
                  <a:srgbClr val="FFFF00"/>
                </a:solidFill>
              </a:rPr>
              <a:t>. Yet at present we do not see everything subject to </a:t>
            </a:r>
            <a:r>
              <a:rPr lang="en-US" sz="1400" dirty="0" smtClean="0">
                <a:solidFill>
                  <a:srgbClr val="FFFF00"/>
                </a:solidFill>
              </a:rPr>
              <a:t>Him</a:t>
            </a:r>
            <a:r>
              <a:rPr lang="en-US" sz="1400" dirty="0">
                <a:solidFill>
                  <a:srgbClr val="FFFF00"/>
                </a:solidFill>
              </a:rPr>
              <a:t>. </a:t>
            </a:r>
            <a:r>
              <a:rPr lang="en-US" sz="1400" baseline="30000" dirty="0">
                <a:solidFill>
                  <a:srgbClr val="FFFF00"/>
                </a:solidFill>
              </a:rPr>
              <a:t>9 </a:t>
            </a:r>
            <a:r>
              <a:rPr lang="en-US" sz="1400" dirty="0">
                <a:solidFill>
                  <a:srgbClr val="FFFF00"/>
                </a:solidFill>
              </a:rPr>
              <a:t> But we see </a:t>
            </a:r>
            <a:r>
              <a:rPr lang="en-US" sz="1400" dirty="0" smtClean="0">
                <a:solidFill>
                  <a:srgbClr val="FFFF00"/>
                </a:solidFill>
              </a:rPr>
              <a:t>Jesus </a:t>
            </a:r>
            <a:r>
              <a:rPr lang="en-US" sz="1400" b="1" dirty="0" smtClean="0">
                <a:solidFill>
                  <a:srgbClr val="FFFF00"/>
                </a:solidFill>
              </a:rPr>
              <a:t>Hebrews </a:t>
            </a:r>
            <a:r>
              <a:rPr lang="en-US" sz="1400" b="1" dirty="0">
                <a:solidFill>
                  <a:srgbClr val="FFFF00"/>
                </a:solidFill>
              </a:rPr>
              <a:t>2:8-9 (NIV) </a:t>
            </a:r>
            <a:endParaRPr lang="en-US" sz="1400" dirty="0">
              <a:solidFill>
                <a:srgbClr val="FFFF00"/>
              </a:solidFill>
            </a:endParaRPr>
          </a:p>
        </p:txBody>
      </p:sp>
    </p:spTree>
    <p:extLst>
      <p:ext uri="{BB962C8B-B14F-4D97-AF65-F5344CB8AC3E}">
        <p14:creationId xmlns:p14="http://schemas.microsoft.com/office/powerpoint/2010/main" val="12607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382012"/>
            <a:ext cx="7543800" cy="2985433"/>
          </a:xfrm>
          <a:prstGeom prst="rect">
            <a:avLst/>
          </a:prstGeom>
        </p:spPr>
        <p:txBody>
          <a:bodyPr wrap="square">
            <a:spAutoFit/>
          </a:bodyPr>
          <a:lstStyle/>
          <a:p>
            <a:r>
              <a:rPr lang="en-US" sz="4000" b="1" dirty="0" smtClean="0"/>
              <a:t>“WE </a:t>
            </a:r>
            <a:r>
              <a:rPr lang="en-US" sz="4000" b="1" dirty="0"/>
              <a:t>ARE LIVING ON THE EDGE OF THE END</a:t>
            </a:r>
            <a:endParaRPr lang="en-US" sz="4000" dirty="0"/>
          </a:p>
          <a:p>
            <a:r>
              <a:rPr lang="en-US" sz="4000" b="1" dirty="0"/>
              <a:t>WE CAN SEE THE FRONTIER OF </a:t>
            </a:r>
            <a:r>
              <a:rPr lang="en-US" sz="4000" b="1" dirty="0" smtClean="0"/>
              <a:t>FOREVER.” </a:t>
            </a:r>
            <a:endParaRPr lang="en-US" sz="4000" dirty="0"/>
          </a:p>
          <a:p>
            <a:r>
              <a:rPr lang="en-US" sz="2800" b="1" dirty="0"/>
              <a:t>Carol </a:t>
            </a:r>
            <a:r>
              <a:rPr lang="en-US" sz="2800" b="1" dirty="0" smtClean="0"/>
              <a:t>Ketchum - November </a:t>
            </a:r>
            <a:r>
              <a:rPr lang="en-US" sz="2800" b="1" dirty="0"/>
              <a:t>2020</a:t>
            </a:r>
            <a:endParaRPr lang="en-US" sz="2800" dirty="0"/>
          </a:p>
        </p:txBody>
      </p:sp>
      <p:sp>
        <p:nvSpPr>
          <p:cNvPr id="5" name="Rectangle 4"/>
          <p:cNvSpPr/>
          <p:nvPr/>
        </p:nvSpPr>
        <p:spPr>
          <a:xfrm>
            <a:off x="228600" y="3429000"/>
            <a:ext cx="8610600" cy="3046988"/>
          </a:xfrm>
          <a:prstGeom prst="rect">
            <a:avLst/>
          </a:prstGeom>
        </p:spPr>
        <p:txBody>
          <a:bodyPr wrap="square">
            <a:spAutoFit/>
          </a:bodyPr>
          <a:lstStyle/>
          <a:p>
            <a:r>
              <a:rPr lang="en-US" dirty="0">
                <a:solidFill>
                  <a:srgbClr val="FFFF00"/>
                </a:solidFill>
              </a:rPr>
              <a:t> "Now learn this lesson from the </a:t>
            </a:r>
            <a:r>
              <a:rPr lang="en-US" dirty="0">
                <a:solidFill>
                  <a:srgbClr val="00B0F0"/>
                </a:solidFill>
              </a:rPr>
              <a:t>fig </a:t>
            </a:r>
            <a:r>
              <a:rPr lang="en-US" dirty="0" smtClean="0">
                <a:solidFill>
                  <a:srgbClr val="00B0F0"/>
                </a:solidFill>
              </a:rPr>
              <a:t>tree </a:t>
            </a:r>
            <a:r>
              <a:rPr lang="en-US" dirty="0" smtClean="0">
                <a:solidFill>
                  <a:srgbClr val="FFFF00"/>
                </a:solidFill>
              </a:rPr>
              <a:t>(Israel): </a:t>
            </a:r>
            <a:r>
              <a:rPr lang="en-US" dirty="0">
                <a:solidFill>
                  <a:srgbClr val="FFFF00"/>
                </a:solidFill>
              </a:rPr>
              <a:t>As soon as its twigs get tender and its leaves come </a:t>
            </a:r>
            <a:r>
              <a:rPr lang="en-US" dirty="0" smtClean="0">
                <a:solidFill>
                  <a:srgbClr val="FFFF00"/>
                </a:solidFill>
              </a:rPr>
              <a:t>out (Sprouts – 1948), </a:t>
            </a:r>
            <a:r>
              <a:rPr lang="en-US" dirty="0">
                <a:solidFill>
                  <a:srgbClr val="FFFF00"/>
                </a:solidFill>
              </a:rPr>
              <a:t>you know that summer is near. </a:t>
            </a:r>
            <a:r>
              <a:rPr lang="en-US" baseline="30000" dirty="0">
                <a:solidFill>
                  <a:srgbClr val="FFFF00"/>
                </a:solidFill>
              </a:rPr>
              <a:t>33 </a:t>
            </a:r>
            <a:r>
              <a:rPr lang="en-US" dirty="0">
                <a:solidFill>
                  <a:srgbClr val="FFFF00"/>
                </a:solidFill>
              </a:rPr>
              <a:t> Even so, when you see all these things, you know that it is near, right at the door. </a:t>
            </a:r>
            <a:r>
              <a:rPr lang="en-US" baseline="30000" dirty="0">
                <a:solidFill>
                  <a:srgbClr val="FFFF00"/>
                </a:solidFill>
              </a:rPr>
              <a:t>34 </a:t>
            </a:r>
            <a:r>
              <a:rPr lang="en-US" dirty="0">
                <a:solidFill>
                  <a:srgbClr val="FFFF00"/>
                </a:solidFill>
              </a:rPr>
              <a:t> </a:t>
            </a:r>
            <a:r>
              <a:rPr lang="en-US" dirty="0"/>
              <a:t>I tell you the truth, this generation will certainly not pass away until all these things have happened</a:t>
            </a:r>
            <a:r>
              <a:rPr lang="en-US" dirty="0">
                <a:solidFill>
                  <a:srgbClr val="FFFF00"/>
                </a:solidFill>
              </a:rPr>
              <a:t>. </a:t>
            </a:r>
            <a:r>
              <a:rPr lang="en-US" baseline="30000" dirty="0">
                <a:solidFill>
                  <a:srgbClr val="FFFF00"/>
                </a:solidFill>
              </a:rPr>
              <a:t>35 </a:t>
            </a:r>
            <a:r>
              <a:rPr lang="en-US" dirty="0">
                <a:solidFill>
                  <a:srgbClr val="FFFF00"/>
                </a:solidFill>
              </a:rPr>
              <a:t> Heaven and earth will pass away, but </a:t>
            </a:r>
            <a:r>
              <a:rPr lang="en-US" dirty="0" smtClean="0">
                <a:solidFill>
                  <a:srgbClr val="FFFF00"/>
                </a:solidFill>
              </a:rPr>
              <a:t>My </a:t>
            </a:r>
            <a:r>
              <a:rPr lang="en-US" dirty="0">
                <a:solidFill>
                  <a:srgbClr val="FFFF00"/>
                </a:solidFill>
              </a:rPr>
              <a:t>words will never pass away. </a:t>
            </a:r>
            <a:endParaRPr lang="en-US" dirty="0" smtClean="0">
              <a:solidFill>
                <a:srgbClr val="FFFF00"/>
              </a:solidFill>
            </a:endParaRPr>
          </a:p>
          <a:p>
            <a:r>
              <a:rPr lang="en-US" b="1" dirty="0" smtClean="0">
                <a:solidFill>
                  <a:srgbClr val="FFFF00"/>
                </a:solidFill>
              </a:rPr>
              <a:t>Matthew </a:t>
            </a:r>
            <a:r>
              <a:rPr lang="en-US" b="1" dirty="0">
                <a:solidFill>
                  <a:srgbClr val="FFFF00"/>
                </a:solidFill>
              </a:rPr>
              <a:t>24:32-35 (NIV) </a:t>
            </a:r>
            <a:endParaRPr lang="en-US" dirty="0">
              <a:solidFill>
                <a:srgbClr val="FFFF00"/>
              </a:solidFill>
            </a:endParaRPr>
          </a:p>
        </p:txBody>
      </p:sp>
    </p:spTree>
    <p:extLst>
      <p:ext uri="{BB962C8B-B14F-4D97-AF65-F5344CB8AC3E}">
        <p14:creationId xmlns:p14="http://schemas.microsoft.com/office/powerpoint/2010/main" val="22390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6969"/>
            <a:ext cx="9067800"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Out of This Desperate Preparation and “Glorious Fitting Us For The Marriage Supper of the Lamb” Three Passions Emerge As An Interceding Bride </a:t>
            </a:r>
            <a:r>
              <a:rPr lang="en-US" sz="28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JOINED WITH </a:t>
            </a: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Chief Intercessor (1 Cor. 6:17) </a:t>
            </a:r>
          </a:p>
        </p:txBody>
      </p:sp>
      <p:sp>
        <p:nvSpPr>
          <p:cNvPr id="5" name="TextBox 4"/>
          <p:cNvSpPr txBox="1"/>
          <p:nvPr/>
        </p:nvSpPr>
        <p:spPr>
          <a:xfrm>
            <a:off x="0" y="1828800"/>
            <a:ext cx="8991600" cy="6001643"/>
          </a:xfrm>
          <a:prstGeom prst="rect">
            <a:avLst/>
          </a:prstGeom>
          <a:noFill/>
        </p:spPr>
        <p:txBody>
          <a:bodyPr wrap="square" rtlCol="0">
            <a:spAutoFit/>
          </a:bodyPr>
          <a:lstStyle/>
          <a:p>
            <a:pPr marL="457200" indent="-457200" algn="l">
              <a:buFont typeface="+mj-lt"/>
              <a:buAutoNum type="arabicPeriod"/>
            </a:pPr>
            <a:r>
              <a:rPr lang="en-US" dirty="0" smtClean="0"/>
              <a:t>A </a:t>
            </a:r>
            <a:r>
              <a:rPr lang="en-US" dirty="0" smtClean="0">
                <a:solidFill>
                  <a:srgbClr val="FFFF00"/>
                </a:solidFill>
              </a:rPr>
              <a:t>Longing</a:t>
            </a:r>
            <a:r>
              <a:rPr lang="en-US" dirty="0" smtClean="0"/>
              <a:t> </a:t>
            </a:r>
            <a:r>
              <a:rPr lang="en-US" sz="1600" dirty="0" smtClean="0"/>
              <a:t>(loving and welcoming) </a:t>
            </a:r>
            <a:r>
              <a:rPr lang="en-US" dirty="0" smtClean="0"/>
              <a:t>and </a:t>
            </a:r>
            <a:r>
              <a:rPr lang="en-US" dirty="0" smtClean="0">
                <a:solidFill>
                  <a:srgbClr val="FFFF00"/>
                </a:solidFill>
              </a:rPr>
              <a:t>looking</a:t>
            </a:r>
            <a:r>
              <a:rPr lang="en-US" dirty="0" smtClean="0"/>
              <a:t> </a:t>
            </a:r>
            <a:r>
              <a:rPr lang="en-US" sz="1600" dirty="0" smtClean="0"/>
              <a:t>(waiting with endurance) </a:t>
            </a:r>
            <a:r>
              <a:rPr lang="en-US" sz="2300" dirty="0" smtClean="0"/>
              <a:t>for EFFECTUAL POWER AND INTERCESSION in the Holy Spirit to get as many as possible into the Marriage Supper of the Lamb through MASSIVE REVIVAL – that will spread the BEAUTY OF JESUS EVERYWHERE. - </a:t>
            </a:r>
            <a:r>
              <a:rPr lang="en-US" sz="2300" b="1" dirty="0" smtClean="0">
                <a:solidFill>
                  <a:srgbClr val="FFFF00"/>
                </a:solidFill>
              </a:rPr>
              <a:t>HARVEST </a:t>
            </a:r>
          </a:p>
          <a:p>
            <a:pPr marL="457200" indent="-457200" algn="l">
              <a:buFont typeface="+mj-lt"/>
              <a:buAutoNum type="arabicPeriod"/>
            </a:pPr>
            <a:r>
              <a:rPr lang="en-US" sz="2300" dirty="0" smtClean="0"/>
              <a:t>A </a:t>
            </a:r>
            <a:r>
              <a:rPr lang="en-US" sz="2300" dirty="0"/>
              <a:t>“</a:t>
            </a:r>
            <a:r>
              <a:rPr lang="en-US" sz="2300" dirty="0">
                <a:solidFill>
                  <a:srgbClr val="FFFF00"/>
                </a:solidFill>
              </a:rPr>
              <a:t>longing</a:t>
            </a:r>
            <a:r>
              <a:rPr lang="en-US" sz="2300" dirty="0"/>
              <a:t> </a:t>
            </a:r>
            <a:r>
              <a:rPr lang="en-US" sz="2300" dirty="0" smtClean="0"/>
              <a:t>and </a:t>
            </a:r>
            <a:r>
              <a:rPr lang="en-US" sz="2300" dirty="0" smtClean="0">
                <a:solidFill>
                  <a:srgbClr val="FFFF00"/>
                </a:solidFill>
              </a:rPr>
              <a:t>looking</a:t>
            </a:r>
            <a:r>
              <a:rPr lang="en-US" sz="2300" dirty="0" smtClean="0"/>
              <a:t> for </a:t>
            </a:r>
            <a:r>
              <a:rPr lang="en-US" sz="2300" dirty="0"/>
              <a:t>the </a:t>
            </a:r>
            <a:r>
              <a:rPr lang="en-US" sz="2300" dirty="0" smtClean="0">
                <a:solidFill>
                  <a:srgbClr val="00B0F0"/>
                </a:solidFill>
              </a:rPr>
              <a:t>ULTIMATE</a:t>
            </a:r>
            <a:r>
              <a:rPr lang="en-US" sz="2300" dirty="0" smtClean="0"/>
              <a:t> Appearing</a:t>
            </a:r>
            <a:r>
              <a:rPr lang="en-US" sz="2300" dirty="0"/>
              <a:t>” </a:t>
            </a:r>
            <a:r>
              <a:rPr lang="en-US" sz="2300" dirty="0" smtClean="0"/>
              <a:t>(</a:t>
            </a:r>
            <a:r>
              <a:rPr lang="en-US" sz="2300" dirty="0" smtClean="0">
                <a:solidFill>
                  <a:srgbClr val="00B0F0"/>
                </a:solidFill>
              </a:rPr>
              <a:t>2 Tim 4:8) </a:t>
            </a:r>
            <a:r>
              <a:rPr lang="en-US" sz="2300" dirty="0" smtClean="0"/>
              <a:t>of </a:t>
            </a:r>
            <a:r>
              <a:rPr lang="en-US" sz="2300" dirty="0"/>
              <a:t>Our Spiritual Bridegroom and Lover – that through HIS GRACE we would be PLEASING to Him and </a:t>
            </a:r>
            <a:r>
              <a:rPr lang="en-US" sz="2300" dirty="0" smtClean="0"/>
              <a:t>found </a:t>
            </a:r>
            <a:r>
              <a:rPr lang="en-US" sz="2300" dirty="0"/>
              <a:t>spotless in His sight </a:t>
            </a:r>
            <a:r>
              <a:rPr lang="en-US" sz="2300" dirty="0" smtClean="0"/>
              <a:t>– MAKING OURSELVES READY – for that day </a:t>
            </a:r>
            <a:r>
              <a:rPr lang="en-US" sz="2300" b="1" dirty="0" smtClean="0">
                <a:solidFill>
                  <a:srgbClr val="FFFF00"/>
                </a:solidFill>
              </a:rPr>
              <a:t>PURITY</a:t>
            </a:r>
          </a:p>
          <a:p>
            <a:pPr marL="457200" indent="-457200" algn="l">
              <a:buFont typeface="+mj-lt"/>
              <a:buAutoNum type="arabicPeriod"/>
            </a:pPr>
            <a:r>
              <a:rPr lang="en-US" sz="2300" dirty="0" smtClean="0"/>
              <a:t>A </a:t>
            </a:r>
            <a:r>
              <a:rPr lang="en-US" sz="2300" dirty="0" smtClean="0">
                <a:solidFill>
                  <a:srgbClr val="FFFF00"/>
                </a:solidFill>
              </a:rPr>
              <a:t>longing</a:t>
            </a:r>
            <a:r>
              <a:rPr lang="en-US" sz="2300" dirty="0" smtClean="0"/>
              <a:t> and </a:t>
            </a:r>
            <a:r>
              <a:rPr lang="en-US" sz="2300" dirty="0" smtClean="0">
                <a:solidFill>
                  <a:srgbClr val="FFFF00"/>
                </a:solidFill>
              </a:rPr>
              <a:t>looking</a:t>
            </a:r>
            <a:r>
              <a:rPr lang="en-US" sz="2300" dirty="0" smtClean="0"/>
              <a:t> </a:t>
            </a:r>
            <a:r>
              <a:rPr lang="en-US" sz="2300" dirty="0" smtClean="0">
                <a:solidFill>
                  <a:srgbClr val="00B0F0"/>
                </a:solidFill>
              </a:rPr>
              <a:t>(Titus 2:13) </a:t>
            </a:r>
            <a:r>
              <a:rPr lang="en-US" sz="2300" dirty="0" smtClean="0"/>
              <a:t>to keep the OIL of FAITH and OBEDIENCE  full in our lamps in case the Bridegroom delays longer than we think – that we would FINISH OUR MISSION we are assigned. – </a:t>
            </a:r>
            <a:r>
              <a:rPr lang="en-US" sz="2300" b="1" dirty="0" smtClean="0">
                <a:solidFill>
                  <a:srgbClr val="FFFF00"/>
                </a:solidFill>
              </a:rPr>
              <a:t>FAITHFUL </a:t>
            </a:r>
            <a:endParaRPr lang="en-US" sz="2300" b="1" dirty="0">
              <a:solidFill>
                <a:srgbClr val="FFFF00"/>
              </a:solidFill>
            </a:endParaRPr>
          </a:p>
          <a:p>
            <a:pPr marL="457200" indent="-457200" algn="l">
              <a:buFont typeface="+mj-lt"/>
              <a:buAutoNum type="arabicPeriod"/>
            </a:pPr>
            <a:endParaRPr lang="en-US" dirty="0" smtClean="0"/>
          </a:p>
          <a:p>
            <a:pPr marL="457200" indent="-457200" algn="l">
              <a:buFont typeface="+mj-lt"/>
              <a:buAutoNum type="arabicPeriod"/>
            </a:pPr>
            <a:endParaRPr lang="en-US" dirty="0"/>
          </a:p>
        </p:txBody>
      </p:sp>
    </p:spTree>
    <p:extLst>
      <p:ext uri="{BB962C8B-B14F-4D97-AF65-F5344CB8AC3E}">
        <p14:creationId xmlns:p14="http://schemas.microsoft.com/office/powerpoint/2010/main" val="13647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92387"/>
            <a:ext cx="82296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Last Days Are Set up Around</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Jewish Wedding Model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2" y="1947413"/>
            <a:ext cx="9077218" cy="414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4605391" y="1947413"/>
            <a:ext cx="1219200" cy="1066800"/>
          </a:xfrm>
          <a:prstGeom prst="ellipse">
            <a:avLst/>
          </a:prstGeom>
          <a:noFill/>
          <a:ln w="69850">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 name="TextBox 3"/>
          <p:cNvSpPr txBox="1"/>
          <p:nvPr/>
        </p:nvSpPr>
        <p:spPr>
          <a:xfrm>
            <a:off x="7696200" y="1947413"/>
            <a:ext cx="1676400" cy="430887"/>
          </a:xfrm>
          <a:prstGeom prst="rect">
            <a:avLst/>
          </a:prstGeom>
          <a:noFill/>
        </p:spPr>
        <p:txBody>
          <a:bodyPr wrap="square" rtlCol="0">
            <a:spAutoFit/>
          </a:bodyPr>
          <a:lstStyle/>
          <a:p>
            <a:r>
              <a:rPr lang="en-US" sz="1100" dirty="0" smtClean="0">
                <a:solidFill>
                  <a:srgbClr val="000000"/>
                </a:solidFill>
              </a:rPr>
              <a:t>The Great White Throne Judgment </a:t>
            </a:r>
            <a:endParaRPr lang="en-US" sz="1100" dirty="0">
              <a:solidFill>
                <a:srgbClr val="000000"/>
              </a:solidFill>
            </a:endParaRPr>
          </a:p>
        </p:txBody>
      </p:sp>
    </p:spTree>
    <p:extLst>
      <p:ext uri="{BB962C8B-B14F-4D97-AF65-F5344CB8AC3E}">
        <p14:creationId xmlns:p14="http://schemas.microsoft.com/office/powerpoint/2010/main" val="9951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9223" y="0"/>
            <a:ext cx="82296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It is the Jewish Customs That Show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Us Prophetically how we are being Set up in the Last Days For  The Marriage Supper of the Lamb </a:t>
            </a:r>
          </a:p>
        </p:txBody>
      </p:sp>
      <p:sp>
        <p:nvSpPr>
          <p:cNvPr id="2" name="Rectangle 1"/>
          <p:cNvSpPr/>
          <p:nvPr/>
        </p:nvSpPr>
        <p:spPr>
          <a:xfrm>
            <a:off x="214424" y="1219200"/>
            <a:ext cx="4967176" cy="2246769"/>
          </a:xfrm>
          <a:prstGeom prst="rect">
            <a:avLst/>
          </a:prstGeom>
        </p:spPr>
        <p:txBody>
          <a:bodyPr wrap="square">
            <a:spAutoFit/>
          </a:bodyPr>
          <a:lstStyle/>
          <a:p>
            <a:r>
              <a:rPr lang="en-US" sz="2000" dirty="0"/>
              <a:t>Jewish engagement, known as the </a:t>
            </a:r>
            <a:r>
              <a:rPr lang="en-US" sz="2000" i="1" dirty="0" err="1" smtClean="0">
                <a:hlinkClick r:id="rId2"/>
              </a:rPr>
              <a:t>erusin</a:t>
            </a:r>
            <a:r>
              <a:rPr lang="en-US" sz="2000" dirty="0" smtClean="0"/>
              <a:t>, </a:t>
            </a:r>
            <a:r>
              <a:rPr lang="en-US" sz="2000" dirty="0"/>
              <a:t>could be a significant period before the full marriage ceremony (</a:t>
            </a:r>
            <a:r>
              <a:rPr lang="en-US" sz="2000" i="1" dirty="0" err="1">
                <a:hlinkClick r:id="rId3"/>
              </a:rPr>
              <a:t>nissuin</a:t>
            </a:r>
            <a:r>
              <a:rPr lang="en-US" sz="2000" dirty="0"/>
              <a:t>), sometimes lasting up to a year or even two. This extended period allowed the groom to prepare a home for his bride and establish their </a:t>
            </a:r>
            <a:r>
              <a:rPr lang="en-US" sz="2000" dirty="0" smtClean="0"/>
              <a:t>household.</a:t>
            </a:r>
            <a:endParaRPr lang="en-US" sz="20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028" y="2342584"/>
            <a:ext cx="3505200" cy="32154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4424" y="3886200"/>
            <a:ext cx="4890976" cy="2308324"/>
          </a:xfrm>
          <a:prstGeom prst="rect">
            <a:avLst/>
          </a:prstGeom>
        </p:spPr>
        <p:txBody>
          <a:bodyPr wrap="square">
            <a:spAutoFit/>
          </a:bodyPr>
          <a:lstStyle/>
          <a:p>
            <a:r>
              <a:rPr lang="en-US" sz="1800" dirty="0" smtClean="0">
                <a:solidFill>
                  <a:srgbClr val="FFFF00"/>
                </a:solidFill>
              </a:rPr>
              <a:t>"Do </a:t>
            </a:r>
            <a:r>
              <a:rPr lang="en-US" sz="1800" dirty="0">
                <a:solidFill>
                  <a:srgbClr val="FFFF00"/>
                </a:solidFill>
              </a:rPr>
              <a:t>not let your hearts be troubled. Trust in God; trust also in me. </a:t>
            </a:r>
            <a:r>
              <a:rPr lang="en-US" sz="1800" baseline="30000" dirty="0">
                <a:solidFill>
                  <a:srgbClr val="FFFF00"/>
                </a:solidFill>
              </a:rPr>
              <a:t>2 </a:t>
            </a:r>
            <a:r>
              <a:rPr lang="en-US" sz="1800" dirty="0">
                <a:solidFill>
                  <a:srgbClr val="FFFF00"/>
                </a:solidFill>
              </a:rPr>
              <a:t> In my Father's house are many rooms; if it were not so, I would have told you. I am going there to prepare a place for you. </a:t>
            </a:r>
            <a:r>
              <a:rPr lang="en-US" sz="1800" baseline="30000" dirty="0">
                <a:solidFill>
                  <a:srgbClr val="FFFF00"/>
                </a:solidFill>
              </a:rPr>
              <a:t>3 </a:t>
            </a:r>
            <a:r>
              <a:rPr lang="en-US" sz="1800" dirty="0">
                <a:solidFill>
                  <a:srgbClr val="FFFF00"/>
                </a:solidFill>
              </a:rPr>
              <a:t> And if I go and prepare a place for you, I will come back and take you to be with me that you also may be where I am. </a:t>
            </a:r>
            <a:r>
              <a:rPr lang="en-US" sz="1800" b="1" dirty="0">
                <a:solidFill>
                  <a:srgbClr val="FFFF00"/>
                </a:solidFill>
              </a:rPr>
              <a:t>John 14:1-3 (NIV) </a:t>
            </a:r>
            <a:endParaRPr lang="en-US" sz="1800" dirty="0">
              <a:solidFill>
                <a:srgbClr val="FFFF00"/>
              </a:solidFill>
            </a:endParaRPr>
          </a:p>
        </p:txBody>
      </p:sp>
    </p:spTree>
    <p:extLst>
      <p:ext uri="{BB962C8B-B14F-4D97-AF65-F5344CB8AC3E}">
        <p14:creationId xmlns:p14="http://schemas.microsoft.com/office/powerpoint/2010/main" val="99512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2693"/>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There Is A Lot Of Evidence To</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Make This Case Work – Just don’t Put God in a Box</a:t>
            </a:r>
          </a:p>
        </p:txBody>
      </p:sp>
      <p:pic>
        <p:nvPicPr>
          <p:cNvPr id="3" name="Picture 2" descr="Timeline of the End Times - NoLimits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3" y="1371600"/>
            <a:ext cx="8805334" cy="4953000"/>
          </a:xfrm>
          <a:prstGeom prst="rect">
            <a:avLst/>
          </a:prstGeom>
          <a:noFill/>
          <a:ln w="31750">
            <a:solidFill>
              <a:schemeClr val="bg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909102"/>
            <a:ext cx="1981200" cy="415498"/>
          </a:xfrm>
          <a:prstGeom prst="rect">
            <a:avLst/>
          </a:prstGeom>
          <a:noFill/>
        </p:spPr>
        <p:txBody>
          <a:bodyPr wrap="square" rtlCol="0">
            <a:spAutoFit/>
          </a:bodyPr>
          <a:lstStyle/>
          <a:p>
            <a:r>
              <a:rPr lang="en-US" sz="1050" dirty="0" smtClean="0">
                <a:solidFill>
                  <a:srgbClr val="FFFF00"/>
                </a:solidFill>
              </a:rPr>
              <a:t>From The Exodus To building of  1</a:t>
            </a:r>
            <a:r>
              <a:rPr lang="en-US" sz="1050" baseline="30000" dirty="0" smtClean="0">
                <a:solidFill>
                  <a:srgbClr val="FFFF00"/>
                </a:solidFill>
              </a:rPr>
              <a:t>st</a:t>
            </a:r>
            <a:r>
              <a:rPr lang="en-US" sz="1050" dirty="0" smtClean="0">
                <a:solidFill>
                  <a:srgbClr val="FFFF00"/>
                </a:solidFill>
              </a:rPr>
              <a:t> Temple  - 480 Years</a:t>
            </a:r>
            <a:endParaRPr lang="en-US" sz="1050" dirty="0">
              <a:solidFill>
                <a:srgbClr val="FFFF00"/>
              </a:solidFill>
            </a:endParaRPr>
          </a:p>
        </p:txBody>
      </p:sp>
      <p:sp>
        <p:nvSpPr>
          <p:cNvPr id="11" name="TextBox 10"/>
          <p:cNvSpPr txBox="1"/>
          <p:nvPr/>
        </p:nvSpPr>
        <p:spPr>
          <a:xfrm>
            <a:off x="2819400" y="5909102"/>
            <a:ext cx="1981200" cy="415498"/>
          </a:xfrm>
          <a:prstGeom prst="rect">
            <a:avLst/>
          </a:prstGeom>
          <a:noFill/>
        </p:spPr>
        <p:txBody>
          <a:bodyPr wrap="square" rtlCol="0">
            <a:spAutoFit/>
          </a:bodyPr>
          <a:lstStyle/>
          <a:p>
            <a:r>
              <a:rPr lang="en-US" sz="1050" dirty="0" smtClean="0">
                <a:solidFill>
                  <a:srgbClr val="FFFF00"/>
                </a:solidFill>
              </a:rPr>
              <a:t>From Solomon to destruction of  1</a:t>
            </a:r>
            <a:r>
              <a:rPr lang="en-US" sz="1050" baseline="30000" dirty="0" smtClean="0">
                <a:solidFill>
                  <a:srgbClr val="FFFF00"/>
                </a:solidFill>
              </a:rPr>
              <a:t>st</a:t>
            </a:r>
            <a:r>
              <a:rPr lang="en-US" sz="1050" dirty="0" smtClean="0">
                <a:solidFill>
                  <a:srgbClr val="FFFF00"/>
                </a:solidFill>
              </a:rPr>
              <a:t> Temple  - 480 Years</a:t>
            </a:r>
            <a:endParaRPr lang="en-US" sz="1050" dirty="0">
              <a:solidFill>
                <a:srgbClr val="FFFF00"/>
              </a:solidFill>
            </a:endParaRPr>
          </a:p>
        </p:txBody>
      </p:sp>
      <p:sp>
        <p:nvSpPr>
          <p:cNvPr id="12" name="TextBox 11"/>
          <p:cNvSpPr txBox="1"/>
          <p:nvPr/>
        </p:nvSpPr>
        <p:spPr>
          <a:xfrm>
            <a:off x="5334000" y="5909102"/>
            <a:ext cx="1981200" cy="415498"/>
          </a:xfrm>
          <a:prstGeom prst="rect">
            <a:avLst/>
          </a:prstGeom>
          <a:noFill/>
        </p:spPr>
        <p:txBody>
          <a:bodyPr wrap="square" rtlCol="0">
            <a:spAutoFit/>
          </a:bodyPr>
          <a:lstStyle/>
          <a:p>
            <a:r>
              <a:rPr lang="en-US" sz="1050" dirty="0" smtClean="0">
                <a:solidFill>
                  <a:srgbClr val="FFFF00"/>
                </a:solidFill>
              </a:rPr>
              <a:t>From Building of  2nd Temple  To Birth of Jesus - 480 Years</a:t>
            </a:r>
            <a:endParaRPr lang="en-US" sz="1050" dirty="0">
              <a:solidFill>
                <a:srgbClr val="FFFF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5909102"/>
            <a:ext cx="336436" cy="37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9978" y="5943600"/>
            <a:ext cx="377915" cy="41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5200" y="5791200"/>
            <a:ext cx="33963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5638800" y="2209800"/>
            <a:ext cx="750798" cy="253916"/>
          </a:xfrm>
          <a:prstGeom prst="rect">
            <a:avLst/>
          </a:prstGeom>
          <a:noFill/>
        </p:spPr>
        <p:txBody>
          <a:bodyPr wrap="square" rtlCol="0">
            <a:spAutoFit/>
          </a:bodyPr>
          <a:lstStyle/>
          <a:p>
            <a:r>
              <a:rPr lang="en-US" sz="1050" dirty="0" smtClean="0">
                <a:solidFill>
                  <a:srgbClr val="FFFF00"/>
                </a:solidFill>
              </a:rPr>
              <a:t>Rapture </a:t>
            </a:r>
            <a:endParaRPr lang="en-US" sz="1050" dirty="0">
              <a:solidFill>
                <a:srgbClr val="FFFF00"/>
              </a:solidFill>
            </a:endParaRPr>
          </a:p>
        </p:txBody>
      </p:sp>
      <p:sp>
        <p:nvSpPr>
          <p:cNvPr id="10" name="Right Arrow 9"/>
          <p:cNvSpPr/>
          <p:nvPr/>
        </p:nvSpPr>
        <p:spPr bwMode="auto">
          <a:xfrm>
            <a:off x="6068907" y="2463716"/>
            <a:ext cx="228600" cy="152400"/>
          </a:xfrm>
          <a:prstGeom prst="rightArrow">
            <a:avLst/>
          </a:prstGeom>
          <a:solidFill>
            <a:schemeClr val="bg2">
              <a:lumMod val="25000"/>
              <a:lumOff val="75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5187893" y="1905000"/>
            <a:ext cx="1119514" cy="415498"/>
          </a:xfrm>
          <a:prstGeom prst="rect">
            <a:avLst/>
          </a:prstGeom>
          <a:noFill/>
        </p:spPr>
        <p:txBody>
          <a:bodyPr wrap="square" rtlCol="0">
            <a:spAutoFit/>
          </a:bodyPr>
          <a:lstStyle/>
          <a:p>
            <a:r>
              <a:rPr lang="en-US" sz="1050" dirty="0" smtClean="0">
                <a:solidFill>
                  <a:schemeClr val="bg2">
                    <a:lumMod val="25000"/>
                    <a:lumOff val="75000"/>
                  </a:schemeClr>
                </a:solidFill>
              </a:rPr>
              <a:t>Judgment </a:t>
            </a:r>
          </a:p>
          <a:p>
            <a:r>
              <a:rPr lang="en-US" sz="1050" dirty="0" smtClean="0">
                <a:solidFill>
                  <a:schemeClr val="bg2">
                    <a:lumMod val="25000"/>
                    <a:lumOff val="75000"/>
                  </a:schemeClr>
                </a:solidFill>
              </a:rPr>
              <a:t>Seat of Christ </a:t>
            </a:r>
            <a:endParaRPr lang="en-US" sz="1050" dirty="0">
              <a:solidFill>
                <a:schemeClr val="bg2">
                  <a:lumMod val="25000"/>
                  <a:lumOff val="75000"/>
                </a:schemeClr>
              </a:solidFill>
            </a:endParaRPr>
          </a:p>
        </p:txBody>
      </p:sp>
      <p:sp>
        <p:nvSpPr>
          <p:cNvPr id="20" name="TextBox 19"/>
          <p:cNvSpPr txBox="1"/>
          <p:nvPr/>
        </p:nvSpPr>
        <p:spPr>
          <a:xfrm>
            <a:off x="7643486" y="1556519"/>
            <a:ext cx="1119514" cy="577081"/>
          </a:xfrm>
          <a:prstGeom prst="rect">
            <a:avLst/>
          </a:prstGeom>
          <a:noFill/>
        </p:spPr>
        <p:txBody>
          <a:bodyPr wrap="square" rtlCol="0">
            <a:spAutoFit/>
          </a:bodyPr>
          <a:lstStyle/>
          <a:p>
            <a:r>
              <a:rPr lang="en-US" sz="1050" dirty="0" smtClean="0">
                <a:solidFill>
                  <a:schemeClr val="bg2">
                    <a:lumMod val="25000"/>
                    <a:lumOff val="75000"/>
                  </a:schemeClr>
                </a:solidFill>
              </a:rPr>
              <a:t>Great White </a:t>
            </a:r>
          </a:p>
          <a:p>
            <a:r>
              <a:rPr lang="en-US" sz="1050" dirty="0" smtClean="0">
                <a:solidFill>
                  <a:schemeClr val="bg2">
                    <a:lumMod val="25000"/>
                    <a:lumOff val="75000"/>
                  </a:schemeClr>
                </a:solidFill>
              </a:rPr>
              <a:t>Throne</a:t>
            </a:r>
          </a:p>
          <a:p>
            <a:r>
              <a:rPr lang="en-US" sz="1050" dirty="0" smtClean="0">
                <a:solidFill>
                  <a:schemeClr val="bg2">
                    <a:lumMod val="25000"/>
                    <a:lumOff val="75000"/>
                  </a:schemeClr>
                </a:solidFill>
              </a:rPr>
              <a:t>Judgment</a:t>
            </a:r>
            <a:endParaRPr lang="en-US" sz="1050" dirty="0">
              <a:solidFill>
                <a:schemeClr val="bg2">
                  <a:lumMod val="25000"/>
                  <a:lumOff val="75000"/>
                </a:schemeClr>
              </a:solidFill>
            </a:endParaRPr>
          </a:p>
        </p:txBody>
      </p:sp>
      <p:sp>
        <p:nvSpPr>
          <p:cNvPr id="2" name="TextBox 1"/>
          <p:cNvSpPr txBox="1"/>
          <p:nvPr/>
        </p:nvSpPr>
        <p:spPr>
          <a:xfrm>
            <a:off x="2514600" y="4724400"/>
            <a:ext cx="1949563" cy="369332"/>
          </a:xfrm>
          <a:prstGeom prst="rect">
            <a:avLst/>
          </a:prstGeom>
          <a:noFill/>
        </p:spPr>
        <p:txBody>
          <a:bodyPr wrap="square" rtlCol="0">
            <a:spAutoFit/>
          </a:bodyPr>
          <a:lstStyle/>
          <a:p>
            <a:r>
              <a:rPr lang="en-US" sz="1800" dirty="0" smtClean="0">
                <a:solidFill>
                  <a:srgbClr val="FFFF00"/>
                </a:solidFill>
              </a:rPr>
              <a:t>God uses Israel </a:t>
            </a:r>
            <a:endParaRPr lang="en-US" sz="1800" dirty="0">
              <a:solidFill>
                <a:srgbClr val="FFFF00"/>
              </a:solidFill>
            </a:endParaRPr>
          </a:p>
        </p:txBody>
      </p:sp>
      <p:sp>
        <p:nvSpPr>
          <p:cNvPr id="16" name="TextBox 15"/>
          <p:cNvSpPr txBox="1"/>
          <p:nvPr/>
        </p:nvSpPr>
        <p:spPr>
          <a:xfrm>
            <a:off x="4191000" y="4797623"/>
            <a:ext cx="2590800" cy="307777"/>
          </a:xfrm>
          <a:prstGeom prst="rect">
            <a:avLst/>
          </a:prstGeom>
          <a:noFill/>
        </p:spPr>
        <p:txBody>
          <a:bodyPr wrap="square" rtlCol="0">
            <a:spAutoFit/>
          </a:bodyPr>
          <a:lstStyle/>
          <a:p>
            <a:r>
              <a:rPr lang="en-US" sz="1400" dirty="0" smtClean="0">
                <a:solidFill>
                  <a:srgbClr val="FFFF00"/>
                </a:solidFill>
              </a:rPr>
              <a:t>God uses The Church </a:t>
            </a:r>
            <a:endParaRPr lang="en-US" sz="1400" dirty="0">
              <a:solidFill>
                <a:srgbClr val="FFFF00"/>
              </a:solidFill>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0832" y="2024597"/>
            <a:ext cx="344424" cy="49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5486399" y="1348770"/>
            <a:ext cx="1998617" cy="253916"/>
          </a:xfrm>
          <a:prstGeom prst="rect">
            <a:avLst/>
          </a:prstGeom>
          <a:noFill/>
        </p:spPr>
        <p:txBody>
          <a:bodyPr wrap="square" rtlCol="0">
            <a:spAutoFit/>
          </a:bodyPr>
          <a:lstStyle/>
          <a:p>
            <a:r>
              <a:rPr lang="en-US" sz="1050" dirty="0" smtClean="0">
                <a:solidFill>
                  <a:schemeClr val="bg2">
                    <a:lumMod val="25000"/>
                    <a:lumOff val="75000"/>
                  </a:schemeClr>
                </a:solidFill>
              </a:rPr>
              <a:t>Marriage Supper of the Lamb</a:t>
            </a:r>
            <a:endParaRPr lang="en-US" sz="1050" dirty="0">
              <a:solidFill>
                <a:schemeClr val="bg2">
                  <a:lumMod val="25000"/>
                  <a:lumOff val="75000"/>
                </a:schemeClr>
              </a:solidFill>
            </a:endParaRPr>
          </a:p>
        </p:txBody>
      </p:sp>
    </p:spTree>
    <p:extLst>
      <p:ext uri="{BB962C8B-B14F-4D97-AF65-F5344CB8AC3E}">
        <p14:creationId xmlns:p14="http://schemas.microsoft.com/office/powerpoint/2010/main" val="32352605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1375"/>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The Book of Daniel Sets Up Revelation </a:t>
            </a:r>
          </a:p>
        </p:txBody>
      </p:sp>
      <p:pic>
        <p:nvPicPr>
          <p:cNvPr id="6" name="Picture 5"/>
          <p:cNvPicPr/>
          <p:nvPr/>
        </p:nvPicPr>
        <p:blipFill rotWithShape="1">
          <a:blip r:embed="rId2">
            <a:extLst>
              <a:ext uri="{28A0092B-C50C-407E-A947-70E740481C1C}">
                <a14:useLocalDpi xmlns:a14="http://schemas.microsoft.com/office/drawing/2010/main" val="0"/>
              </a:ext>
            </a:extLst>
          </a:blip>
          <a:srcRect t="8687" b="22054"/>
          <a:stretch/>
        </p:blipFill>
        <p:spPr>
          <a:xfrm>
            <a:off x="593756" y="2438400"/>
            <a:ext cx="7924800" cy="4255129"/>
          </a:xfrm>
          <a:prstGeom prst="rect">
            <a:avLst/>
          </a:prstGeom>
        </p:spPr>
      </p:pic>
      <p:sp>
        <p:nvSpPr>
          <p:cNvPr id="3" name="Rectangle 2"/>
          <p:cNvSpPr/>
          <p:nvPr/>
        </p:nvSpPr>
        <p:spPr>
          <a:xfrm>
            <a:off x="190500" y="539022"/>
            <a:ext cx="8763000" cy="1815882"/>
          </a:xfrm>
          <a:prstGeom prst="rect">
            <a:avLst/>
          </a:prstGeom>
        </p:spPr>
        <p:txBody>
          <a:bodyPr wrap="square">
            <a:spAutoFit/>
          </a:bodyPr>
          <a:lstStyle/>
          <a:p>
            <a:r>
              <a:rPr lang="en-US" sz="1400" baseline="30000" dirty="0"/>
              <a:t>25 </a:t>
            </a:r>
            <a:r>
              <a:rPr lang="en-US" sz="1400" dirty="0"/>
              <a:t> "Know and understand this: From the issuing of the decree to restore and rebuild Jerusalem until the Anointed One, the ruler, comes, there will be seven 'sevens,' and sixty-two 'sevens.' It will be rebuilt with streets and a trench, but in times of trouble. </a:t>
            </a:r>
            <a:r>
              <a:rPr lang="en-US" sz="1400" baseline="30000" dirty="0"/>
              <a:t>26 </a:t>
            </a:r>
            <a:r>
              <a:rPr lang="en-US" sz="1400" dirty="0"/>
              <a:t> </a:t>
            </a:r>
            <a:r>
              <a:rPr lang="en-US" sz="1400" b="1" dirty="0">
                <a:solidFill>
                  <a:srgbClr val="FFFF00"/>
                </a:solidFill>
              </a:rPr>
              <a:t>After the sixty-two 'sevens,' the Anointed One will be cut off and will have nothing.</a:t>
            </a:r>
            <a:r>
              <a:rPr lang="en-US" sz="1400" dirty="0"/>
              <a:t> The people of the ruler who will come will destroy the city and the sanctuary</a:t>
            </a:r>
            <a:r>
              <a:rPr lang="en-US" sz="1400" dirty="0" smtClean="0"/>
              <a:t>. (ROMANS 70 AD)  </a:t>
            </a:r>
            <a:r>
              <a:rPr lang="en-US" sz="1400" dirty="0"/>
              <a:t>The end will come like a flood: War will continue until the end, and desolations have been decreed. </a:t>
            </a:r>
            <a:r>
              <a:rPr lang="en-US" sz="1400" baseline="30000" dirty="0"/>
              <a:t>27 </a:t>
            </a:r>
            <a:r>
              <a:rPr lang="en-US" sz="1400" dirty="0"/>
              <a:t> He will confirm a covenant with many for one 'seven.' In the middle of the 'seven' he will put an end to sacrifice and offering. And on a wing [of the temple] he will set up an abomination that causes desolation, until the end that is decreed is poured out on him". </a:t>
            </a:r>
            <a:r>
              <a:rPr lang="en-US" sz="1400" b="1" dirty="0"/>
              <a:t>Daniel 9:25-27 (NIV) </a:t>
            </a:r>
            <a:endParaRPr lang="en-US" sz="1400" dirty="0"/>
          </a:p>
        </p:txBody>
      </p:sp>
    </p:spTree>
    <p:extLst>
      <p:ext uri="{BB962C8B-B14F-4D97-AF65-F5344CB8AC3E}">
        <p14:creationId xmlns:p14="http://schemas.microsoft.com/office/powerpoint/2010/main" val="2118258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81000"/>
            <a:ext cx="5610225" cy="5599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892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4135"/>
            <a:ext cx="9144000" cy="46166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THE TRIBULATION FOR MANKIND</a:t>
            </a:r>
          </a:p>
        </p:txBody>
      </p:sp>
      <p:pic>
        <p:nvPicPr>
          <p:cNvPr id="7170" name="Picture 2" descr="Differing Views About End Times Events | Upwards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63392" cy="54102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275800"/>
            <a:ext cx="937683" cy="327734"/>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4267200"/>
            <a:ext cx="909457" cy="31786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0117" y="4656800"/>
            <a:ext cx="1547283" cy="738664"/>
          </a:xfrm>
          <a:prstGeom prst="rect">
            <a:avLst/>
          </a:prstGeom>
          <a:noFill/>
        </p:spPr>
        <p:txBody>
          <a:bodyPr wrap="square" rtlCol="0">
            <a:spAutoFit/>
          </a:bodyPr>
          <a:lstStyle/>
          <a:p>
            <a:r>
              <a:rPr lang="en-US" sz="1400" b="1" dirty="0" smtClean="0">
                <a:solidFill>
                  <a:srgbClr val="000000"/>
                </a:solidFill>
              </a:rPr>
              <a:t>Isaiah 30:25</a:t>
            </a:r>
          </a:p>
          <a:p>
            <a:r>
              <a:rPr lang="en-US" sz="1400" b="1" dirty="0" smtClean="0">
                <a:solidFill>
                  <a:srgbClr val="000000"/>
                </a:solidFill>
              </a:rPr>
              <a:t>Daniel 11:32</a:t>
            </a:r>
          </a:p>
          <a:p>
            <a:r>
              <a:rPr lang="en-US" sz="1400" b="1" dirty="0" smtClean="0">
                <a:solidFill>
                  <a:srgbClr val="000000"/>
                </a:solidFill>
              </a:rPr>
              <a:t>Malachi 3:2</a:t>
            </a:r>
            <a:endParaRPr lang="en-US" sz="1400" b="1" dirty="0">
              <a:solidFill>
                <a:srgbClr val="000000"/>
              </a:solidFill>
            </a:endParaRPr>
          </a:p>
        </p:txBody>
      </p:sp>
      <p:sp>
        <p:nvSpPr>
          <p:cNvPr id="10" name="TextBox 9"/>
          <p:cNvSpPr txBox="1"/>
          <p:nvPr/>
        </p:nvSpPr>
        <p:spPr>
          <a:xfrm>
            <a:off x="1600200" y="1777425"/>
            <a:ext cx="1547283" cy="584775"/>
          </a:xfrm>
          <a:prstGeom prst="rect">
            <a:avLst/>
          </a:prstGeom>
          <a:noFill/>
        </p:spPr>
        <p:txBody>
          <a:bodyPr wrap="square" rtlCol="0">
            <a:spAutoFit/>
          </a:bodyPr>
          <a:lstStyle/>
          <a:p>
            <a:r>
              <a:rPr lang="en-US" sz="1600" b="1" dirty="0" smtClean="0">
                <a:solidFill>
                  <a:srgbClr val="000000"/>
                </a:solidFill>
              </a:rPr>
              <a:t>Judgement Seat of Christ</a:t>
            </a:r>
            <a:endParaRPr lang="en-US" sz="1600" b="1" dirty="0">
              <a:solidFill>
                <a:srgbClr val="000000"/>
              </a:solidFill>
            </a:endParaRPr>
          </a:p>
        </p:txBody>
      </p:sp>
      <p:sp>
        <p:nvSpPr>
          <p:cNvPr id="11" name="TextBox 10"/>
          <p:cNvSpPr txBox="1"/>
          <p:nvPr/>
        </p:nvSpPr>
        <p:spPr>
          <a:xfrm>
            <a:off x="4572000" y="1752600"/>
            <a:ext cx="1828800" cy="584775"/>
          </a:xfrm>
          <a:prstGeom prst="rect">
            <a:avLst/>
          </a:prstGeom>
          <a:noFill/>
        </p:spPr>
        <p:txBody>
          <a:bodyPr wrap="square" rtlCol="0">
            <a:spAutoFit/>
          </a:bodyPr>
          <a:lstStyle/>
          <a:p>
            <a:r>
              <a:rPr lang="en-US" sz="1600" b="1" dirty="0" smtClean="0">
                <a:solidFill>
                  <a:srgbClr val="000000"/>
                </a:solidFill>
              </a:rPr>
              <a:t>Marriage Supper of the Lamb </a:t>
            </a:r>
            <a:endParaRPr lang="en-US" sz="1600" b="1" dirty="0">
              <a:solidFill>
                <a:srgbClr val="000000"/>
              </a:solidFill>
            </a:endParaRPr>
          </a:p>
        </p:txBody>
      </p:sp>
      <p:sp>
        <p:nvSpPr>
          <p:cNvPr id="6" name="Right Arrow 5"/>
          <p:cNvSpPr/>
          <p:nvPr/>
        </p:nvSpPr>
        <p:spPr bwMode="auto">
          <a:xfrm>
            <a:off x="3048000" y="1905000"/>
            <a:ext cx="15240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16200000">
            <a:off x="1188508" y="2838450"/>
            <a:ext cx="12573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191000" y="5971401"/>
            <a:ext cx="4800600" cy="276999"/>
          </a:xfrm>
          <a:prstGeom prst="rect">
            <a:avLst/>
          </a:prstGeom>
          <a:noFill/>
          <a:ln>
            <a:solidFill>
              <a:srgbClr val="000000"/>
            </a:solidFill>
          </a:ln>
        </p:spPr>
        <p:txBody>
          <a:bodyPr wrap="square" rtlCol="0">
            <a:spAutoFit/>
          </a:bodyPr>
          <a:lstStyle/>
          <a:p>
            <a:r>
              <a:rPr lang="en-US" sz="1200" b="1" dirty="0" smtClean="0">
                <a:solidFill>
                  <a:srgbClr val="000000"/>
                </a:solidFill>
              </a:rPr>
              <a:t>Those days cut short for the sake of the elect Mat. 24, Mark 13  </a:t>
            </a:r>
            <a:endParaRPr lang="en-US" sz="1200" b="1" dirty="0">
              <a:solidFill>
                <a:srgbClr val="000000"/>
              </a:solidFill>
            </a:endParaRPr>
          </a:p>
        </p:txBody>
      </p:sp>
      <p:sp>
        <p:nvSpPr>
          <p:cNvPr id="15" name="Right Arrow 14"/>
          <p:cNvSpPr/>
          <p:nvPr/>
        </p:nvSpPr>
        <p:spPr bwMode="auto">
          <a:xfrm rot="12974014">
            <a:off x="1600292" y="4483181"/>
            <a:ext cx="4404845" cy="191686"/>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6" name="Right Arrow 15"/>
          <p:cNvSpPr/>
          <p:nvPr/>
        </p:nvSpPr>
        <p:spPr bwMode="auto">
          <a:xfrm rot="13534476">
            <a:off x="5879865" y="4988655"/>
            <a:ext cx="2293707" cy="15989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7444317" y="1371600"/>
            <a:ext cx="1852083" cy="830997"/>
          </a:xfrm>
          <a:prstGeom prst="rect">
            <a:avLst/>
          </a:prstGeom>
          <a:noFill/>
        </p:spPr>
        <p:txBody>
          <a:bodyPr wrap="square" rtlCol="0">
            <a:spAutoFit/>
          </a:bodyPr>
          <a:lstStyle/>
          <a:p>
            <a:r>
              <a:rPr lang="en-US" sz="1600" b="1" dirty="0" smtClean="0">
                <a:solidFill>
                  <a:srgbClr val="000000"/>
                </a:solidFill>
              </a:rPr>
              <a:t>Great White</a:t>
            </a:r>
          </a:p>
          <a:p>
            <a:r>
              <a:rPr lang="en-US" sz="1600" b="1" dirty="0" smtClean="0">
                <a:solidFill>
                  <a:srgbClr val="000000"/>
                </a:solidFill>
              </a:rPr>
              <a:t>Throne Judgment</a:t>
            </a:r>
            <a:endParaRPr lang="en-US" sz="1600" b="1" dirty="0">
              <a:solidFill>
                <a:srgbClr val="000000"/>
              </a:solidFill>
            </a:endParaRPr>
          </a:p>
        </p:txBody>
      </p:sp>
      <p:sp>
        <p:nvSpPr>
          <p:cNvPr id="18" name="TextBox 17"/>
          <p:cNvSpPr txBox="1"/>
          <p:nvPr/>
        </p:nvSpPr>
        <p:spPr>
          <a:xfrm>
            <a:off x="4929717" y="4810659"/>
            <a:ext cx="1547283" cy="646331"/>
          </a:xfrm>
          <a:prstGeom prst="rect">
            <a:avLst/>
          </a:prstGeom>
          <a:noFill/>
        </p:spPr>
        <p:txBody>
          <a:bodyPr wrap="square" rtlCol="0">
            <a:spAutoFit/>
          </a:bodyPr>
          <a:lstStyle/>
          <a:p>
            <a:pPr algn="l"/>
            <a:r>
              <a:rPr lang="en-US" sz="1200" dirty="0" smtClean="0">
                <a:solidFill>
                  <a:srgbClr val="000000"/>
                </a:solidFill>
              </a:rPr>
              <a:t>A great multitude that no man could number  Rev. 7:9</a:t>
            </a:r>
            <a:endParaRPr lang="en-US" sz="1200" dirty="0">
              <a:solidFill>
                <a:srgbClr val="000000"/>
              </a:solidFill>
            </a:endParaRPr>
          </a:p>
        </p:txBody>
      </p:sp>
      <p:sp>
        <p:nvSpPr>
          <p:cNvPr id="9" name="TextBox 8"/>
          <p:cNvSpPr txBox="1"/>
          <p:nvPr/>
        </p:nvSpPr>
        <p:spPr>
          <a:xfrm>
            <a:off x="2063220" y="3871123"/>
            <a:ext cx="1969559" cy="338554"/>
          </a:xfrm>
          <a:prstGeom prst="rect">
            <a:avLst/>
          </a:prstGeom>
          <a:noFill/>
        </p:spPr>
        <p:txBody>
          <a:bodyPr wrap="square" rtlCol="0">
            <a:spAutoFit/>
          </a:bodyPr>
          <a:lstStyle/>
          <a:p>
            <a:r>
              <a:rPr lang="en-US" sz="1600" dirty="0" smtClean="0">
                <a:solidFill>
                  <a:srgbClr val="000000"/>
                </a:solidFill>
              </a:rPr>
              <a:t>Messianic Jews</a:t>
            </a:r>
            <a:endParaRPr lang="en-US" sz="1600" dirty="0">
              <a:solidFill>
                <a:srgbClr val="000000"/>
              </a:solidFill>
            </a:endParaRPr>
          </a:p>
        </p:txBody>
      </p:sp>
      <p:sp>
        <p:nvSpPr>
          <p:cNvPr id="2" name="TextBox 1"/>
          <p:cNvSpPr txBox="1"/>
          <p:nvPr/>
        </p:nvSpPr>
        <p:spPr>
          <a:xfrm>
            <a:off x="2133600" y="4724400"/>
            <a:ext cx="1745314" cy="1107996"/>
          </a:xfrm>
          <a:prstGeom prst="rect">
            <a:avLst/>
          </a:prstGeom>
          <a:noFill/>
        </p:spPr>
        <p:txBody>
          <a:bodyPr wrap="square" rtlCol="0">
            <a:spAutoFit/>
          </a:bodyPr>
          <a:lstStyle/>
          <a:p>
            <a:pPr algn="r"/>
            <a:r>
              <a:rPr lang="en-US" sz="1100" b="1" dirty="0" smtClean="0">
                <a:solidFill>
                  <a:srgbClr val="FF0000"/>
                </a:solidFill>
              </a:rPr>
              <a:t>God’s anger is poured out on those who rejected His GREATEST display of revival in human history</a:t>
            </a:r>
            <a:endParaRPr lang="en-US" sz="1100" b="1" dirty="0">
              <a:solidFill>
                <a:srgbClr val="FF0000"/>
              </a:solidFill>
            </a:endParaRPr>
          </a:p>
        </p:txBody>
      </p:sp>
      <p:sp>
        <p:nvSpPr>
          <p:cNvPr id="19" name="Right Arrow 18"/>
          <p:cNvSpPr/>
          <p:nvPr/>
        </p:nvSpPr>
        <p:spPr bwMode="auto">
          <a:xfrm rot="13301497">
            <a:off x="1974473" y="4369621"/>
            <a:ext cx="653475" cy="2286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679" y="1820470"/>
            <a:ext cx="4381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317" y="1683603"/>
            <a:ext cx="394283" cy="44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ight Arrow 20"/>
          <p:cNvSpPr/>
          <p:nvPr/>
        </p:nvSpPr>
        <p:spPr bwMode="auto">
          <a:xfrm rot="16200000">
            <a:off x="3402664" y="3143250"/>
            <a:ext cx="1257300" cy="304800"/>
          </a:xfrm>
          <a:prstGeom prst="rightArrow">
            <a:avLst/>
          </a:prstGeom>
          <a:solidFill>
            <a:srgbClr val="FF00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extBox 2"/>
          <p:cNvSpPr txBox="1"/>
          <p:nvPr/>
        </p:nvSpPr>
        <p:spPr>
          <a:xfrm rot="16200000">
            <a:off x="1281500" y="2929493"/>
            <a:ext cx="1066800" cy="276999"/>
          </a:xfrm>
          <a:prstGeom prst="rect">
            <a:avLst/>
          </a:prstGeom>
          <a:noFill/>
        </p:spPr>
        <p:txBody>
          <a:bodyPr wrap="square" rtlCol="0">
            <a:spAutoFit/>
          </a:bodyPr>
          <a:lstStyle/>
          <a:p>
            <a:r>
              <a:rPr lang="en-US" sz="1200" dirty="0" smtClean="0"/>
              <a:t>Rapture</a:t>
            </a:r>
            <a:endParaRPr lang="en-US" sz="1200" dirty="0"/>
          </a:p>
        </p:txBody>
      </p:sp>
      <p:sp>
        <p:nvSpPr>
          <p:cNvPr id="23" name="TextBox 22"/>
          <p:cNvSpPr txBox="1"/>
          <p:nvPr/>
        </p:nvSpPr>
        <p:spPr>
          <a:xfrm rot="16200000">
            <a:off x="3484014" y="3157150"/>
            <a:ext cx="1066800" cy="276999"/>
          </a:xfrm>
          <a:prstGeom prst="rect">
            <a:avLst/>
          </a:prstGeom>
          <a:noFill/>
        </p:spPr>
        <p:txBody>
          <a:bodyPr wrap="square" rtlCol="0">
            <a:spAutoFit/>
          </a:bodyPr>
          <a:lstStyle/>
          <a:p>
            <a:r>
              <a:rPr lang="en-US" sz="1200" dirty="0" smtClean="0"/>
              <a:t>Rapture</a:t>
            </a:r>
            <a:endParaRPr lang="en-US" sz="1200" dirty="0"/>
          </a:p>
        </p:txBody>
      </p:sp>
    </p:spTree>
    <p:extLst>
      <p:ext uri="{BB962C8B-B14F-4D97-AF65-F5344CB8AC3E}">
        <p14:creationId xmlns:p14="http://schemas.microsoft.com/office/powerpoint/2010/main" val="428930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203"/>
            <a:ext cx="9144000"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UNDERSTANDING - The Various Promises Of Different </a:t>
            </a:r>
          </a:p>
          <a:p>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Chapters of the Last Days </a:t>
            </a:r>
          </a:p>
        </p:txBody>
      </p:sp>
      <p:sp>
        <p:nvSpPr>
          <p:cNvPr id="2" name="Rectangle 1"/>
          <p:cNvSpPr/>
          <p:nvPr/>
        </p:nvSpPr>
        <p:spPr>
          <a:xfrm>
            <a:off x="4982423" y="4919008"/>
            <a:ext cx="4038600" cy="1938992"/>
          </a:xfrm>
          <a:prstGeom prst="rect">
            <a:avLst/>
          </a:prstGeom>
        </p:spPr>
        <p:txBody>
          <a:bodyPr wrap="square">
            <a:spAutoFit/>
          </a:bodyPr>
          <a:lstStyle/>
          <a:p>
            <a:r>
              <a:rPr lang="en-US" sz="2000" dirty="0" smtClean="0">
                <a:solidFill>
                  <a:srgbClr val="FFFF00"/>
                </a:solidFill>
              </a:rPr>
              <a:t>The </a:t>
            </a:r>
            <a:r>
              <a:rPr lang="en-US" sz="2000" cap="small" dirty="0">
                <a:solidFill>
                  <a:srgbClr val="FFFF00"/>
                </a:solidFill>
              </a:rPr>
              <a:t>LORD</a:t>
            </a:r>
            <a:r>
              <a:rPr lang="en-US" sz="2000" dirty="0">
                <a:solidFill>
                  <a:srgbClr val="FFFF00"/>
                </a:solidFill>
              </a:rPr>
              <a:t> will be awesome to them when </a:t>
            </a:r>
            <a:r>
              <a:rPr lang="en-US" sz="2000" dirty="0" smtClean="0">
                <a:solidFill>
                  <a:srgbClr val="FFFF00"/>
                </a:solidFill>
              </a:rPr>
              <a:t>He </a:t>
            </a:r>
            <a:r>
              <a:rPr lang="en-US" sz="2000" dirty="0">
                <a:solidFill>
                  <a:srgbClr val="FFFF00"/>
                </a:solidFill>
              </a:rPr>
              <a:t>destroys all the gods of the land. The nations on every shore will worship him, every one in its own land. </a:t>
            </a:r>
            <a:r>
              <a:rPr lang="en-US" sz="2000" b="1" dirty="0">
                <a:solidFill>
                  <a:srgbClr val="FFFF00"/>
                </a:solidFill>
              </a:rPr>
              <a:t>Zephaniah 2:11 (NIV) </a:t>
            </a:r>
            <a:endParaRPr lang="en-US" sz="2000" dirty="0">
              <a:solidFill>
                <a:srgbClr val="FFFF00"/>
              </a:solidFill>
            </a:endParaRPr>
          </a:p>
        </p:txBody>
      </p:sp>
      <p:sp>
        <p:nvSpPr>
          <p:cNvPr id="3" name="TextBox 2"/>
          <p:cNvSpPr txBox="1"/>
          <p:nvPr/>
        </p:nvSpPr>
        <p:spPr>
          <a:xfrm>
            <a:off x="-152400" y="485554"/>
            <a:ext cx="3581400" cy="461665"/>
          </a:xfrm>
          <a:prstGeom prst="rect">
            <a:avLst/>
          </a:prstGeom>
          <a:noFill/>
        </p:spPr>
        <p:txBody>
          <a:bodyPr wrap="square" rtlCol="0">
            <a:spAutoFit/>
          </a:bodyPr>
          <a:lstStyle/>
          <a:p>
            <a:r>
              <a:rPr lang="en-US" dirty="0" smtClean="0">
                <a:solidFill>
                  <a:srgbClr val="FFFF00"/>
                </a:solidFill>
              </a:rPr>
              <a:t>Church Age </a:t>
            </a:r>
            <a:endParaRPr lang="en-US" dirty="0">
              <a:solidFill>
                <a:srgbClr val="FFFF00"/>
              </a:solidFill>
            </a:endParaRPr>
          </a:p>
        </p:txBody>
      </p:sp>
      <p:sp>
        <p:nvSpPr>
          <p:cNvPr id="5" name="TextBox 4"/>
          <p:cNvSpPr txBox="1"/>
          <p:nvPr/>
        </p:nvSpPr>
        <p:spPr>
          <a:xfrm>
            <a:off x="4191000" y="838200"/>
            <a:ext cx="4495800" cy="461665"/>
          </a:xfrm>
          <a:prstGeom prst="rect">
            <a:avLst/>
          </a:prstGeom>
          <a:noFill/>
        </p:spPr>
        <p:txBody>
          <a:bodyPr wrap="square" rtlCol="0">
            <a:spAutoFit/>
          </a:bodyPr>
          <a:lstStyle/>
          <a:p>
            <a:r>
              <a:rPr lang="en-US" dirty="0" smtClean="0">
                <a:solidFill>
                  <a:srgbClr val="FFFF00"/>
                </a:solidFill>
              </a:rPr>
              <a:t>Church Age/ And Millennium </a:t>
            </a:r>
            <a:endParaRPr lang="en-US" dirty="0">
              <a:solidFill>
                <a:srgbClr val="FFFF00"/>
              </a:solidFill>
            </a:endParaRPr>
          </a:p>
        </p:txBody>
      </p:sp>
      <p:sp>
        <p:nvSpPr>
          <p:cNvPr id="6" name="Rectangle 5"/>
          <p:cNvSpPr/>
          <p:nvPr/>
        </p:nvSpPr>
        <p:spPr>
          <a:xfrm>
            <a:off x="4495800" y="1295400"/>
            <a:ext cx="4499572" cy="3139321"/>
          </a:xfrm>
          <a:prstGeom prst="rect">
            <a:avLst/>
          </a:prstGeom>
        </p:spPr>
        <p:txBody>
          <a:bodyPr wrap="square">
            <a:spAutoFit/>
          </a:bodyPr>
          <a:lstStyle/>
          <a:p>
            <a:r>
              <a:rPr lang="en-US" sz="1800" baseline="30000" dirty="0"/>
              <a:t>2 </a:t>
            </a:r>
            <a:r>
              <a:rPr lang="en-US" sz="1800" dirty="0"/>
              <a:t> </a:t>
            </a:r>
            <a:r>
              <a:rPr lang="en-US" sz="1800" b="1" dirty="0">
                <a:solidFill>
                  <a:srgbClr val="FFFF00"/>
                </a:solidFill>
              </a:rPr>
              <a:t>In the last days the mountain of the </a:t>
            </a:r>
            <a:r>
              <a:rPr lang="en-US" sz="1800" b="1" cap="small" dirty="0">
                <a:solidFill>
                  <a:srgbClr val="FFFF00"/>
                </a:solidFill>
              </a:rPr>
              <a:t>LORD</a:t>
            </a:r>
            <a:r>
              <a:rPr lang="en-US" sz="1800" b="1" dirty="0">
                <a:solidFill>
                  <a:srgbClr val="FFFF00"/>
                </a:solidFill>
              </a:rPr>
              <a:t>'s temple will be established as chief among the mountains; it will be raised above the hills, and all nations will stream to it. </a:t>
            </a:r>
            <a:r>
              <a:rPr lang="en-US" sz="1800" baseline="30000" dirty="0"/>
              <a:t>3 </a:t>
            </a:r>
            <a:r>
              <a:rPr lang="en-US" sz="1800" dirty="0"/>
              <a:t> Many peoples will come and say, "Come, let us go up to the mountain of the </a:t>
            </a:r>
            <a:r>
              <a:rPr lang="en-US" sz="1800" cap="small" dirty="0"/>
              <a:t>LORD</a:t>
            </a:r>
            <a:r>
              <a:rPr lang="en-US" sz="1800" dirty="0"/>
              <a:t>, to the house of the God of Jacob. He will teach us his ways, so that we may walk in his paths." The law will go out from Zion, the word of the </a:t>
            </a:r>
            <a:r>
              <a:rPr lang="en-US" sz="1800" cap="small" dirty="0"/>
              <a:t>LORD</a:t>
            </a:r>
            <a:r>
              <a:rPr lang="en-US" sz="1800" dirty="0"/>
              <a:t> from Jerusalem. </a:t>
            </a:r>
            <a:r>
              <a:rPr lang="en-US" sz="1800" b="1" dirty="0"/>
              <a:t>Isaiah 2:2-3 (NIV) </a:t>
            </a:r>
            <a:endParaRPr lang="en-US" sz="1800" dirty="0"/>
          </a:p>
        </p:txBody>
      </p:sp>
      <p:sp>
        <p:nvSpPr>
          <p:cNvPr id="7" name="TextBox 6"/>
          <p:cNvSpPr txBox="1"/>
          <p:nvPr/>
        </p:nvSpPr>
        <p:spPr>
          <a:xfrm>
            <a:off x="5257800" y="4419600"/>
            <a:ext cx="3581400" cy="461665"/>
          </a:xfrm>
          <a:prstGeom prst="rect">
            <a:avLst/>
          </a:prstGeom>
          <a:noFill/>
        </p:spPr>
        <p:txBody>
          <a:bodyPr wrap="square" rtlCol="0">
            <a:spAutoFit/>
          </a:bodyPr>
          <a:lstStyle/>
          <a:p>
            <a:r>
              <a:rPr lang="en-US" dirty="0" smtClean="0">
                <a:solidFill>
                  <a:srgbClr val="FFFF00"/>
                </a:solidFill>
              </a:rPr>
              <a:t>Millennium</a:t>
            </a:r>
            <a:endParaRPr lang="en-US" dirty="0">
              <a:solidFill>
                <a:srgbClr val="FFFF00"/>
              </a:solidFill>
            </a:endParaRPr>
          </a:p>
        </p:txBody>
      </p:sp>
      <p:sp>
        <p:nvSpPr>
          <p:cNvPr id="8" name="Rectangle 7"/>
          <p:cNvSpPr/>
          <p:nvPr/>
        </p:nvSpPr>
        <p:spPr>
          <a:xfrm>
            <a:off x="210879" y="2867561"/>
            <a:ext cx="4132521" cy="1323439"/>
          </a:xfrm>
          <a:prstGeom prst="rect">
            <a:avLst/>
          </a:prstGeom>
        </p:spPr>
        <p:txBody>
          <a:bodyPr wrap="square">
            <a:spAutoFit/>
          </a:bodyPr>
          <a:lstStyle/>
          <a:p>
            <a:r>
              <a:rPr lang="en-US" sz="1600" dirty="0" smtClean="0">
                <a:solidFill>
                  <a:srgbClr val="FFFF00"/>
                </a:solidFill>
              </a:rPr>
              <a:t>Ask </a:t>
            </a:r>
            <a:r>
              <a:rPr lang="en-US" sz="1600" dirty="0">
                <a:solidFill>
                  <a:srgbClr val="FFFF00"/>
                </a:solidFill>
              </a:rPr>
              <a:t>ye of the </a:t>
            </a:r>
            <a:r>
              <a:rPr lang="en-US" sz="1600" cap="small" dirty="0">
                <a:solidFill>
                  <a:srgbClr val="FFFF00"/>
                </a:solidFill>
              </a:rPr>
              <a:t>LORD</a:t>
            </a:r>
            <a:r>
              <a:rPr lang="en-US" sz="1600" dirty="0">
                <a:solidFill>
                  <a:srgbClr val="FFFF00"/>
                </a:solidFill>
              </a:rPr>
              <a:t> rain in the time of the latter rain; </a:t>
            </a:r>
            <a:r>
              <a:rPr lang="en-US" sz="1600" i="1" dirty="0">
                <a:solidFill>
                  <a:srgbClr val="FFFF00"/>
                </a:solidFill>
              </a:rPr>
              <a:t>so</a:t>
            </a:r>
            <a:r>
              <a:rPr lang="en-US" sz="1600" dirty="0">
                <a:solidFill>
                  <a:srgbClr val="FFFF00"/>
                </a:solidFill>
              </a:rPr>
              <a:t> the </a:t>
            </a:r>
            <a:r>
              <a:rPr lang="en-US" sz="1600" cap="small" dirty="0">
                <a:solidFill>
                  <a:srgbClr val="FFFF00"/>
                </a:solidFill>
              </a:rPr>
              <a:t>LORD</a:t>
            </a:r>
            <a:r>
              <a:rPr lang="en-US" sz="1600" dirty="0">
                <a:solidFill>
                  <a:srgbClr val="FFFF00"/>
                </a:solidFill>
              </a:rPr>
              <a:t> shall make bright clouds, and give them showers of rain, to every one grass in the field. </a:t>
            </a:r>
            <a:r>
              <a:rPr lang="en-US" sz="1600" b="1" dirty="0">
                <a:solidFill>
                  <a:srgbClr val="FFFF00"/>
                </a:solidFill>
              </a:rPr>
              <a:t>Zechariah 10:1 (KJV) </a:t>
            </a:r>
            <a:endParaRPr lang="en-US" sz="1600" dirty="0">
              <a:solidFill>
                <a:srgbClr val="FFFF00"/>
              </a:solidFill>
            </a:endParaRPr>
          </a:p>
        </p:txBody>
      </p:sp>
      <p:sp>
        <p:nvSpPr>
          <p:cNvPr id="9" name="Rectangle 8"/>
          <p:cNvSpPr/>
          <p:nvPr/>
        </p:nvSpPr>
        <p:spPr>
          <a:xfrm>
            <a:off x="76200" y="4495800"/>
            <a:ext cx="4572000" cy="2031325"/>
          </a:xfrm>
          <a:prstGeom prst="rect">
            <a:avLst/>
          </a:prstGeom>
        </p:spPr>
        <p:txBody>
          <a:bodyPr>
            <a:spAutoFit/>
          </a:bodyPr>
          <a:lstStyle/>
          <a:p>
            <a:r>
              <a:rPr lang="en-US" sz="1400" baseline="30000" dirty="0"/>
              <a:t>20 </a:t>
            </a:r>
            <a:r>
              <a:rPr lang="en-US" sz="1400" dirty="0"/>
              <a:t> This is what the </a:t>
            </a:r>
            <a:r>
              <a:rPr lang="en-US" sz="1400" cap="small" dirty="0"/>
              <a:t>LORD</a:t>
            </a:r>
            <a:r>
              <a:rPr lang="en-US" sz="1400" dirty="0"/>
              <a:t> Almighty says: "Many peoples and the inhabitants of many cities will yet come, </a:t>
            </a:r>
            <a:r>
              <a:rPr lang="en-US" sz="1400" baseline="30000" dirty="0"/>
              <a:t>21 </a:t>
            </a:r>
            <a:r>
              <a:rPr lang="en-US" sz="1400" dirty="0"/>
              <a:t> and the inhabitants of one city will go to another and say, 'Let us go at once to entreat the </a:t>
            </a:r>
            <a:r>
              <a:rPr lang="en-US" sz="1400" cap="small" dirty="0"/>
              <a:t>LORD</a:t>
            </a:r>
            <a:r>
              <a:rPr lang="en-US" sz="1400" dirty="0"/>
              <a:t> and seek the </a:t>
            </a:r>
            <a:r>
              <a:rPr lang="en-US" sz="1400" cap="small" dirty="0"/>
              <a:t>LORD</a:t>
            </a:r>
            <a:r>
              <a:rPr lang="en-US" sz="1400" dirty="0"/>
              <a:t> Almighty. I myself am going.' </a:t>
            </a:r>
            <a:r>
              <a:rPr lang="en-US" sz="1400" baseline="30000" dirty="0"/>
              <a:t>22 </a:t>
            </a:r>
            <a:r>
              <a:rPr lang="en-US" sz="1400" dirty="0"/>
              <a:t> </a:t>
            </a:r>
            <a:r>
              <a:rPr lang="en-US" sz="1400" dirty="0" smtClean="0"/>
              <a:t>--: </a:t>
            </a:r>
            <a:r>
              <a:rPr lang="en-US" sz="1400" dirty="0"/>
              <a:t>"In those days ten men from all languages and nations will take firm hold of one Jew by the hem of his robe and say, 'Let us go with you, because we have heard that God is with you.'" </a:t>
            </a:r>
            <a:r>
              <a:rPr lang="en-US" sz="1400" b="1" dirty="0"/>
              <a:t>Zechariah 8:20-23 (NIV) </a:t>
            </a:r>
            <a:endParaRPr lang="en-US" sz="1400" dirty="0"/>
          </a:p>
        </p:txBody>
      </p:sp>
      <p:sp>
        <p:nvSpPr>
          <p:cNvPr id="10" name="Rectangle 9"/>
          <p:cNvSpPr/>
          <p:nvPr/>
        </p:nvSpPr>
        <p:spPr>
          <a:xfrm>
            <a:off x="0" y="982177"/>
            <a:ext cx="4572000" cy="1754326"/>
          </a:xfrm>
          <a:prstGeom prst="rect">
            <a:avLst/>
          </a:prstGeom>
        </p:spPr>
        <p:txBody>
          <a:bodyPr>
            <a:spAutoFit/>
          </a:bodyPr>
          <a:lstStyle/>
          <a:p>
            <a:r>
              <a:rPr lang="en-US" sz="1800" dirty="0" smtClean="0"/>
              <a:t>"</a:t>
            </a:r>
            <a:r>
              <a:rPr lang="en-US" sz="1800" dirty="0"/>
              <a:t>'Listen, O high priest Joshua and your </a:t>
            </a:r>
            <a:r>
              <a:rPr lang="en-US" sz="1800" dirty="0" smtClean="0"/>
              <a:t>associate, - </a:t>
            </a:r>
            <a:r>
              <a:rPr lang="en-US" sz="1800" b="1" dirty="0">
                <a:solidFill>
                  <a:srgbClr val="FFFF00"/>
                </a:solidFill>
              </a:rPr>
              <a:t>I am going to bring </a:t>
            </a:r>
            <a:r>
              <a:rPr lang="en-US" sz="1800" b="1" dirty="0" smtClean="0">
                <a:solidFill>
                  <a:srgbClr val="FFFF00"/>
                </a:solidFill>
              </a:rPr>
              <a:t>My Servant</a:t>
            </a:r>
            <a:r>
              <a:rPr lang="en-US" sz="1800" b="1" dirty="0">
                <a:solidFill>
                  <a:srgbClr val="FFFF00"/>
                </a:solidFill>
              </a:rPr>
              <a:t>, the Branch.</a:t>
            </a:r>
            <a:r>
              <a:rPr lang="en-US" sz="1800" dirty="0"/>
              <a:t> </a:t>
            </a:r>
            <a:r>
              <a:rPr lang="en-US" sz="1800" baseline="30000" dirty="0"/>
              <a:t>9 </a:t>
            </a:r>
            <a:r>
              <a:rPr lang="en-US" sz="1800" dirty="0"/>
              <a:t> See, the stone I have set in front of Joshua! </a:t>
            </a:r>
            <a:r>
              <a:rPr lang="en-US" sz="1800" dirty="0" smtClean="0"/>
              <a:t>---  </a:t>
            </a:r>
            <a:r>
              <a:rPr lang="en-US" sz="1800" dirty="0"/>
              <a:t>'and I will remove the sin of this land in a single day. </a:t>
            </a:r>
            <a:r>
              <a:rPr lang="en-US" sz="1800" b="1" dirty="0"/>
              <a:t>Zechariah 3:8-9 (NIV) </a:t>
            </a:r>
            <a:endParaRPr lang="en-US" sz="1800" dirty="0"/>
          </a:p>
        </p:txBody>
      </p:sp>
    </p:spTree>
    <p:extLst>
      <p:ext uri="{BB962C8B-B14F-4D97-AF65-F5344CB8AC3E}">
        <p14:creationId xmlns:p14="http://schemas.microsoft.com/office/powerpoint/2010/main" val="27559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0"/>
            <a:ext cx="9144000"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Debunking The Myth That No One Taught</a:t>
            </a:r>
          </a:p>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About The Rapture</a:t>
            </a:r>
          </a:p>
          <a:p>
            <a:pPr algn="l"/>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Until the 1840’s</a:t>
            </a:r>
          </a:p>
          <a:p>
            <a:pPr algn="l"/>
            <a:endPar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3800">
            <a:off x="5295233" y="902048"/>
            <a:ext cx="3368456" cy="50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399"/>
            <a:ext cx="7696200" cy="381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 y="5029200"/>
            <a:ext cx="9326563"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8800" y="5181600"/>
            <a:ext cx="2133600" cy="461665"/>
          </a:xfrm>
          <a:prstGeom prst="rect">
            <a:avLst/>
          </a:prstGeom>
          <a:noFill/>
        </p:spPr>
        <p:txBody>
          <a:bodyPr wrap="square" rtlCol="0">
            <a:spAutoFit/>
          </a:bodyPr>
          <a:lstStyle/>
          <a:p>
            <a:r>
              <a:rPr lang="en-US" dirty="0" smtClean="0"/>
              <a:t>180 A.D. </a:t>
            </a:r>
            <a:endParaRPr lang="en-US" dirty="0"/>
          </a:p>
        </p:txBody>
      </p:sp>
    </p:spTree>
    <p:extLst>
      <p:ext uri="{BB962C8B-B14F-4D97-AF65-F5344CB8AC3E}">
        <p14:creationId xmlns:p14="http://schemas.microsoft.com/office/powerpoint/2010/main" val="16782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9228" y="304800"/>
            <a:ext cx="8382000" cy="2308324"/>
          </a:xfrm>
          <a:prstGeom prst="rect">
            <a:avLst/>
          </a:prstGeom>
        </p:spPr>
        <p:txBody>
          <a:bodyPr wrap="square">
            <a:spAutoFit/>
          </a:bodyPr>
          <a:lstStyle/>
          <a:p>
            <a:r>
              <a:rPr lang="en-US" b="1" dirty="0" smtClean="0"/>
              <a:t>“If </a:t>
            </a:r>
            <a:r>
              <a:rPr lang="en-US" b="1" dirty="0"/>
              <a:t>the Holy Spirit is hindered or suspends His powerful influence, sinners by the thousands around us, will continue in their false security, their hardness of heart, and their lack of understanding of what true faith is. Every moment they will be blindfolded and unprepared for eternity</a:t>
            </a:r>
            <a:r>
              <a:rPr lang="en-US" b="1" dirty="0" smtClean="0"/>
              <a:t>.”  Samuel Buell 1765</a:t>
            </a:r>
            <a:endParaRPr lang="en-US" dirty="0"/>
          </a:p>
        </p:txBody>
      </p:sp>
      <p:sp>
        <p:nvSpPr>
          <p:cNvPr id="6" name="Rectangle 5"/>
          <p:cNvSpPr/>
          <p:nvPr/>
        </p:nvSpPr>
        <p:spPr>
          <a:xfrm>
            <a:off x="340242" y="2895600"/>
            <a:ext cx="8459972" cy="3539430"/>
          </a:xfrm>
          <a:prstGeom prst="rect">
            <a:avLst/>
          </a:prstGeom>
        </p:spPr>
        <p:txBody>
          <a:bodyPr wrap="square">
            <a:spAutoFit/>
          </a:bodyPr>
          <a:lstStyle/>
          <a:p>
            <a:r>
              <a:rPr lang="en-US" sz="2800" b="1" dirty="0" smtClean="0">
                <a:solidFill>
                  <a:srgbClr val="FFFF00"/>
                </a:solidFill>
              </a:rPr>
              <a:t>“Every </a:t>
            </a:r>
            <a:r>
              <a:rPr lang="en-US" sz="2800" b="1" dirty="0">
                <a:solidFill>
                  <a:srgbClr val="FFFF00"/>
                </a:solidFill>
              </a:rPr>
              <a:t>revival makes </a:t>
            </a:r>
            <a:r>
              <a:rPr lang="en-US" sz="2800" b="1" dirty="0" smtClean="0">
                <a:solidFill>
                  <a:srgbClr val="FFFF00"/>
                </a:solidFill>
              </a:rPr>
              <a:t>Jesus </a:t>
            </a:r>
            <a:r>
              <a:rPr lang="en-US" sz="2800" b="1" dirty="0">
                <a:solidFill>
                  <a:srgbClr val="FFFF00"/>
                </a:solidFill>
              </a:rPr>
              <a:t>more real, the shedding of His blood more precious, and the victories of the Cross more outstanding. . . . and the DEMONSTRATION OF HIS SPIRIT more glorious. There is an urgent need for sound doctrine and a warning to those in this fresh </a:t>
            </a:r>
            <a:r>
              <a:rPr lang="en-US" sz="2800" b="1" dirty="0" smtClean="0">
                <a:solidFill>
                  <a:srgbClr val="FFFF00"/>
                </a:solidFill>
              </a:rPr>
              <a:t>visitation.” Ivan Spencer 1952 </a:t>
            </a:r>
            <a:r>
              <a:rPr lang="en-US" sz="2800" b="1" dirty="0" err="1" smtClean="0">
                <a:solidFill>
                  <a:srgbClr val="FFFF00"/>
                </a:solidFill>
              </a:rPr>
              <a:t>Elim</a:t>
            </a:r>
            <a:r>
              <a:rPr lang="en-US" sz="2800" b="1" dirty="0" smtClean="0">
                <a:solidFill>
                  <a:srgbClr val="FFFF00"/>
                </a:solidFill>
              </a:rPr>
              <a:t> Bible Institute  President </a:t>
            </a:r>
            <a:endParaRPr lang="en-US" sz="2800" dirty="0">
              <a:solidFill>
                <a:srgbClr val="FFFF00"/>
              </a:solidFill>
            </a:endParaRPr>
          </a:p>
        </p:txBody>
      </p:sp>
    </p:spTree>
    <p:extLst>
      <p:ext uri="{BB962C8B-B14F-4D97-AF65-F5344CB8AC3E}">
        <p14:creationId xmlns:p14="http://schemas.microsoft.com/office/powerpoint/2010/main" val="933297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5912"/>
            <a:ext cx="4161539" cy="1989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 y="2362200"/>
            <a:ext cx="8839200" cy="4216539"/>
          </a:xfrm>
          <a:prstGeom prst="rect">
            <a:avLst/>
          </a:prstGeom>
        </p:spPr>
        <p:txBody>
          <a:bodyPr wrap="square">
            <a:spAutoFit/>
          </a:bodyPr>
          <a:lstStyle/>
          <a:p>
            <a:r>
              <a:rPr lang="en-US" sz="2000" dirty="0" smtClean="0"/>
              <a:t>Brothers</a:t>
            </a:r>
            <a:r>
              <a:rPr lang="en-US" sz="2000" dirty="0"/>
              <a:t>, we do not want you to be ignorant about those who fall asleep, or to grieve like the rest of men, who have no hope. </a:t>
            </a:r>
            <a:r>
              <a:rPr lang="en-US" sz="2000" baseline="30000" dirty="0"/>
              <a:t>14 </a:t>
            </a:r>
            <a:r>
              <a:rPr lang="en-US" sz="2000" dirty="0"/>
              <a:t> We believe that Jesus died and rose again and so we believe that God will bring with Jesus those who have fallen asleep in </a:t>
            </a:r>
            <a:r>
              <a:rPr lang="en-US" sz="2000" dirty="0" smtClean="0"/>
              <a:t>Him</a:t>
            </a:r>
            <a:r>
              <a:rPr lang="en-US" sz="2000" dirty="0"/>
              <a:t>. </a:t>
            </a:r>
            <a:r>
              <a:rPr lang="en-US" sz="2000" baseline="30000" dirty="0"/>
              <a:t>15 </a:t>
            </a:r>
            <a:r>
              <a:rPr lang="en-US" sz="2000" dirty="0"/>
              <a:t> According to the Lord's own word, we tell you that we who are still alive, who are left till the coming of the Lord, will certainly not precede those who have fallen asleep. </a:t>
            </a:r>
            <a:r>
              <a:rPr lang="en-US" sz="2000" baseline="30000" dirty="0"/>
              <a:t>16 </a:t>
            </a:r>
            <a:r>
              <a:rPr lang="en-US" sz="2000" dirty="0"/>
              <a:t> </a:t>
            </a:r>
            <a:r>
              <a:rPr lang="en-US" sz="2000" b="1" dirty="0">
                <a:solidFill>
                  <a:srgbClr val="FFFF00"/>
                </a:solidFill>
              </a:rPr>
              <a:t>For the Lord himself will come down from heaven, with a loud command, with the voice of the archangel and with the trumpet call of God, and the dead in Christ will rise first. </a:t>
            </a:r>
            <a:r>
              <a:rPr lang="en-US" sz="2000" b="1" baseline="30000" dirty="0">
                <a:solidFill>
                  <a:srgbClr val="FFFF00"/>
                </a:solidFill>
              </a:rPr>
              <a:t>17 </a:t>
            </a:r>
            <a:r>
              <a:rPr lang="en-US" sz="2000" b="1" dirty="0">
                <a:solidFill>
                  <a:srgbClr val="FFFF00"/>
                </a:solidFill>
              </a:rPr>
              <a:t> After that, we who are still alive and are left will be caught up </a:t>
            </a:r>
            <a:r>
              <a:rPr lang="en-US" sz="1600" b="1" dirty="0" smtClean="0">
                <a:solidFill>
                  <a:srgbClr val="00B0F0"/>
                </a:solidFill>
              </a:rPr>
              <a:t>(</a:t>
            </a:r>
            <a:r>
              <a:rPr lang="en-US" sz="1600" b="1" dirty="0" err="1" smtClean="0">
                <a:solidFill>
                  <a:srgbClr val="00B0F0"/>
                </a:solidFill>
              </a:rPr>
              <a:t>Harpod-zoe</a:t>
            </a:r>
            <a:r>
              <a:rPr lang="en-US" sz="1600" b="1" dirty="0" smtClean="0">
                <a:solidFill>
                  <a:srgbClr val="00B0F0"/>
                </a:solidFill>
              </a:rPr>
              <a:t> – to catch away – Acts 8:39 Philip) </a:t>
            </a:r>
            <a:r>
              <a:rPr lang="en-US" sz="2000" b="1" dirty="0" smtClean="0">
                <a:solidFill>
                  <a:srgbClr val="FFFF00"/>
                </a:solidFill>
              </a:rPr>
              <a:t>together </a:t>
            </a:r>
            <a:r>
              <a:rPr lang="en-US" sz="2000" b="1" dirty="0">
                <a:solidFill>
                  <a:srgbClr val="FFFF00"/>
                </a:solidFill>
              </a:rPr>
              <a:t>with them in the clouds to meet the Lord in the air. And so we will be with the Lord forever. </a:t>
            </a:r>
            <a:r>
              <a:rPr lang="en-US" sz="2000" baseline="30000" dirty="0"/>
              <a:t>18 </a:t>
            </a:r>
            <a:r>
              <a:rPr lang="en-US" sz="2000" dirty="0"/>
              <a:t> </a:t>
            </a:r>
            <a:r>
              <a:rPr lang="en-US" b="1" dirty="0">
                <a:solidFill>
                  <a:schemeClr val="bg2">
                    <a:lumMod val="25000"/>
                    <a:lumOff val="75000"/>
                  </a:schemeClr>
                </a:solidFill>
              </a:rPr>
              <a:t>Therefore encourage </a:t>
            </a:r>
            <a:r>
              <a:rPr lang="en-US" b="1" dirty="0" smtClean="0">
                <a:solidFill>
                  <a:schemeClr val="bg2">
                    <a:lumMod val="25000"/>
                    <a:lumOff val="75000"/>
                  </a:schemeClr>
                </a:solidFill>
              </a:rPr>
              <a:t>(comfort) each </a:t>
            </a:r>
            <a:r>
              <a:rPr lang="en-US" b="1" dirty="0">
                <a:solidFill>
                  <a:schemeClr val="bg2">
                    <a:lumMod val="25000"/>
                    <a:lumOff val="75000"/>
                  </a:schemeClr>
                </a:solidFill>
              </a:rPr>
              <a:t>other with these words</a:t>
            </a:r>
            <a:r>
              <a:rPr lang="en-US" sz="2000" dirty="0"/>
              <a:t>. </a:t>
            </a:r>
            <a:r>
              <a:rPr lang="en-US" sz="2000" b="1" dirty="0"/>
              <a:t>1 Thessalonians </a:t>
            </a:r>
            <a:r>
              <a:rPr lang="en-US" sz="2000" b="1" dirty="0" smtClean="0"/>
              <a:t>4:13-18</a:t>
            </a:r>
            <a:endParaRPr lang="en-US" sz="2000" dirty="0"/>
          </a:p>
        </p:txBody>
      </p:sp>
      <p:sp>
        <p:nvSpPr>
          <p:cNvPr id="6" name="TextBox 5"/>
          <p:cNvSpPr txBox="1"/>
          <p:nvPr/>
        </p:nvSpPr>
        <p:spPr>
          <a:xfrm>
            <a:off x="76200" y="39231"/>
            <a:ext cx="4267200" cy="224676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Word of God Is Not Written For Sensationalism – But The Revelations in it are EPIC</a:t>
            </a:r>
          </a:p>
        </p:txBody>
      </p:sp>
    </p:spTree>
    <p:extLst>
      <p:ext uri="{BB962C8B-B14F-4D97-AF65-F5344CB8AC3E}">
        <p14:creationId xmlns:p14="http://schemas.microsoft.com/office/powerpoint/2010/main" val="855191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91490"/>
            <a:ext cx="8763000" cy="6555641"/>
          </a:xfrm>
          <a:prstGeom prst="rect">
            <a:avLst/>
          </a:prstGeom>
        </p:spPr>
        <p:txBody>
          <a:bodyPr wrap="square">
            <a:spAutoFit/>
          </a:bodyPr>
          <a:lstStyle/>
          <a:p>
            <a:r>
              <a:rPr lang="en-US" sz="2000" b="1" dirty="0" smtClean="0"/>
              <a:t>LORD</a:t>
            </a:r>
            <a:r>
              <a:rPr lang="en-US" sz="2000" b="1" dirty="0"/>
              <a:t>, FATHER WE DECREE AND DECLARE A JESUS EXALTING RADICAL REPENTANCE AND CONVERSION MOVE </a:t>
            </a:r>
            <a:r>
              <a:rPr lang="en-US" sz="2000" b="1" dirty="0" smtClean="0"/>
              <a:t>OF GOD </a:t>
            </a:r>
            <a:endParaRPr lang="en-US" sz="2000" dirty="0"/>
          </a:p>
          <a:p>
            <a:r>
              <a:rPr lang="en-US" sz="2000" b="1" dirty="0"/>
              <a:t> </a:t>
            </a:r>
            <a:endParaRPr lang="en-US" sz="2000" dirty="0"/>
          </a:p>
          <a:p>
            <a:r>
              <a:rPr lang="en-US" sz="2000" b="1" dirty="0"/>
              <a:t>LORD, FATHER WE DECREE AND DECLARE A JESUS EXALTING RADICAL PREVAILING INTERCESSION MOVE OF THE SPIRIT</a:t>
            </a:r>
            <a:endParaRPr lang="en-US" sz="2000" dirty="0"/>
          </a:p>
          <a:p>
            <a:r>
              <a:rPr lang="en-US" sz="2000" b="1" dirty="0"/>
              <a:t> </a:t>
            </a:r>
            <a:endParaRPr lang="en-US" sz="2000" dirty="0"/>
          </a:p>
          <a:p>
            <a:r>
              <a:rPr lang="en-US" sz="2000" b="1" dirty="0"/>
              <a:t>LORD, FATHER WE DECREE AND DECLARE A JESUS EXALTING RADICAL DELIVERANCE MOVE OF THE SPIRIT</a:t>
            </a:r>
            <a:endParaRPr lang="en-US" sz="2000" dirty="0"/>
          </a:p>
          <a:p>
            <a:r>
              <a:rPr lang="en-US" sz="2000" b="1" dirty="0"/>
              <a:t> </a:t>
            </a:r>
            <a:endParaRPr lang="en-US" sz="2000" dirty="0"/>
          </a:p>
          <a:p>
            <a:r>
              <a:rPr lang="en-US" sz="2000" b="1" dirty="0"/>
              <a:t>LORD, FATHER WE DECREE AND DECLARE A JESUS EXALTING RADICAL HEALING/ MIRACLE MOVE OF THE SPIRIT</a:t>
            </a:r>
            <a:endParaRPr lang="en-US" sz="2000" dirty="0"/>
          </a:p>
          <a:p>
            <a:r>
              <a:rPr lang="en-US" sz="2000" b="1" dirty="0"/>
              <a:t> </a:t>
            </a:r>
            <a:endParaRPr lang="en-US" sz="2000" dirty="0"/>
          </a:p>
          <a:p>
            <a:r>
              <a:rPr lang="en-US" sz="2000" b="1" dirty="0"/>
              <a:t>LORD, FATHER WE DECREE AND DECLARE A JESUS EXALTING RADICAL </a:t>
            </a:r>
            <a:r>
              <a:rPr lang="en-US" sz="2000" b="1" dirty="0" smtClean="0"/>
              <a:t>OBEDIENCE AND DISCIPLESHIP </a:t>
            </a:r>
            <a:r>
              <a:rPr lang="en-US" sz="2000" b="1" dirty="0"/>
              <a:t>MOVE OF THE SPIRIT</a:t>
            </a:r>
            <a:endParaRPr lang="en-US" sz="2000" dirty="0"/>
          </a:p>
          <a:p>
            <a:r>
              <a:rPr lang="en-US" sz="2000" b="1" dirty="0"/>
              <a:t> </a:t>
            </a:r>
            <a:endParaRPr lang="en-US" sz="2000" dirty="0"/>
          </a:p>
          <a:p>
            <a:r>
              <a:rPr lang="en-US" sz="2000" b="1" dirty="0"/>
              <a:t>LORD, FATHER WE DECREE AND DECLARE A JESUS EXALTING RADICAL MISSIONS MOVE OF THE SPIRIT</a:t>
            </a:r>
            <a:endParaRPr lang="en-US" sz="2000" dirty="0"/>
          </a:p>
          <a:p>
            <a:r>
              <a:rPr lang="en-US" sz="2000" b="1" dirty="0"/>
              <a:t> </a:t>
            </a:r>
            <a:endParaRPr lang="en-US" sz="2000" dirty="0"/>
          </a:p>
          <a:p>
            <a:r>
              <a:rPr lang="en-US" sz="2000" b="1" dirty="0"/>
              <a:t>LORD, FATHER WE DECREE AND DECLARE A JESUS EXALTING RADICAL NATIONAL REFORMATION REVIVAL</a:t>
            </a:r>
            <a:endParaRPr lang="en-US" sz="2000" dirty="0"/>
          </a:p>
          <a:p>
            <a:r>
              <a:rPr lang="en-US" sz="2000" b="1" dirty="0"/>
              <a:t> </a:t>
            </a:r>
            <a:endParaRPr lang="en-US" sz="2000" dirty="0"/>
          </a:p>
        </p:txBody>
      </p:sp>
    </p:spTree>
    <p:extLst>
      <p:ext uri="{BB962C8B-B14F-4D97-AF65-F5344CB8AC3E}">
        <p14:creationId xmlns:p14="http://schemas.microsoft.com/office/powerpoint/2010/main" val="363864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76200"/>
            <a:ext cx="449580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057400"/>
            <a:ext cx="9067800" cy="5262979"/>
          </a:xfrm>
          <a:prstGeom prst="rect">
            <a:avLst/>
          </a:prstGeom>
        </p:spPr>
        <p:txBody>
          <a:bodyPr wrap="square">
            <a:spAutoFit/>
          </a:bodyPr>
          <a:lstStyle/>
          <a:p>
            <a:pPr marL="457200" indent="-457200" algn="l">
              <a:buFont typeface="+mj-lt"/>
              <a:buAutoNum type="arabicPeriod"/>
            </a:pPr>
            <a:r>
              <a:rPr lang="en-US" dirty="0">
                <a:solidFill>
                  <a:srgbClr val="FFFF00"/>
                </a:solidFill>
              </a:rPr>
              <a:t>DIE TO YOUR </a:t>
            </a:r>
            <a:r>
              <a:rPr lang="en-US" dirty="0" smtClean="0">
                <a:solidFill>
                  <a:srgbClr val="FFFF00"/>
                </a:solidFill>
              </a:rPr>
              <a:t>TREAD MILL EXISTENCE – FIND NEW HABITS OF PRESSING THROUGH THE VEIL</a:t>
            </a:r>
            <a:endParaRPr lang="en-US" dirty="0">
              <a:solidFill>
                <a:srgbClr val="FFFF00"/>
              </a:solidFill>
            </a:endParaRPr>
          </a:p>
          <a:p>
            <a:pPr marL="457200" indent="-457200" algn="l">
              <a:buFont typeface="+mj-lt"/>
              <a:buAutoNum type="arabicPeriod"/>
            </a:pPr>
            <a:r>
              <a:rPr lang="en-US" dirty="0" smtClean="0">
                <a:solidFill>
                  <a:srgbClr val="FFFF00"/>
                </a:solidFill>
              </a:rPr>
              <a:t>JOIN WITH OTHERS IN THIS CRITICAL HOUR – PREPARE TO HELP OTHERS TO THE TABLE – GETTING READY FOR THE MARRIAGE SUPPER OF THE LAMB </a:t>
            </a:r>
          </a:p>
          <a:p>
            <a:pPr marL="457200" indent="-457200" algn="l">
              <a:buFont typeface="+mj-lt"/>
              <a:buAutoNum type="arabicPeriod"/>
            </a:pPr>
            <a:r>
              <a:rPr lang="en-US" dirty="0" smtClean="0">
                <a:solidFill>
                  <a:srgbClr val="FFFF00"/>
                </a:solidFill>
              </a:rPr>
              <a:t>FEED YOUR SOUL AND SPIRIT ON THE BLESSED HOPE – OF THE “APPEARING OF CHRIST” – IN THE DAY TO DAY AND IN THE RAPTURE. </a:t>
            </a:r>
          </a:p>
          <a:p>
            <a:pPr marL="457200" indent="-457200" algn="l">
              <a:buFont typeface="+mj-lt"/>
              <a:buAutoNum type="arabicPeriod"/>
            </a:pPr>
            <a:r>
              <a:rPr lang="en-US" dirty="0" smtClean="0">
                <a:solidFill>
                  <a:srgbClr val="FFFF00"/>
                </a:solidFill>
              </a:rPr>
              <a:t>SPREAD </a:t>
            </a:r>
            <a:r>
              <a:rPr lang="en-US" dirty="0" smtClean="0"/>
              <a:t>THE BEAUTY </a:t>
            </a:r>
            <a:r>
              <a:rPr lang="en-US" dirty="0"/>
              <a:t>OF JESUS EVERYWHERE. </a:t>
            </a:r>
            <a:r>
              <a:rPr lang="en-US" dirty="0" smtClean="0"/>
              <a:t>– </a:t>
            </a:r>
            <a:r>
              <a:rPr lang="en-US" b="1" dirty="0" smtClean="0">
                <a:solidFill>
                  <a:srgbClr val="FFFF00"/>
                </a:solidFill>
              </a:rPr>
              <a:t>HARVEST</a:t>
            </a:r>
          </a:p>
          <a:p>
            <a:pPr marL="457200" indent="-457200" algn="l">
              <a:buFont typeface="+mj-lt"/>
              <a:buAutoNum type="arabicPeriod"/>
            </a:pPr>
            <a:r>
              <a:rPr lang="en-US" dirty="0" smtClean="0">
                <a:solidFill>
                  <a:srgbClr val="FFFF00"/>
                </a:solidFill>
              </a:rPr>
              <a:t>MAKE </a:t>
            </a:r>
            <a:r>
              <a:rPr lang="en-US" dirty="0"/>
              <a:t>OURSELVES READY – </a:t>
            </a:r>
            <a:r>
              <a:rPr lang="en-US" dirty="0" smtClean="0"/>
              <a:t>FOR THAT DAY - </a:t>
            </a:r>
            <a:r>
              <a:rPr lang="en-US" b="1" dirty="0" smtClean="0">
                <a:solidFill>
                  <a:srgbClr val="FFFF00"/>
                </a:solidFill>
              </a:rPr>
              <a:t>PURITY</a:t>
            </a:r>
            <a:endParaRPr lang="en-US" b="1" dirty="0">
              <a:solidFill>
                <a:srgbClr val="FFFF00"/>
              </a:solidFill>
            </a:endParaRPr>
          </a:p>
          <a:p>
            <a:pPr marL="457200" indent="-457200" algn="l">
              <a:buFont typeface="+mj-lt"/>
              <a:buAutoNum type="arabicPeriod"/>
            </a:pPr>
            <a:r>
              <a:rPr lang="en-US" b="1" dirty="0" smtClean="0">
                <a:solidFill>
                  <a:srgbClr val="FFFF00"/>
                </a:solidFill>
              </a:rPr>
              <a:t> </a:t>
            </a:r>
            <a:r>
              <a:rPr lang="en-US" dirty="0"/>
              <a:t>FINISH OUR MISSION </a:t>
            </a:r>
            <a:r>
              <a:rPr lang="en-US" dirty="0" smtClean="0"/>
              <a:t>WE ARE ASSIGNED </a:t>
            </a:r>
            <a:r>
              <a:rPr lang="en-US" dirty="0"/>
              <a:t>– </a:t>
            </a:r>
            <a:r>
              <a:rPr lang="en-US" b="1" dirty="0">
                <a:solidFill>
                  <a:srgbClr val="FFFF00"/>
                </a:solidFill>
              </a:rPr>
              <a:t>FAITHFUL </a:t>
            </a:r>
          </a:p>
          <a:p>
            <a:pPr algn="l"/>
            <a:endParaRPr lang="en-US" b="1" dirty="0">
              <a:solidFill>
                <a:srgbClr val="FFFF00"/>
              </a:solidFill>
            </a:endParaRPr>
          </a:p>
          <a:p>
            <a:pPr marL="457200" indent="-457200" algn="l">
              <a:buFont typeface="+mj-lt"/>
              <a:buAutoNum type="arabicPeriod"/>
            </a:pPr>
            <a:endParaRPr lang="en-US" dirty="0">
              <a:solidFill>
                <a:srgbClr val="FFFF00"/>
              </a:solidFill>
            </a:endParaRPr>
          </a:p>
        </p:txBody>
      </p:sp>
      <p:sp>
        <p:nvSpPr>
          <p:cNvPr id="3" name="TextBox 2"/>
          <p:cNvSpPr txBox="1"/>
          <p:nvPr/>
        </p:nvSpPr>
        <p:spPr>
          <a:xfrm>
            <a:off x="2667000" y="1371600"/>
            <a:ext cx="4114800" cy="584775"/>
          </a:xfrm>
          <a:prstGeom prst="rect">
            <a:avLst/>
          </a:prstGeom>
          <a:noFill/>
        </p:spPr>
        <p:txBody>
          <a:bodyPr wrap="square" rtlCol="0">
            <a:spAutoFit/>
          </a:bodyPr>
          <a:lstStyle/>
          <a:p>
            <a:r>
              <a:rPr lang="en-US" sz="3200" b="1" dirty="0" smtClean="0">
                <a:solidFill>
                  <a:srgbClr val="000000"/>
                </a:solidFill>
              </a:rPr>
              <a:t>For Revival/ Harvest </a:t>
            </a:r>
            <a:endParaRPr lang="en-US" sz="3200" b="1" dirty="0">
              <a:solidFill>
                <a:srgbClr val="000000"/>
              </a:solidFill>
            </a:endParaRPr>
          </a:p>
        </p:txBody>
      </p:sp>
      <p:sp>
        <p:nvSpPr>
          <p:cNvPr id="5" name="TextBox 4"/>
          <p:cNvSpPr txBox="1"/>
          <p:nvPr/>
        </p:nvSpPr>
        <p:spPr>
          <a:xfrm>
            <a:off x="2743200" y="0"/>
            <a:ext cx="3886200" cy="923330"/>
          </a:xfrm>
          <a:prstGeom prst="rect">
            <a:avLst/>
          </a:prstGeom>
          <a:noFill/>
        </p:spPr>
        <p:txBody>
          <a:bodyPr wrap="square" rtlCol="0">
            <a:spAutoFit/>
          </a:bodyPr>
          <a:lstStyle/>
          <a:p>
            <a:r>
              <a:rPr lang="en-US" sz="5400" dirty="0" smtClean="0">
                <a:solidFill>
                  <a:srgbClr val="FF0000"/>
                </a:solidFill>
              </a:rPr>
              <a:t>God Is </a:t>
            </a:r>
            <a:endParaRPr lang="en-US" sz="5400" dirty="0">
              <a:solidFill>
                <a:srgbClr val="FF0000"/>
              </a:solidFill>
            </a:endParaRPr>
          </a:p>
        </p:txBody>
      </p:sp>
    </p:spTree>
    <p:extLst>
      <p:ext uri="{BB962C8B-B14F-4D97-AF65-F5344CB8AC3E}">
        <p14:creationId xmlns:p14="http://schemas.microsoft.com/office/powerpoint/2010/main" val="406730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8305800" cy="1938992"/>
          </a:xfrm>
          <a:prstGeom prst="rect">
            <a:avLst/>
          </a:prstGeom>
        </p:spPr>
        <p:txBody>
          <a:bodyPr wrap="square">
            <a:spAutoFit/>
          </a:bodyPr>
          <a:lstStyle/>
          <a:p>
            <a:r>
              <a:rPr lang="en-US" dirty="0" smtClean="0"/>
              <a:t>Henceforth, (Consequently,) </a:t>
            </a:r>
            <a:r>
              <a:rPr lang="en-US" dirty="0"/>
              <a:t>there is laid up for me a crown of righteousness, which the Lord, the righteous </a:t>
            </a:r>
            <a:r>
              <a:rPr lang="en-US" dirty="0" smtClean="0"/>
              <a:t>Judge</a:t>
            </a:r>
            <a:r>
              <a:rPr lang="en-US" dirty="0"/>
              <a:t>, shall give me at that day: and not to me only, </a:t>
            </a:r>
            <a:r>
              <a:rPr lang="en-US" b="1" dirty="0">
                <a:solidFill>
                  <a:srgbClr val="FFFF00"/>
                </a:solidFill>
              </a:rPr>
              <a:t>but unto all them also that love </a:t>
            </a:r>
            <a:r>
              <a:rPr lang="en-US" sz="1800" b="1" dirty="0" smtClean="0">
                <a:solidFill>
                  <a:srgbClr val="00B0F0"/>
                </a:solidFill>
              </a:rPr>
              <a:t>(long for - AGAPE) </a:t>
            </a:r>
            <a:r>
              <a:rPr lang="en-US" b="1" dirty="0" smtClean="0">
                <a:solidFill>
                  <a:srgbClr val="FFFF00"/>
                </a:solidFill>
              </a:rPr>
              <a:t>His appearing </a:t>
            </a:r>
            <a:r>
              <a:rPr lang="en-US" sz="1800" dirty="0" smtClean="0">
                <a:solidFill>
                  <a:srgbClr val="00B0F0"/>
                </a:solidFill>
              </a:rPr>
              <a:t>(MANIFESTATION </a:t>
            </a:r>
            <a:r>
              <a:rPr lang="en-US" sz="2000" dirty="0" smtClean="0">
                <a:solidFill>
                  <a:srgbClr val="00B0F0"/>
                </a:solidFill>
              </a:rPr>
              <a:t>–[epee-</a:t>
            </a:r>
            <a:r>
              <a:rPr lang="en-US" sz="2000" dirty="0" err="1" smtClean="0">
                <a:solidFill>
                  <a:srgbClr val="00B0F0"/>
                </a:solidFill>
              </a:rPr>
              <a:t>fahn</a:t>
            </a:r>
            <a:r>
              <a:rPr lang="en-US" sz="2000" dirty="0" smtClean="0">
                <a:solidFill>
                  <a:srgbClr val="00B0F0"/>
                </a:solidFill>
              </a:rPr>
              <a:t>-</a:t>
            </a:r>
            <a:r>
              <a:rPr lang="en-US" sz="2000" dirty="0" err="1" smtClean="0">
                <a:solidFill>
                  <a:srgbClr val="00B0F0"/>
                </a:solidFill>
              </a:rPr>
              <a:t>iah</a:t>
            </a:r>
            <a:r>
              <a:rPr lang="en-US" sz="2000" dirty="0" smtClean="0">
                <a:solidFill>
                  <a:srgbClr val="00B0F0"/>
                </a:solidFill>
              </a:rPr>
              <a:t>] epiphany). </a:t>
            </a:r>
            <a:r>
              <a:rPr lang="en-US" b="1" dirty="0"/>
              <a:t>2 Timothy </a:t>
            </a:r>
            <a:r>
              <a:rPr lang="en-US" b="1" dirty="0" smtClean="0"/>
              <a:t>4:8</a:t>
            </a:r>
            <a:endParaRPr lang="en-US" dirty="0"/>
          </a:p>
        </p:txBody>
      </p:sp>
      <p:sp>
        <p:nvSpPr>
          <p:cNvPr id="5" name="TextBox 4"/>
          <p:cNvSpPr txBox="1"/>
          <p:nvPr/>
        </p:nvSpPr>
        <p:spPr>
          <a:xfrm>
            <a:off x="0" y="304800"/>
            <a:ext cx="91440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KEY VERSES FOR THE SERMON TODAY</a:t>
            </a:r>
          </a:p>
        </p:txBody>
      </p:sp>
      <p:sp>
        <p:nvSpPr>
          <p:cNvPr id="6" name="Rectangle 5"/>
          <p:cNvSpPr/>
          <p:nvPr/>
        </p:nvSpPr>
        <p:spPr>
          <a:xfrm>
            <a:off x="266700" y="3048000"/>
            <a:ext cx="8534400" cy="3416320"/>
          </a:xfrm>
          <a:prstGeom prst="rect">
            <a:avLst/>
          </a:prstGeom>
        </p:spPr>
        <p:txBody>
          <a:bodyPr wrap="square">
            <a:spAutoFit/>
          </a:bodyPr>
          <a:lstStyle/>
          <a:p>
            <a:r>
              <a:rPr lang="en-US" dirty="0" smtClean="0"/>
              <a:t>For </a:t>
            </a:r>
            <a:r>
              <a:rPr lang="en-US" dirty="0"/>
              <a:t>the grace of God that brings salvation has appeared to all men. </a:t>
            </a:r>
            <a:r>
              <a:rPr lang="en-US" baseline="30000" dirty="0"/>
              <a:t>12 </a:t>
            </a:r>
            <a:r>
              <a:rPr lang="en-US" dirty="0"/>
              <a:t> It teaches us to say "No" to ungodliness and worldly passions, and to live self-controlled, upright and godly lives in this present age, </a:t>
            </a:r>
            <a:r>
              <a:rPr lang="en-US" baseline="30000" dirty="0"/>
              <a:t>13 </a:t>
            </a:r>
            <a:r>
              <a:rPr lang="en-US" dirty="0"/>
              <a:t> </a:t>
            </a:r>
            <a:r>
              <a:rPr lang="en-US" b="1" dirty="0">
                <a:solidFill>
                  <a:srgbClr val="FFFF00"/>
                </a:solidFill>
              </a:rPr>
              <a:t>while we wait </a:t>
            </a:r>
            <a:r>
              <a:rPr lang="en-US" sz="1800" b="1" dirty="0" smtClean="0">
                <a:solidFill>
                  <a:srgbClr val="00B0F0"/>
                </a:solidFill>
              </a:rPr>
              <a:t>(Look) </a:t>
            </a:r>
            <a:r>
              <a:rPr lang="en-US" b="1" dirty="0" smtClean="0">
                <a:solidFill>
                  <a:srgbClr val="FFFF00"/>
                </a:solidFill>
              </a:rPr>
              <a:t>for </a:t>
            </a:r>
            <a:r>
              <a:rPr lang="en-US" b="1" dirty="0">
                <a:solidFill>
                  <a:srgbClr val="FFFF00"/>
                </a:solidFill>
              </a:rPr>
              <a:t>the </a:t>
            </a:r>
            <a:r>
              <a:rPr lang="en-US" b="1" dirty="0" smtClean="0">
                <a:solidFill>
                  <a:srgbClr val="FFFF00"/>
                </a:solidFill>
              </a:rPr>
              <a:t>“blessed hope”--</a:t>
            </a:r>
            <a:r>
              <a:rPr lang="en-US" b="1" dirty="0">
                <a:solidFill>
                  <a:srgbClr val="FFFF00"/>
                </a:solidFill>
              </a:rPr>
              <a:t>the glorious appearing </a:t>
            </a:r>
            <a:r>
              <a:rPr lang="en-US" sz="1800" dirty="0">
                <a:solidFill>
                  <a:srgbClr val="00B0F0"/>
                </a:solidFill>
              </a:rPr>
              <a:t>MANIFESTATION</a:t>
            </a:r>
            <a:r>
              <a:rPr lang="en-US" dirty="0">
                <a:solidFill>
                  <a:srgbClr val="00B0F0"/>
                </a:solidFill>
              </a:rPr>
              <a:t> </a:t>
            </a:r>
            <a:r>
              <a:rPr lang="en-US" dirty="0" smtClean="0">
                <a:solidFill>
                  <a:srgbClr val="00B0F0"/>
                </a:solidFill>
              </a:rPr>
              <a:t> </a:t>
            </a:r>
            <a:r>
              <a:rPr lang="en-US" b="1" dirty="0" smtClean="0">
                <a:solidFill>
                  <a:srgbClr val="FFFF00"/>
                </a:solidFill>
              </a:rPr>
              <a:t>of </a:t>
            </a:r>
            <a:r>
              <a:rPr lang="en-US" b="1" dirty="0">
                <a:solidFill>
                  <a:srgbClr val="FFFF00"/>
                </a:solidFill>
              </a:rPr>
              <a:t>our great God and Savior, Jesus Christ</a:t>
            </a:r>
            <a:r>
              <a:rPr lang="en-US" dirty="0"/>
              <a:t>, </a:t>
            </a:r>
            <a:r>
              <a:rPr lang="en-US" baseline="30000" dirty="0"/>
              <a:t>14 </a:t>
            </a:r>
            <a:r>
              <a:rPr lang="en-US" dirty="0"/>
              <a:t> who gave </a:t>
            </a:r>
            <a:r>
              <a:rPr lang="en-US" dirty="0" smtClean="0"/>
              <a:t>Himself </a:t>
            </a:r>
            <a:r>
              <a:rPr lang="en-US" dirty="0"/>
              <a:t>for us to redeem us from all wickedness and to purify for </a:t>
            </a:r>
            <a:r>
              <a:rPr lang="en-US" dirty="0" smtClean="0"/>
              <a:t>Himself </a:t>
            </a:r>
            <a:r>
              <a:rPr lang="en-US" dirty="0"/>
              <a:t>a </a:t>
            </a:r>
            <a:r>
              <a:rPr lang="en-US" dirty="0" smtClean="0"/>
              <a:t>people (BRIDE) </a:t>
            </a:r>
            <a:r>
              <a:rPr lang="en-US" dirty="0"/>
              <a:t>that are </a:t>
            </a:r>
            <a:r>
              <a:rPr lang="en-US" dirty="0" smtClean="0"/>
              <a:t>His </a:t>
            </a:r>
            <a:r>
              <a:rPr lang="en-US" dirty="0"/>
              <a:t>very own, eager to do what is good. </a:t>
            </a:r>
            <a:r>
              <a:rPr lang="en-US" b="1" dirty="0"/>
              <a:t>Titus </a:t>
            </a:r>
            <a:r>
              <a:rPr lang="en-US" b="1" dirty="0" smtClean="0"/>
              <a:t>2:11-14</a:t>
            </a:r>
            <a:endParaRPr lang="en-US" dirty="0"/>
          </a:p>
        </p:txBody>
      </p:sp>
    </p:spTree>
    <p:extLst>
      <p:ext uri="{BB962C8B-B14F-4D97-AF65-F5344CB8AC3E}">
        <p14:creationId xmlns:p14="http://schemas.microsoft.com/office/powerpoint/2010/main" val="41816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6629400" cy="6001643"/>
          </a:xfrm>
          <a:prstGeom prst="rect">
            <a:avLst/>
          </a:prstGeom>
        </p:spPr>
        <p:txBody>
          <a:bodyPr wrap="square">
            <a:spAutoFit/>
          </a:bodyPr>
          <a:lstStyle/>
          <a:p>
            <a:pPr marL="457200" indent="-457200" algn="l">
              <a:buFont typeface="+mj-lt"/>
              <a:buAutoNum type="arabicPeriod"/>
            </a:pPr>
            <a:r>
              <a:rPr lang="en-US" b="1" dirty="0">
                <a:solidFill>
                  <a:srgbClr val="FFFF00"/>
                </a:solidFill>
              </a:rPr>
              <a:t>THE GLORIOUS GOSPEL </a:t>
            </a:r>
            <a:r>
              <a:rPr lang="en-US" dirty="0"/>
              <a:t>OF CHRIST 2 Corinthians 4:4</a:t>
            </a:r>
          </a:p>
          <a:p>
            <a:pPr marL="457200" indent="-457200" algn="l">
              <a:buFont typeface="+mj-lt"/>
              <a:buAutoNum type="arabicPeriod"/>
            </a:pPr>
            <a:r>
              <a:rPr lang="en-US" b="1" dirty="0" smtClean="0">
                <a:solidFill>
                  <a:srgbClr val="FFFF00"/>
                </a:solidFill>
              </a:rPr>
              <a:t>THE </a:t>
            </a:r>
            <a:r>
              <a:rPr lang="en-US" b="1" dirty="0">
                <a:solidFill>
                  <a:srgbClr val="FFFF00"/>
                </a:solidFill>
              </a:rPr>
              <a:t>GLORIOUS GRACE </a:t>
            </a:r>
            <a:r>
              <a:rPr lang="en-US" dirty="0"/>
              <a:t>WHICH HE HAS FREELY GIVEN US Ephesians 1:6</a:t>
            </a:r>
          </a:p>
          <a:p>
            <a:pPr marL="457200" indent="-457200" algn="l">
              <a:buFont typeface="+mj-lt"/>
              <a:buAutoNum type="arabicPeriod"/>
            </a:pPr>
            <a:r>
              <a:rPr lang="en-US" b="1" dirty="0" smtClean="0">
                <a:solidFill>
                  <a:srgbClr val="FFFF00"/>
                </a:solidFill>
              </a:rPr>
              <a:t>THE </a:t>
            </a:r>
            <a:r>
              <a:rPr lang="en-US" b="1" dirty="0">
                <a:solidFill>
                  <a:srgbClr val="FFFF00"/>
                </a:solidFill>
              </a:rPr>
              <a:t>GLORIOUS RICHES </a:t>
            </a:r>
            <a:r>
              <a:rPr lang="en-US" dirty="0"/>
              <a:t>IN CHRIST Philippians 4:19</a:t>
            </a:r>
          </a:p>
          <a:p>
            <a:pPr marL="457200" indent="-457200" algn="l">
              <a:buFont typeface="+mj-lt"/>
              <a:buAutoNum type="arabicPeriod"/>
            </a:pPr>
            <a:r>
              <a:rPr lang="en-US" b="1" dirty="0" smtClean="0">
                <a:solidFill>
                  <a:srgbClr val="FFFF00"/>
                </a:solidFill>
              </a:rPr>
              <a:t>THE </a:t>
            </a:r>
            <a:r>
              <a:rPr lang="en-US" b="1" dirty="0">
                <a:solidFill>
                  <a:srgbClr val="FFFF00"/>
                </a:solidFill>
              </a:rPr>
              <a:t>GLORIOUS LIBERTY </a:t>
            </a:r>
            <a:r>
              <a:rPr lang="en-US" dirty="0"/>
              <a:t>OF THE SONS OF GOD Romans 8:21</a:t>
            </a:r>
          </a:p>
          <a:p>
            <a:pPr marL="457200" indent="-457200" algn="l">
              <a:buFont typeface="+mj-lt"/>
              <a:buAutoNum type="arabicPeriod"/>
            </a:pPr>
            <a:r>
              <a:rPr lang="en-US" b="1" dirty="0" smtClean="0">
                <a:solidFill>
                  <a:srgbClr val="FFFF00"/>
                </a:solidFill>
              </a:rPr>
              <a:t>THE </a:t>
            </a:r>
            <a:r>
              <a:rPr lang="en-US" b="1" dirty="0">
                <a:solidFill>
                  <a:srgbClr val="FFFF00"/>
                </a:solidFill>
              </a:rPr>
              <a:t>GLORIOUS MINISTRY </a:t>
            </a:r>
            <a:r>
              <a:rPr lang="en-US" dirty="0"/>
              <a:t>THAT BRINGS RIGHTEOUSNESS 2 Corinthians 3:9</a:t>
            </a:r>
          </a:p>
          <a:p>
            <a:pPr marL="457200" indent="-457200" algn="l">
              <a:buFont typeface="+mj-lt"/>
              <a:buAutoNum type="arabicPeriod"/>
            </a:pPr>
            <a:r>
              <a:rPr lang="en-US" b="1" dirty="0" smtClean="0">
                <a:solidFill>
                  <a:srgbClr val="FFFF00"/>
                </a:solidFill>
              </a:rPr>
              <a:t>THE </a:t>
            </a:r>
            <a:r>
              <a:rPr lang="en-US" b="1" dirty="0">
                <a:solidFill>
                  <a:srgbClr val="FFFF00"/>
                </a:solidFill>
              </a:rPr>
              <a:t>GLORIOUS CHURCH </a:t>
            </a:r>
            <a:r>
              <a:rPr lang="en-US" dirty="0"/>
              <a:t>Ephesians 5:27</a:t>
            </a:r>
          </a:p>
          <a:p>
            <a:pPr marL="457200" indent="-457200" algn="l">
              <a:buFont typeface="+mj-lt"/>
              <a:buAutoNum type="arabicPeriod"/>
            </a:pPr>
            <a:r>
              <a:rPr lang="en-US" b="1" dirty="0" smtClean="0">
                <a:solidFill>
                  <a:srgbClr val="FFFF00"/>
                </a:solidFill>
              </a:rPr>
              <a:t>THE </a:t>
            </a:r>
            <a:r>
              <a:rPr lang="en-US" b="1" dirty="0">
                <a:solidFill>
                  <a:srgbClr val="FFFF00"/>
                </a:solidFill>
              </a:rPr>
              <a:t>GLORIOUS INHERITANCE</a:t>
            </a:r>
            <a:r>
              <a:rPr lang="en-US" dirty="0"/>
              <a:t> IN THE SAINTS  Ephesians 1:18</a:t>
            </a:r>
          </a:p>
          <a:p>
            <a:pPr marL="457200" indent="-457200" algn="l">
              <a:buFont typeface="+mj-lt"/>
              <a:buAutoNum type="arabicPeriod"/>
            </a:pPr>
            <a:r>
              <a:rPr lang="en-US" b="1" dirty="0" smtClean="0">
                <a:solidFill>
                  <a:srgbClr val="FFFF00"/>
                </a:solidFill>
              </a:rPr>
              <a:t>THE</a:t>
            </a:r>
            <a:r>
              <a:rPr lang="en-US" dirty="0" smtClean="0"/>
              <a:t> </a:t>
            </a:r>
            <a:r>
              <a:rPr lang="en-US" dirty="0"/>
              <a:t>BLESSED HOPE OF </a:t>
            </a:r>
            <a:r>
              <a:rPr lang="en-US" b="1" dirty="0">
                <a:solidFill>
                  <a:srgbClr val="FFFF00"/>
                </a:solidFill>
              </a:rPr>
              <a:t>THE GLORIOUS APPEARING </a:t>
            </a:r>
            <a:r>
              <a:rPr lang="en-US" dirty="0"/>
              <a:t>OF OUR GREAT GOD AND SAVIOR JESUS CHRIST. Titus </a:t>
            </a:r>
            <a:r>
              <a:rPr lang="en-US" dirty="0" smtClean="0"/>
              <a:t>2:13 - </a:t>
            </a:r>
            <a:endParaRPr lang="en-US" dirty="0"/>
          </a:p>
        </p:txBody>
      </p:sp>
      <p:sp>
        <p:nvSpPr>
          <p:cNvPr id="3" name="TextBox 2"/>
          <p:cNvSpPr txBox="1"/>
          <p:nvPr/>
        </p:nvSpPr>
        <p:spPr>
          <a:xfrm>
            <a:off x="0" y="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Desire To Teach The WHOLE COUNSEL</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OF GOD at LifeGate </a:t>
            </a:r>
          </a:p>
        </p:txBody>
      </p:sp>
      <p:sp>
        <p:nvSpPr>
          <p:cNvPr id="4" name="Rectangle 3"/>
          <p:cNvSpPr/>
          <p:nvPr/>
        </p:nvSpPr>
        <p:spPr>
          <a:xfrm>
            <a:off x="6705600" y="3794879"/>
            <a:ext cx="2286000" cy="2800767"/>
          </a:xfrm>
          <a:prstGeom prst="rect">
            <a:avLst/>
          </a:prstGeom>
        </p:spPr>
        <p:txBody>
          <a:bodyPr wrap="square">
            <a:spAutoFit/>
          </a:bodyPr>
          <a:lstStyle/>
          <a:p>
            <a:r>
              <a:rPr lang="en-US" sz="2000" dirty="0" smtClean="0"/>
              <a:t>Study </a:t>
            </a:r>
            <a:r>
              <a:rPr lang="en-US" sz="2000" dirty="0"/>
              <a:t>to </a:t>
            </a:r>
            <a:r>
              <a:rPr lang="en-US" sz="2000" dirty="0" smtClean="0"/>
              <a:t>show thyself </a:t>
            </a:r>
            <a:r>
              <a:rPr lang="en-US" sz="2000" dirty="0"/>
              <a:t>approved unto God, a workman that </a:t>
            </a:r>
            <a:r>
              <a:rPr lang="en-US" sz="2000" dirty="0" smtClean="0"/>
              <a:t>needs </a:t>
            </a:r>
            <a:r>
              <a:rPr lang="en-US" sz="2000" dirty="0"/>
              <a:t>not to be ashamed, </a:t>
            </a:r>
            <a:r>
              <a:rPr lang="en-US" sz="2000" b="1" dirty="0">
                <a:solidFill>
                  <a:srgbClr val="FFFF00"/>
                </a:solidFill>
              </a:rPr>
              <a:t>rightly dividing the word of truth.</a:t>
            </a:r>
            <a:r>
              <a:rPr lang="en-US" sz="2000" dirty="0"/>
              <a:t> </a:t>
            </a:r>
            <a:endParaRPr lang="en-US" sz="2000" dirty="0" smtClean="0"/>
          </a:p>
          <a:p>
            <a:r>
              <a:rPr lang="en-US" sz="1600" dirty="0" smtClean="0"/>
              <a:t>2 </a:t>
            </a:r>
            <a:r>
              <a:rPr lang="en-US" sz="1600" dirty="0"/>
              <a:t>Timothy 2:15 (KJV) </a:t>
            </a:r>
          </a:p>
        </p:txBody>
      </p:sp>
      <p:sp>
        <p:nvSpPr>
          <p:cNvPr id="6" name="Rectangle 5"/>
          <p:cNvSpPr/>
          <p:nvPr/>
        </p:nvSpPr>
        <p:spPr>
          <a:xfrm>
            <a:off x="6629400" y="838200"/>
            <a:ext cx="2362200" cy="3139321"/>
          </a:xfrm>
          <a:prstGeom prst="rect">
            <a:avLst/>
          </a:prstGeom>
        </p:spPr>
        <p:txBody>
          <a:bodyPr wrap="square">
            <a:spAutoFit/>
          </a:bodyPr>
          <a:lstStyle/>
          <a:p>
            <a:r>
              <a:rPr lang="en-US" sz="1800" dirty="0" smtClean="0"/>
              <a:t>until </a:t>
            </a:r>
            <a:r>
              <a:rPr lang="en-US" sz="1800" dirty="0"/>
              <a:t>we all reach unity in the faith and in the knowledge of the Son of God and become mature, </a:t>
            </a:r>
            <a:r>
              <a:rPr lang="en-US" sz="1800" b="1" dirty="0">
                <a:solidFill>
                  <a:srgbClr val="FFFF00"/>
                </a:solidFill>
              </a:rPr>
              <a:t>attaining to the whole measure of the fullness of Christ. </a:t>
            </a:r>
            <a:r>
              <a:rPr lang="en-US" sz="1800" b="1" dirty="0"/>
              <a:t>Ephesians 4:13 (NIV) </a:t>
            </a:r>
            <a:r>
              <a:rPr lang="en-US" sz="1800" dirty="0"/>
              <a:t/>
            </a:r>
            <a:br>
              <a:rPr lang="en-US" sz="1800" dirty="0"/>
            </a:br>
            <a:endParaRPr lang="en-US" sz="1800" dirty="0"/>
          </a:p>
        </p:txBody>
      </p:sp>
    </p:spTree>
    <p:extLst>
      <p:ext uri="{BB962C8B-B14F-4D97-AF65-F5344CB8AC3E}">
        <p14:creationId xmlns:p14="http://schemas.microsoft.com/office/powerpoint/2010/main" val="51531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4702" y="381000"/>
            <a:ext cx="3024853" cy="3429000"/>
          </a:xfrm>
          <a:prstGeom prst="rect">
            <a:avLst/>
          </a:prstGeom>
          <a:noFill/>
          <a:ln w="317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09600" y="112693"/>
            <a:ext cx="50292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We Don’t Preach</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As Much On The Last Days? </a:t>
            </a:r>
          </a:p>
        </p:txBody>
      </p:sp>
      <p:sp>
        <p:nvSpPr>
          <p:cNvPr id="7" name="Rectangle 6"/>
          <p:cNvSpPr/>
          <p:nvPr/>
        </p:nvSpPr>
        <p:spPr>
          <a:xfrm>
            <a:off x="228600" y="1219200"/>
            <a:ext cx="5562600" cy="1938992"/>
          </a:xfrm>
          <a:prstGeom prst="rect">
            <a:avLst/>
          </a:prstGeom>
        </p:spPr>
        <p:txBody>
          <a:bodyPr wrap="square">
            <a:spAutoFit/>
          </a:bodyPr>
          <a:lstStyle/>
          <a:p>
            <a:r>
              <a:rPr lang="en-US" b="1" dirty="0" smtClean="0">
                <a:solidFill>
                  <a:srgbClr val="00B0F0"/>
                </a:solidFill>
              </a:rPr>
              <a:t>OUR PRIMARY </a:t>
            </a:r>
            <a:r>
              <a:rPr lang="en-US" b="1" dirty="0">
                <a:solidFill>
                  <a:srgbClr val="00B0F0"/>
                </a:solidFill>
              </a:rPr>
              <a:t>FOCUS </a:t>
            </a:r>
            <a:r>
              <a:rPr lang="en-US" dirty="0"/>
              <a:t>– </a:t>
            </a:r>
            <a:r>
              <a:rPr lang="en-US" dirty="0">
                <a:solidFill>
                  <a:srgbClr val="FFFF00"/>
                </a:solidFill>
              </a:rPr>
              <a:t>IS THE FACE OF GOD – HIS GREAT WORK OF SALVATION IN THE EARTH </a:t>
            </a:r>
            <a:r>
              <a:rPr lang="en-US" dirty="0"/>
              <a:t>– OUR RESPONSE TO HIS COSTLY GRACE </a:t>
            </a:r>
          </a:p>
          <a:p>
            <a:r>
              <a:rPr lang="en-US" dirty="0"/>
              <a:t>AND THE MISSION HE HAS FOR US </a:t>
            </a:r>
          </a:p>
        </p:txBody>
      </p:sp>
      <p:sp>
        <p:nvSpPr>
          <p:cNvPr id="8" name="Rectangle 7"/>
          <p:cNvSpPr/>
          <p:nvPr/>
        </p:nvSpPr>
        <p:spPr>
          <a:xfrm>
            <a:off x="76200" y="3276600"/>
            <a:ext cx="4572000" cy="2554545"/>
          </a:xfrm>
          <a:prstGeom prst="rect">
            <a:avLst/>
          </a:prstGeom>
        </p:spPr>
        <p:txBody>
          <a:bodyPr wrap="square">
            <a:spAutoFit/>
          </a:bodyPr>
          <a:lstStyle/>
          <a:p>
            <a:r>
              <a:rPr lang="en-US" sz="2000" b="1" dirty="0" smtClean="0">
                <a:solidFill>
                  <a:srgbClr val="00B0F0"/>
                </a:solidFill>
              </a:rPr>
              <a:t>OUR SECONDARY </a:t>
            </a:r>
            <a:r>
              <a:rPr lang="en-US" sz="2000" b="1" dirty="0">
                <a:solidFill>
                  <a:srgbClr val="00B0F0"/>
                </a:solidFill>
              </a:rPr>
              <a:t>FOCUS </a:t>
            </a:r>
            <a:r>
              <a:rPr lang="en-US" sz="2000" dirty="0"/>
              <a:t>– WE HAVE TO COMFORT </a:t>
            </a:r>
            <a:r>
              <a:rPr lang="en-US" sz="2000" dirty="0" smtClean="0"/>
              <a:t>ONE ANOTHER </a:t>
            </a:r>
            <a:r>
              <a:rPr lang="en-US" sz="2000" dirty="0"/>
              <a:t>IN THE LORD WHEN THINGS </a:t>
            </a:r>
            <a:r>
              <a:rPr lang="en-US" sz="2000" dirty="0" smtClean="0"/>
              <a:t>ARE HARD </a:t>
            </a:r>
            <a:r>
              <a:rPr lang="en-US" sz="2000" dirty="0" smtClean="0">
                <a:solidFill>
                  <a:srgbClr val="FFFF00"/>
                </a:solidFill>
              </a:rPr>
              <a:t>WE ARE GOING TO A BETTER PLACE </a:t>
            </a:r>
            <a:r>
              <a:rPr lang="en-US" sz="2000" dirty="0" smtClean="0">
                <a:solidFill>
                  <a:schemeClr val="bg1"/>
                </a:solidFill>
              </a:rPr>
              <a:t>(THE VERY PRESENCE OF JESUS) </a:t>
            </a:r>
            <a:r>
              <a:rPr lang="en-US" sz="2000" dirty="0" smtClean="0">
                <a:solidFill>
                  <a:srgbClr val="FFFF00"/>
                </a:solidFill>
              </a:rPr>
              <a:t>THROUGH THE RESURRECTION AND APPEARING OF THE LORD </a:t>
            </a:r>
            <a:endParaRPr lang="en-US" sz="2000" dirty="0">
              <a:solidFill>
                <a:srgbClr val="FFFF0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399" y="3988583"/>
            <a:ext cx="1520463" cy="73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985957"/>
            <a:ext cx="2141258" cy="73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499" y="5234001"/>
            <a:ext cx="1542147" cy="1026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101" y="5249958"/>
            <a:ext cx="1528762" cy="1010389"/>
          </a:xfrm>
          <a:prstGeom prst="rect">
            <a:avLst/>
          </a:prstGeom>
          <a:noFill/>
          <a:ln w="158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56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649" y="62805"/>
            <a:ext cx="91440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Early Church Was the First</a:t>
            </a:r>
          </a:p>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Eight Minutes of the Church’s</a:t>
            </a:r>
          </a:p>
          <a:p>
            <a:pPr algn="r"/>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Takeoff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6705">
            <a:off x="195699" y="2814985"/>
            <a:ext cx="1810404" cy="2711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34433" y="5848137"/>
            <a:ext cx="1732935" cy="830997"/>
          </a:xfrm>
          <a:prstGeom prst="rect">
            <a:avLst/>
          </a:prstGeom>
          <a:noFill/>
        </p:spPr>
        <p:txBody>
          <a:bodyPr wrap="square" rtlCol="0">
            <a:spAutoFit/>
          </a:bodyPr>
          <a:lstStyle/>
          <a:p>
            <a:r>
              <a:rPr lang="en-US" dirty="0" smtClean="0"/>
              <a:t>Pages</a:t>
            </a:r>
          </a:p>
          <a:p>
            <a:r>
              <a:rPr lang="en-US" dirty="0" smtClean="0"/>
              <a:t>128- 130</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152" y="3914775"/>
            <a:ext cx="6611937"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451" y="2057400"/>
            <a:ext cx="6383337"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2428" r="10169"/>
          <a:stretch/>
        </p:blipFill>
        <p:spPr bwMode="auto">
          <a:xfrm rot="19818627">
            <a:off x="212820" y="1739594"/>
            <a:ext cx="2373986"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87" y="152400"/>
            <a:ext cx="3050657" cy="1573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697829"/>
            <a:ext cx="762000" cy="104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4953000" y="3581400"/>
            <a:ext cx="3725788" cy="266700"/>
          </a:xfrm>
          <a:prstGeom prst="rect">
            <a:avLst/>
          </a:prstGeom>
          <a:solidFill>
            <a:schemeClr val="bg1"/>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5912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96705">
            <a:off x="484021" y="320505"/>
            <a:ext cx="2074907" cy="3107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14600" y="304800"/>
            <a:ext cx="6324600" cy="1323439"/>
          </a:xfrm>
          <a:prstGeom prst="rect">
            <a:avLst/>
          </a:prstGeom>
          <a:noFill/>
        </p:spPr>
        <p:txBody>
          <a:bodyPr wrap="square" rtlCol="0">
            <a:spAutoFit/>
          </a:bodyPr>
          <a:lstStyle/>
          <a:p>
            <a:r>
              <a:rPr lang="en-US" sz="4000" dirty="0" smtClean="0"/>
              <a:t>Chapter 19</a:t>
            </a:r>
          </a:p>
          <a:p>
            <a:r>
              <a:rPr lang="en-US" sz="4000" dirty="0" smtClean="0"/>
              <a:t>“The Critical 11 Minutes”</a:t>
            </a:r>
            <a:endParaRPr lang="en-US" sz="4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74459"/>
            <a:ext cx="5945187"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226884"/>
            <a:ext cx="8177299" cy="194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5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87934"/>
            <a:ext cx="8229600" cy="5693866"/>
          </a:xfrm>
          <a:prstGeom prst="rect">
            <a:avLst/>
          </a:prstGeom>
        </p:spPr>
        <p:txBody>
          <a:bodyPr wrap="square">
            <a:spAutoFit/>
          </a:bodyPr>
          <a:lstStyle/>
          <a:p>
            <a:pPr lvl="0"/>
            <a:r>
              <a:rPr lang="en-US" sz="2800" dirty="0" smtClean="0"/>
              <a:t>BECAUSE THERE </a:t>
            </a:r>
            <a:r>
              <a:rPr lang="en-US" sz="2800" dirty="0"/>
              <a:t>IS THIS DIABOLICAL INFERRED HALF-TRUTH </a:t>
            </a:r>
            <a:r>
              <a:rPr lang="en-US" sz="2800" dirty="0" smtClean="0"/>
              <a:t>IN MODERN CHRISTIAN MINISTRY PHILOSOPHY - </a:t>
            </a:r>
            <a:r>
              <a:rPr lang="en-US" sz="2800" b="1" dirty="0">
                <a:solidFill>
                  <a:srgbClr val="FFFF00"/>
                </a:solidFill>
              </a:rPr>
              <a:t>THAT IF I AM DOING GOSPEL MINISTRY – THAT “WELL GOD HAS TO BLESS IT” – BECAUSE I’M DOING WHAT HE TOLD ME TO </a:t>
            </a:r>
            <a:r>
              <a:rPr lang="en-US" sz="2800" b="1" dirty="0" smtClean="0">
                <a:solidFill>
                  <a:srgbClr val="FFFF00"/>
                </a:solidFill>
              </a:rPr>
              <a:t>DO.</a:t>
            </a:r>
            <a:r>
              <a:rPr lang="en-US" sz="2800" dirty="0" smtClean="0"/>
              <a:t> </a:t>
            </a:r>
          </a:p>
          <a:p>
            <a:pPr lvl="0"/>
            <a:endParaRPr lang="en-US" sz="2800" dirty="0"/>
          </a:p>
          <a:p>
            <a:pPr lvl="0"/>
            <a:r>
              <a:rPr lang="en-US" sz="2800" dirty="0" smtClean="0"/>
              <a:t>WELL </a:t>
            </a:r>
            <a:r>
              <a:rPr lang="en-US" sz="2800" dirty="0"/>
              <a:t>HE DOESN’T </a:t>
            </a:r>
            <a:r>
              <a:rPr lang="en-US" sz="2800" dirty="0" smtClean="0"/>
              <a:t>- IF </a:t>
            </a:r>
            <a:r>
              <a:rPr lang="en-US" sz="2800" dirty="0"/>
              <a:t>YOU ARE PREACHING THE GOSPEL IN YOUR OWN STRENGTH </a:t>
            </a:r>
            <a:r>
              <a:rPr lang="en-US" sz="2800" dirty="0" smtClean="0"/>
              <a:t>AND PRIDE AND </a:t>
            </a:r>
            <a:r>
              <a:rPr lang="en-US" sz="2800" dirty="0"/>
              <a:t>WITH ZERO </a:t>
            </a:r>
            <a:r>
              <a:rPr lang="en-US" sz="2800" dirty="0" smtClean="0"/>
              <a:t>INTERCESSION AND FAITH </a:t>
            </a:r>
            <a:r>
              <a:rPr lang="en-US" sz="2800" dirty="0"/>
              <a:t>FOR THE </a:t>
            </a:r>
            <a:r>
              <a:rPr lang="en-US" sz="2800" dirty="0" smtClean="0"/>
              <a:t>POWERFUL ATTENDING </a:t>
            </a:r>
            <a:r>
              <a:rPr lang="en-US" sz="2800" dirty="0"/>
              <a:t>WORKS OF THE HOLY </a:t>
            </a:r>
            <a:r>
              <a:rPr lang="en-US" sz="2800" dirty="0" smtClean="0"/>
              <a:t>SPIRIT TO CARRY THE TRUTH HOME TO BLINDED HEARTS.</a:t>
            </a:r>
            <a:endParaRPr lang="en-US" sz="2800" dirty="0"/>
          </a:p>
        </p:txBody>
      </p:sp>
      <p:sp>
        <p:nvSpPr>
          <p:cNvPr id="5" name="TextBox 4"/>
          <p:cNvSpPr txBox="1"/>
          <p:nvPr/>
        </p:nvSpPr>
        <p:spPr>
          <a:xfrm>
            <a:off x="609600" y="112693"/>
            <a:ext cx="82296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Why Is What Todd Smith Is</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Emphasizing So Important?</a:t>
            </a:r>
          </a:p>
        </p:txBody>
      </p:sp>
    </p:spTree>
    <p:extLst>
      <p:ext uri="{BB962C8B-B14F-4D97-AF65-F5344CB8AC3E}">
        <p14:creationId xmlns:p14="http://schemas.microsoft.com/office/powerpoint/2010/main" val="383470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65135</TotalTime>
  <Words>2309</Words>
  <Application>Microsoft Office PowerPoint</Application>
  <PresentationFormat>On-screen Show (4:3)</PresentationFormat>
  <Paragraphs>198</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955</cp:revision>
  <cp:lastPrinted>2021-03-31T16:23:49Z</cp:lastPrinted>
  <dcterms:created xsi:type="dcterms:W3CDTF">2019-07-16T01:09:40Z</dcterms:created>
  <dcterms:modified xsi:type="dcterms:W3CDTF">2025-08-03T16:20:01Z</dcterms:modified>
</cp:coreProperties>
</file>