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79" r:id="rId3"/>
    <p:sldId id="519" r:id="rId4"/>
    <p:sldId id="518" r:id="rId5"/>
    <p:sldId id="516" r:id="rId6"/>
    <p:sldId id="517" r:id="rId7"/>
    <p:sldId id="515" r:id="rId8"/>
    <p:sldId id="505" r:id="rId9"/>
    <p:sldId id="512" r:id="rId10"/>
    <p:sldId id="482" r:id="rId11"/>
    <p:sldId id="501" r:id="rId12"/>
    <p:sldId id="503" r:id="rId13"/>
    <p:sldId id="508" r:id="rId14"/>
    <p:sldId id="447" r:id="rId15"/>
    <p:sldId id="496" r:id="rId16"/>
    <p:sldId id="511" r:id="rId17"/>
    <p:sldId id="497" r:id="rId18"/>
    <p:sldId id="510" r:id="rId19"/>
    <p:sldId id="488" r:id="rId20"/>
    <p:sldId id="514" r:id="rId21"/>
    <p:sldId id="509" r:id="rId22"/>
    <p:sldId id="431" r:id="rId23"/>
    <p:sldId id="491" r:id="rId24"/>
    <p:sldId id="492" r:id="rId25"/>
    <p:sldId id="485" r:id="rId26"/>
    <p:sldId id="484" r:id="rId27"/>
    <p:sldId id="507" r:id="rId28"/>
    <p:sldId id="493" r:id="rId29"/>
    <p:sldId id="498" r:id="rId30"/>
    <p:sldId id="520" r:id="rId31"/>
    <p:sldId id="420" r:id="rId32"/>
    <p:sldId id="403" r:id="rId3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14</a:t>
            </a:fld>
            <a:endParaRPr lang="en-US" altLang="en-US"/>
          </a:p>
        </p:txBody>
      </p:sp>
    </p:spTree>
    <p:extLst>
      <p:ext uri="{BB962C8B-B14F-4D97-AF65-F5344CB8AC3E}">
        <p14:creationId xmlns:p14="http://schemas.microsoft.com/office/powerpoint/2010/main" val="157929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nissuin&amp;rlz=1C1RXQR_enUS1128US1128&amp;oq=how+many+years+was+a+jewish+engagement&amp;gs_lcrp=EgZjaHJvbWUqBwgBECEYoAEyBggAEEUYOTIHCAEQIRigATIHCAIQIRigATIHCAMQIRigATIHCAQQIRigATIHCAUQIRigATIHCAYQIRifBTIHCAcQIRifBTIHCAgQIRifBTIHCAkQIRifBdIBCTE0ODgyajBqN6gCALACAA&amp;sourceid=chrome&amp;ie=UTF-8&amp;mstk=AUtExfC3HRAlAKjQRPS-B47uTVBf5Oz_SxQv-giT_zI0t4658Lz5HsBT0bTxD0bmn1wjRqbZiFjZPYm5qQxl6IhYEtAEgpNpNpRs3W92QFZh_6RMTMltA5GTmIsLhGcM9tL2eaYvirSO94kcSpF_C24E-Qhtv9eTsZjwSTXg6v2orMmOKRC0RAdlVUvNhRcXIybLlRc9XrvSwcdZMQcDFCau6SbjGzS2bTX5iI9wcR02lHyFdCf6DD5Rjz54_UU6EEhK7Mzi3wlgEKwHMavHgDiHIKt8CGFEbCeN8g673c3xKXPTvw&amp;csui=3&amp;ved=2ahUKEwj3oaTn_emOAxWBFlkFHfAJKDUQgK4QegQIARAD" TargetMode="External"/><Relationship Id="rId2" Type="http://schemas.openxmlformats.org/officeDocument/2006/relationships/hyperlink" Target="https://www.google.com/search?q=erusin&amp;rlz=1C1RXQR_enUS1128US1128&amp;oq=how+many+years+was+a+jewish+engagement&amp;gs_lcrp=EgZjaHJvbWUqBwgBECEYoAEyBggAEEUYOTIHCAEQIRigATIHCAIQIRigATIHCAMQIRigATIHCAQQIRigATIHCAUQIRigATIHCAYQIRifBTIHCAcQIRifBTIHCAgQIRifBTIHCAkQIRifBdIBCTE0ODgyajBqN6gCALACAA&amp;sourceid=chrome&amp;ie=UTF-8&amp;mstk=AUtExfC3HRAlAKjQRPS-B47uTVBf5Oz_SxQv-giT_zI0t4658Lz5HsBT0bTxD0bmn1wjRqbZiFjZPYm5qQxl6IhYEtAEgpNpNpRs3W92QFZh_6RMTMltA5GTmIsLhGcM9tL2eaYvirSO94kcSpF_C24E-Qhtv9eTsZjwSTXg6v2orMmOKRC0RAdlVUvNhRcXIybLlRc9XrvSwcdZMQcDFCau6SbjGzS2bTX5iI9wcR02lHyFdCf6DD5Rjz54_UU6EEhK7Mzi3wlgEKwHMavHgDiHIKt8CGFEbCeN8g673c3xKXPTvw&amp;csui=3&amp;ved=2ahUKEwj3oaTn_emOAxWBFlkFHfAJKDUQgK4QegQIARAB" TargetMode="External"/><Relationship Id="rId1" Type="http://schemas.openxmlformats.org/officeDocument/2006/relationships/slideLayout" Target="../slideLayouts/slideLayout2.xml"/><Relationship Id="rId5" Type="http://schemas.openxmlformats.org/officeDocument/2006/relationships/hyperlink" Target="https://www.google.com/search?q=Sheva+Brachot&amp;sca_esv=22e89e368aea6241&amp;rlz=1C1RXQR_enUS1128US1128&amp;sxsrf=AE3TifOmBPiS3MSaaDQ1RqOtUJ_BL5ulZA:1754780879309&amp;ei=z9SXaNbSErGW5OMPy8ew4Q8&amp;ved=2ahUKEwiGg57j-v6OAxUXhIkEHT8jKekQgK4QegQIARAE&amp;uact=5&amp;oq=did+jewish+weddings+last+seven+days+in+JEsus'++time&amp;gs_lp=Egxnd3Mtd2l6LXNlcnAiM2RpZCBqZXdpc2ggd2VkZGluZ3MgbGFzdCBzZXZlbiBkYXlzIGluIEpFc3VzJyAgdGltZTIFECEYoAEyBRAhGKABMgUQIRigATIFECEYoAFImtkBUABY1dcBcAB4AZABAJgBwAGgAbA0qgEENC40ObgBA8gBAPgBAZgCM6AC_TPCAgYQABgHGB7CAgcQLhiABBgKwgIFEAAYgATCAggQABgHGAoYHsICChAAGIAEGEMYigXCAgoQLhiABBhDGIoFwgIEECMYJ8ICChAjGIAEGCcYigXCAgsQABiABBiRAhiKBcICCBAuGIAEGLEDwgIIEAAYgAQYsQPCAg4QABiABBixAxiDARiKBcICBBAAGAPCAgYQABgWGB7CAgsQABiABBiGAxiKBcICBRAAGO8FwgIIEAAYgAQYogTCAgUQIRirAsICBRAhGJ8FmAMAkgcGMS40OS4xoAfZ_wKyBwYxLjQ5LjG4B_0zwgcJMC4xMy4zNS4zyAffAQ&amp;sclient=gws-wiz-serp&amp;mstk=AUtExfA6JaYAMHY7k7faSyjVkfkcwqtVCGVHyoG6NOxv206IiM8f8pIBWkSL8Npw1gqqf4w6ktj313pLJiDBD6lKxgg0UUW_Zu52mvzRmBhhdSyKNBhIeLuA9SM9qQUeAPAwY_8oxoC78bABWI6rcOr0fx_SrXCUEUFaKH2wcx0p_SZvBXo&amp;csui=3"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3528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August 10th,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10 Great Prayers from the Bible | Worship Leaders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22" y="590814"/>
            <a:ext cx="6840278" cy="384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6922" y="533400"/>
            <a:ext cx="6840278" cy="1077218"/>
          </a:xfrm>
          <a:prstGeom prst="rect">
            <a:avLst/>
          </a:prstGeom>
          <a:noFill/>
        </p:spPr>
        <p:txBody>
          <a:bodyPr wrap="square" rtlCol="0">
            <a:spAutoFit/>
          </a:bodyPr>
          <a:lstStyle/>
          <a:p>
            <a:r>
              <a:rPr lang="en-US" sz="3200" b="1" dirty="0" smtClean="0"/>
              <a:t>Pressing Through The Veil </a:t>
            </a:r>
          </a:p>
          <a:p>
            <a:r>
              <a:rPr lang="en-US" sz="3200" b="1" dirty="0" smtClean="0"/>
              <a:t>By Means Of </a:t>
            </a:r>
            <a:endParaRPr lang="en-US" sz="3200" b="1" dirty="0"/>
          </a:p>
        </p:txBody>
      </p:sp>
      <p:sp>
        <p:nvSpPr>
          <p:cNvPr id="2" name="TextBox 1"/>
          <p:cNvSpPr txBox="1"/>
          <p:nvPr/>
        </p:nvSpPr>
        <p:spPr>
          <a:xfrm>
            <a:off x="152400" y="4419600"/>
            <a:ext cx="8991600" cy="923330"/>
          </a:xfrm>
          <a:prstGeom prst="rect">
            <a:avLst/>
          </a:prstGeom>
          <a:noFill/>
        </p:spPr>
        <p:txBody>
          <a:bodyPr wrap="square" rtlCol="0">
            <a:spAutoFit/>
          </a:bodyPr>
          <a:lstStyle/>
          <a:p>
            <a:r>
              <a:rPr lang="en-US" sz="5400" dirty="0" smtClean="0"/>
              <a:t>Part 4 – </a:t>
            </a:r>
            <a:r>
              <a:rPr lang="en-US" sz="2500" dirty="0" smtClean="0"/>
              <a:t>Being The Bride Of Christ In The Last Days  </a:t>
            </a:r>
            <a:endParaRPr lang="en-US" sz="2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 t="8606" r="1051" b="42393"/>
          <a:stretch/>
        </p:blipFill>
        <p:spPr bwMode="auto">
          <a:xfrm>
            <a:off x="4495800" y="235913"/>
            <a:ext cx="4161539" cy="97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308080"/>
            <a:ext cx="8839200" cy="3416320"/>
          </a:xfrm>
          <a:prstGeom prst="rect">
            <a:avLst/>
          </a:prstGeom>
        </p:spPr>
        <p:txBody>
          <a:bodyPr wrap="square">
            <a:spAutoFit/>
          </a:bodyPr>
          <a:lstStyle/>
          <a:p>
            <a:r>
              <a:rPr lang="en-US" sz="2000" dirty="0" smtClean="0"/>
              <a:t>So </a:t>
            </a:r>
            <a:r>
              <a:rPr lang="en-US" sz="2000" dirty="0"/>
              <a:t>we believe that God will bring with Jesus those who have fallen asleep in </a:t>
            </a:r>
            <a:r>
              <a:rPr lang="en-US" sz="2000" dirty="0" smtClean="0"/>
              <a:t>Him</a:t>
            </a:r>
            <a:r>
              <a:rPr lang="en-US" sz="2000" dirty="0"/>
              <a:t>. </a:t>
            </a:r>
            <a:r>
              <a:rPr lang="en-US" sz="2000" baseline="30000" dirty="0"/>
              <a:t>15 </a:t>
            </a:r>
            <a:r>
              <a:rPr lang="en-US" sz="2000" dirty="0"/>
              <a:t> According to the Lord's own word, we tell you that we who are still alive, who are left till the coming of the Lord, will certainly not precede those who have fallen asleep. </a:t>
            </a:r>
            <a:r>
              <a:rPr lang="en-US" sz="2000" baseline="30000" dirty="0"/>
              <a:t>16 </a:t>
            </a:r>
            <a:r>
              <a:rPr lang="en-US" sz="2000" dirty="0"/>
              <a:t> </a:t>
            </a:r>
            <a:r>
              <a:rPr lang="en-US" sz="2000" b="1" dirty="0">
                <a:solidFill>
                  <a:srgbClr val="FFFF00"/>
                </a:solidFill>
              </a:rPr>
              <a:t>For the Lord himself will come down from heaven, with a loud command, with the voice of the archangel and with the trumpet call of God, and the dead in Christ will rise first. </a:t>
            </a:r>
            <a:r>
              <a:rPr lang="en-US" sz="2000" b="1" baseline="30000" dirty="0">
                <a:solidFill>
                  <a:srgbClr val="FFFF00"/>
                </a:solidFill>
              </a:rPr>
              <a:t>17 </a:t>
            </a:r>
            <a:r>
              <a:rPr lang="en-US" sz="2000" b="1" dirty="0">
                <a:solidFill>
                  <a:srgbClr val="FFFF00"/>
                </a:solidFill>
              </a:rPr>
              <a:t> After that, we who are still alive and are left will be caught up </a:t>
            </a:r>
            <a:r>
              <a:rPr lang="en-US" sz="1600" b="1" dirty="0" smtClean="0">
                <a:solidFill>
                  <a:srgbClr val="00B0F0"/>
                </a:solidFill>
              </a:rPr>
              <a:t>(</a:t>
            </a:r>
            <a:r>
              <a:rPr lang="en-US" sz="1600" b="1" dirty="0" err="1" smtClean="0">
                <a:solidFill>
                  <a:srgbClr val="00B0F0"/>
                </a:solidFill>
              </a:rPr>
              <a:t>Harpod-zoe</a:t>
            </a:r>
            <a:r>
              <a:rPr lang="en-US" sz="1600" b="1" dirty="0" smtClean="0">
                <a:solidFill>
                  <a:srgbClr val="00B0F0"/>
                </a:solidFill>
              </a:rPr>
              <a:t> – to catch away – Acts 8:39 Philip) </a:t>
            </a:r>
            <a:r>
              <a:rPr lang="en-US" sz="2000" b="1" dirty="0" smtClean="0">
                <a:solidFill>
                  <a:srgbClr val="FFFF00"/>
                </a:solidFill>
              </a:rPr>
              <a:t>together </a:t>
            </a:r>
            <a:r>
              <a:rPr lang="en-US" sz="2000" b="1" dirty="0">
                <a:solidFill>
                  <a:srgbClr val="FFFF00"/>
                </a:solidFill>
              </a:rPr>
              <a:t>with them in the clouds to meet the Lord in the air. And so we will be with the Lord forever. </a:t>
            </a:r>
            <a:r>
              <a:rPr lang="en-US" sz="1600" baseline="30000" dirty="0"/>
              <a:t>18 </a:t>
            </a:r>
            <a:r>
              <a:rPr lang="en-US" sz="1600" dirty="0"/>
              <a:t> </a:t>
            </a:r>
            <a:r>
              <a:rPr lang="en-US" sz="2000" b="1" dirty="0">
                <a:solidFill>
                  <a:schemeClr val="bg2">
                    <a:lumMod val="25000"/>
                    <a:lumOff val="75000"/>
                  </a:schemeClr>
                </a:solidFill>
              </a:rPr>
              <a:t>Therefore encourage </a:t>
            </a:r>
            <a:r>
              <a:rPr lang="en-US" sz="2000" b="1" dirty="0" smtClean="0">
                <a:solidFill>
                  <a:schemeClr val="bg2">
                    <a:lumMod val="25000"/>
                    <a:lumOff val="75000"/>
                  </a:schemeClr>
                </a:solidFill>
              </a:rPr>
              <a:t>(comfort) each </a:t>
            </a:r>
            <a:r>
              <a:rPr lang="en-US" sz="2000" b="1" dirty="0">
                <a:solidFill>
                  <a:schemeClr val="bg2">
                    <a:lumMod val="25000"/>
                    <a:lumOff val="75000"/>
                  </a:schemeClr>
                </a:solidFill>
              </a:rPr>
              <a:t>other with these words</a:t>
            </a:r>
            <a:r>
              <a:rPr lang="en-US" sz="1800" dirty="0"/>
              <a:t>. </a:t>
            </a:r>
            <a:endParaRPr lang="en-US" sz="1800" dirty="0" smtClean="0"/>
          </a:p>
          <a:p>
            <a:r>
              <a:rPr lang="en-US" sz="1600" b="1" dirty="0" smtClean="0"/>
              <a:t>1 </a:t>
            </a:r>
            <a:r>
              <a:rPr lang="en-US" sz="1600" b="1" dirty="0"/>
              <a:t>Thessalonians </a:t>
            </a:r>
            <a:r>
              <a:rPr lang="en-US" sz="1600" b="1" dirty="0" smtClean="0"/>
              <a:t>4:13-18</a:t>
            </a:r>
            <a:endParaRPr lang="en-US" sz="1600" dirty="0"/>
          </a:p>
        </p:txBody>
      </p:sp>
      <p:sp>
        <p:nvSpPr>
          <p:cNvPr id="6" name="TextBox 5"/>
          <p:cNvSpPr txBox="1"/>
          <p:nvPr/>
        </p:nvSpPr>
        <p:spPr>
          <a:xfrm>
            <a:off x="0" y="10388"/>
            <a:ext cx="4267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Word of God Is Not Written For Sensationalism – But Things in it are EPIC</a:t>
            </a:r>
          </a:p>
        </p:txBody>
      </p:sp>
      <p:sp>
        <p:nvSpPr>
          <p:cNvPr id="2" name="Rectangle 1"/>
          <p:cNvSpPr/>
          <p:nvPr/>
        </p:nvSpPr>
        <p:spPr>
          <a:xfrm>
            <a:off x="213511" y="4800600"/>
            <a:ext cx="8686800" cy="1815882"/>
          </a:xfrm>
          <a:prstGeom prst="rect">
            <a:avLst/>
          </a:prstGeom>
        </p:spPr>
        <p:txBody>
          <a:bodyPr wrap="square">
            <a:spAutoFit/>
          </a:bodyPr>
          <a:lstStyle/>
          <a:p>
            <a:r>
              <a:rPr lang="en-US" sz="1600" dirty="0"/>
              <a:t> Now, brothers, about times and dates we do not need to write to you, </a:t>
            </a:r>
            <a:r>
              <a:rPr lang="en-US" sz="1600" baseline="30000" dirty="0"/>
              <a:t>2 </a:t>
            </a:r>
            <a:r>
              <a:rPr lang="en-US" sz="1600" dirty="0"/>
              <a:t> </a:t>
            </a:r>
            <a:r>
              <a:rPr lang="en-US" sz="1600" b="1" dirty="0">
                <a:solidFill>
                  <a:srgbClr val="FFFF00"/>
                </a:solidFill>
              </a:rPr>
              <a:t>for you know very well that the day of the Lord will come like a thief in the night. </a:t>
            </a:r>
            <a:r>
              <a:rPr lang="en-US" sz="1600" baseline="30000" dirty="0"/>
              <a:t>3 </a:t>
            </a:r>
            <a:r>
              <a:rPr lang="en-US" sz="1600" dirty="0"/>
              <a:t> While people are saying, "Peace and safety," destruction will come on them suddenly, as labor pains on a pregnant woman, and they will not escape. </a:t>
            </a:r>
            <a:r>
              <a:rPr lang="en-US" sz="1600" baseline="30000" dirty="0"/>
              <a:t>4 </a:t>
            </a:r>
            <a:r>
              <a:rPr lang="en-US" sz="1600" dirty="0"/>
              <a:t> </a:t>
            </a:r>
            <a:r>
              <a:rPr lang="en-US" sz="1600" b="1" dirty="0">
                <a:solidFill>
                  <a:srgbClr val="FFFF00"/>
                </a:solidFill>
              </a:rPr>
              <a:t>But you, brothers, are not in darkness so that this day should surprise you like a thief</a:t>
            </a:r>
            <a:r>
              <a:rPr lang="en-US" sz="1600" dirty="0"/>
              <a:t>. </a:t>
            </a:r>
            <a:r>
              <a:rPr lang="en-US" sz="1600" baseline="30000" dirty="0"/>
              <a:t>5 </a:t>
            </a:r>
            <a:r>
              <a:rPr lang="en-US" sz="1600" dirty="0"/>
              <a:t> You are all sons of the light and sons of the day. We do not belong to the night or to the darkness. </a:t>
            </a:r>
            <a:r>
              <a:rPr lang="en-US" sz="1600" baseline="30000" dirty="0"/>
              <a:t>6 </a:t>
            </a:r>
            <a:r>
              <a:rPr lang="en-US" sz="1600" dirty="0"/>
              <a:t> </a:t>
            </a:r>
            <a:r>
              <a:rPr lang="en-US" sz="1600" b="1" dirty="0">
                <a:solidFill>
                  <a:srgbClr val="FFFF00"/>
                </a:solidFill>
              </a:rPr>
              <a:t>So then, let us not be like others, who are asleep, but let us be alert and self-controlled</a:t>
            </a:r>
            <a:r>
              <a:rPr lang="en-US" sz="1600" dirty="0"/>
              <a:t>. </a:t>
            </a:r>
            <a:r>
              <a:rPr lang="en-US" sz="1600" b="1" dirty="0"/>
              <a:t>1 Thessalonians 5:1-6 (NIV) </a:t>
            </a:r>
            <a:endParaRPr lang="en-US" sz="1600" dirty="0"/>
          </a:p>
        </p:txBody>
      </p:sp>
    </p:spTree>
    <p:extLst>
      <p:ext uri="{BB962C8B-B14F-4D97-AF65-F5344CB8AC3E}">
        <p14:creationId xmlns:p14="http://schemas.microsoft.com/office/powerpoint/2010/main" val="8551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067"/>
          <a:stretch/>
        </p:blipFill>
        <p:spPr bwMode="auto">
          <a:xfrm>
            <a:off x="6781800" y="152400"/>
            <a:ext cx="2209800" cy="81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990600"/>
            <a:ext cx="8991600" cy="5940088"/>
          </a:xfrm>
          <a:prstGeom prst="rect">
            <a:avLst/>
          </a:prstGeom>
        </p:spPr>
        <p:txBody>
          <a:bodyPr wrap="square">
            <a:spAutoFit/>
          </a:bodyPr>
          <a:lstStyle/>
          <a:p>
            <a:r>
              <a:rPr lang="en-US" sz="1900" dirty="0" smtClean="0"/>
              <a:t>Concerning the </a:t>
            </a:r>
            <a:r>
              <a:rPr lang="en-US" sz="1900" b="1" dirty="0" smtClean="0">
                <a:solidFill>
                  <a:schemeClr val="bg2">
                    <a:lumMod val="50000"/>
                    <a:lumOff val="50000"/>
                  </a:schemeClr>
                </a:solidFill>
              </a:rPr>
              <a:t>coming of our Lord Jesus Christ </a:t>
            </a:r>
            <a:r>
              <a:rPr lang="en-US" sz="1900" dirty="0" smtClean="0"/>
              <a:t>and our being gathered to Him, we ask you, brothers, </a:t>
            </a:r>
            <a:r>
              <a:rPr lang="en-US" sz="1900" baseline="30000" dirty="0" smtClean="0"/>
              <a:t>2 </a:t>
            </a:r>
            <a:r>
              <a:rPr lang="en-US" sz="1900" dirty="0" smtClean="0"/>
              <a:t> </a:t>
            </a:r>
            <a:r>
              <a:rPr lang="en-US" sz="1900" b="1" dirty="0" smtClean="0">
                <a:solidFill>
                  <a:srgbClr val="FFFF00"/>
                </a:solidFill>
              </a:rPr>
              <a:t>not to become easily unsettled or alarmed by some prophecy, report or letter supposed to have come from us</a:t>
            </a:r>
            <a:r>
              <a:rPr lang="en-US" sz="1900" dirty="0" smtClean="0"/>
              <a:t>, </a:t>
            </a:r>
            <a:r>
              <a:rPr lang="en-US" sz="1900" dirty="0" smtClean="0">
                <a:solidFill>
                  <a:srgbClr val="00B0F0"/>
                </a:solidFill>
              </a:rPr>
              <a:t>saying that the day of the Lord has already come</a:t>
            </a:r>
            <a:r>
              <a:rPr lang="en-US" sz="1900" dirty="0" smtClean="0"/>
              <a:t>. </a:t>
            </a:r>
            <a:r>
              <a:rPr lang="en-US" sz="1900" baseline="30000" dirty="0" smtClean="0"/>
              <a:t>3 </a:t>
            </a:r>
            <a:r>
              <a:rPr lang="en-US" sz="1900" dirty="0" smtClean="0"/>
              <a:t> Don't let anyone deceive you in any way, for that day will not come until the rebellion </a:t>
            </a:r>
            <a:r>
              <a:rPr lang="en-US" sz="1900" dirty="0" smtClean="0">
                <a:solidFill>
                  <a:schemeClr val="bg2">
                    <a:lumMod val="25000"/>
                    <a:lumOff val="75000"/>
                  </a:schemeClr>
                </a:solidFill>
              </a:rPr>
              <a:t>(Apostasy – falling away) </a:t>
            </a:r>
            <a:r>
              <a:rPr lang="en-US" sz="1900" dirty="0" smtClean="0"/>
              <a:t>occurs and the man of lawlessness (Anti- Christ) is revealed, the man doomed to destruction. </a:t>
            </a:r>
            <a:r>
              <a:rPr lang="en-US" sz="1900" baseline="30000" dirty="0" smtClean="0"/>
              <a:t>4 </a:t>
            </a:r>
            <a:r>
              <a:rPr lang="en-US" sz="1900" dirty="0" smtClean="0"/>
              <a:t> He will oppose and will exalt himself over everything that is called God or is worshiped, so that he sets himself up in God's temple, proclaiming himself to be God. </a:t>
            </a:r>
            <a:r>
              <a:rPr lang="en-US" sz="1900" baseline="30000" dirty="0" smtClean="0"/>
              <a:t>5 </a:t>
            </a:r>
            <a:r>
              <a:rPr lang="en-US" sz="1900" dirty="0" smtClean="0"/>
              <a:t> Don't you remember that when I was with you I used to tell you these things? </a:t>
            </a:r>
            <a:r>
              <a:rPr lang="en-US" sz="1900" baseline="30000" dirty="0" smtClean="0"/>
              <a:t>6 </a:t>
            </a:r>
            <a:r>
              <a:rPr lang="en-US" sz="1900" dirty="0" smtClean="0"/>
              <a:t> And now you know </a:t>
            </a:r>
            <a:r>
              <a:rPr lang="en-US" sz="1900" b="1" u="sng" dirty="0" smtClean="0">
                <a:solidFill>
                  <a:srgbClr val="00B0F0"/>
                </a:solidFill>
              </a:rPr>
              <a:t>what is </a:t>
            </a:r>
            <a:r>
              <a:rPr lang="en-US" sz="1900" b="1" dirty="0" smtClean="0">
                <a:solidFill>
                  <a:srgbClr val="FFFF00"/>
                </a:solidFill>
              </a:rPr>
              <a:t>(Church) </a:t>
            </a:r>
            <a:r>
              <a:rPr lang="en-US" sz="1900" dirty="0" smtClean="0"/>
              <a:t>holding him back, so that he may be revealed at the proper time. </a:t>
            </a:r>
            <a:r>
              <a:rPr lang="en-US" sz="1900" baseline="30000" dirty="0" smtClean="0"/>
              <a:t>7 </a:t>
            </a:r>
            <a:r>
              <a:rPr lang="en-US" sz="1900" dirty="0" smtClean="0"/>
              <a:t> For the secret power of lawlessness </a:t>
            </a:r>
            <a:r>
              <a:rPr lang="en-US" sz="1900" dirty="0" smtClean="0">
                <a:solidFill>
                  <a:srgbClr val="FFFF00"/>
                </a:solidFill>
              </a:rPr>
              <a:t>(mystery of Iniquity) </a:t>
            </a:r>
            <a:r>
              <a:rPr lang="en-US" sz="1900" dirty="0" smtClean="0"/>
              <a:t>is already at work; </a:t>
            </a:r>
            <a:r>
              <a:rPr lang="en-US" sz="1900" dirty="0" smtClean="0">
                <a:solidFill>
                  <a:schemeClr val="bg2">
                    <a:lumMod val="25000"/>
                    <a:lumOff val="75000"/>
                  </a:schemeClr>
                </a:solidFill>
              </a:rPr>
              <a:t>(Apostate doctrines) </a:t>
            </a:r>
            <a:r>
              <a:rPr lang="en-US" sz="1900" b="1" dirty="0" smtClean="0">
                <a:solidFill>
                  <a:srgbClr val="00B0F0"/>
                </a:solidFill>
              </a:rPr>
              <a:t>but the </a:t>
            </a:r>
            <a:r>
              <a:rPr lang="en-US" sz="1900" b="1" u="sng" dirty="0" smtClean="0">
                <a:solidFill>
                  <a:srgbClr val="FFFF00"/>
                </a:solidFill>
              </a:rPr>
              <a:t>one</a:t>
            </a:r>
            <a:r>
              <a:rPr lang="en-US" sz="1900" b="1" dirty="0" smtClean="0">
                <a:solidFill>
                  <a:srgbClr val="00B0F0"/>
                </a:solidFill>
              </a:rPr>
              <a:t> who now holds it back will continue to do so till </a:t>
            </a:r>
            <a:r>
              <a:rPr lang="en-US" sz="1900" b="1" u="sng" dirty="0" smtClean="0">
                <a:solidFill>
                  <a:srgbClr val="FFFF00"/>
                </a:solidFill>
              </a:rPr>
              <a:t>he</a:t>
            </a:r>
            <a:r>
              <a:rPr lang="en-US" sz="1900" b="1" dirty="0" smtClean="0">
                <a:solidFill>
                  <a:srgbClr val="00B0F0"/>
                </a:solidFill>
              </a:rPr>
              <a:t> is taken out of the way</a:t>
            </a:r>
            <a:r>
              <a:rPr lang="en-US" sz="1900" dirty="0" smtClean="0"/>
              <a:t>. </a:t>
            </a:r>
            <a:r>
              <a:rPr lang="en-US" sz="1900" b="1" dirty="0" smtClean="0">
                <a:solidFill>
                  <a:srgbClr val="FFFF00"/>
                </a:solidFill>
              </a:rPr>
              <a:t>(RAPTURE of The Church with the PURE GOSPEL) </a:t>
            </a:r>
            <a:r>
              <a:rPr lang="en-US" sz="1900" baseline="30000" dirty="0" smtClean="0"/>
              <a:t>8 </a:t>
            </a:r>
            <a:r>
              <a:rPr lang="en-US" sz="1900" dirty="0" smtClean="0"/>
              <a:t> And then the lawless one will be revealed, whom the Lord Jesus will overthrow with the breath of His mouth and destroy by the splendor of His coming. </a:t>
            </a:r>
            <a:r>
              <a:rPr lang="en-US" sz="1900" baseline="30000" dirty="0" smtClean="0"/>
              <a:t>9 </a:t>
            </a:r>
            <a:r>
              <a:rPr lang="en-US" sz="1900" dirty="0" smtClean="0"/>
              <a:t> The coming of the lawless one will be in accordance with the work of Satan displayed in all kinds of counterfeit miracles, signs and wonders, </a:t>
            </a:r>
            <a:r>
              <a:rPr lang="en-US" sz="1900" dirty="0" smtClean="0">
                <a:solidFill>
                  <a:srgbClr val="00B0F0"/>
                </a:solidFill>
              </a:rPr>
              <a:t>(During the Tribulation)</a:t>
            </a:r>
            <a:r>
              <a:rPr lang="en-US" sz="1900" baseline="30000" dirty="0" smtClean="0"/>
              <a:t>10 </a:t>
            </a:r>
            <a:r>
              <a:rPr lang="en-US" sz="1900" dirty="0" smtClean="0"/>
              <a:t> and in every sort of evil that deceives those who are perishing. </a:t>
            </a:r>
            <a:r>
              <a:rPr lang="en-US" sz="1900" b="1" dirty="0" smtClean="0">
                <a:solidFill>
                  <a:schemeClr val="bg2">
                    <a:lumMod val="25000"/>
                    <a:lumOff val="75000"/>
                  </a:schemeClr>
                </a:solidFill>
              </a:rPr>
              <a:t>They perish </a:t>
            </a:r>
            <a:r>
              <a:rPr lang="en-US" sz="1900" b="1" dirty="0" smtClean="0">
                <a:solidFill>
                  <a:srgbClr val="FFFF00"/>
                </a:solidFill>
              </a:rPr>
              <a:t>(they got into the tribulation)</a:t>
            </a:r>
            <a:r>
              <a:rPr lang="en-US" sz="1900" b="1" dirty="0" smtClean="0">
                <a:solidFill>
                  <a:schemeClr val="bg2">
                    <a:lumMod val="25000"/>
                    <a:lumOff val="75000"/>
                  </a:schemeClr>
                </a:solidFill>
              </a:rPr>
              <a:t> because they refused to love the truth and so be saved. </a:t>
            </a:r>
            <a:r>
              <a:rPr lang="en-US" sz="1200" b="1" dirty="0" smtClean="0"/>
              <a:t>2 Thessalonians 2:1-10 (NIV) </a:t>
            </a:r>
            <a:endParaRPr lang="en-US" sz="1200" dirty="0"/>
          </a:p>
        </p:txBody>
      </p:sp>
      <p:sp>
        <p:nvSpPr>
          <p:cNvPr id="3" name="Rectangle 2"/>
          <p:cNvSpPr/>
          <p:nvPr/>
        </p:nvSpPr>
        <p:spPr>
          <a:xfrm>
            <a:off x="0" y="152400"/>
            <a:ext cx="6705600" cy="800219"/>
          </a:xfrm>
          <a:prstGeom prst="rect">
            <a:avLst/>
          </a:prstGeom>
        </p:spPr>
        <p:txBody>
          <a:bodyPr wrap="square">
            <a:spAutoFit/>
          </a:bodyPr>
          <a:lstStyle/>
          <a:p>
            <a:r>
              <a:rPr lang="en-US" sz="1400" b="1" dirty="0" smtClean="0">
                <a:solidFill>
                  <a:srgbClr val="FFFF00"/>
                </a:solidFill>
              </a:rPr>
              <a:t>THE CENTRAL PASSION OF PAUL WAS ALWAYS THE GOSPEL AND THE GENTILE CHURCH  </a:t>
            </a:r>
            <a:r>
              <a:rPr lang="en-US" sz="1400" dirty="0" smtClean="0"/>
              <a:t>- </a:t>
            </a:r>
            <a:r>
              <a:rPr lang="en-US" sz="1600" dirty="0" smtClean="0"/>
              <a:t>He </a:t>
            </a:r>
            <a:r>
              <a:rPr lang="en-US" sz="1600" dirty="0"/>
              <a:t>will punish those who do not know God and </a:t>
            </a:r>
            <a:r>
              <a:rPr lang="en-US" sz="1600" b="1" dirty="0">
                <a:solidFill>
                  <a:schemeClr val="bg2">
                    <a:lumMod val="50000"/>
                    <a:lumOff val="50000"/>
                  </a:schemeClr>
                </a:solidFill>
              </a:rPr>
              <a:t>do not obey the </a:t>
            </a:r>
            <a:r>
              <a:rPr lang="en-US" sz="1600" b="1" dirty="0" smtClean="0">
                <a:solidFill>
                  <a:schemeClr val="bg2">
                    <a:lumMod val="50000"/>
                    <a:lumOff val="50000"/>
                  </a:schemeClr>
                </a:solidFill>
              </a:rPr>
              <a:t>Gospel </a:t>
            </a:r>
            <a:r>
              <a:rPr lang="en-US" sz="1600" b="1" dirty="0">
                <a:solidFill>
                  <a:schemeClr val="bg2">
                    <a:lumMod val="50000"/>
                    <a:lumOff val="50000"/>
                  </a:schemeClr>
                </a:solidFill>
              </a:rPr>
              <a:t>of our Lord Jesus</a:t>
            </a:r>
            <a:r>
              <a:rPr lang="en-US" sz="1600" dirty="0"/>
              <a:t>. </a:t>
            </a:r>
            <a:r>
              <a:rPr lang="en-US" sz="1600" b="1" dirty="0"/>
              <a:t>2 Thessalonians 1:8 (NIV</a:t>
            </a:r>
            <a:r>
              <a:rPr lang="en-US" sz="1600" b="1" dirty="0" smtClean="0"/>
              <a:t>)</a:t>
            </a:r>
            <a:endParaRPr lang="en-US" sz="1400" dirty="0"/>
          </a:p>
        </p:txBody>
      </p:sp>
    </p:spTree>
    <p:extLst>
      <p:ext uri="{BB962C8B-B14F-4D97-AF65-F5344CB8AC3E}">
        <p14:creationId xmlns:p14="http://schemas.microsoft.com/office/powerpoint/2010/main" val="9562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893" y="762000"/>
            <a:ext cx="3256483" cy="273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3494544"/>
            <a:ext cx="3886200" cy="2462213"/>
          </a:xfrm>
          <a:prstGeom prst="rect">
            <a:avLst/>
          </a:prstGeom>
          <a:noFill/>
        </p:spPr>
        <p:txBody>
          <a:bodyPr wrap="square" rtlCol="0">
            <a:spAutoFit/>
          </a:bodyPr>
          <a:lstStyle/>
          <a:p>
            <a:r>
              <a:rPr lang="en-US" sz="2000" dirty="0" smtClean="0"/>
              <a:t>Lit. “Until </a:t>
            </a:r>
            <a:r>
              <a:rPr lang="en-US" sz="2000" dirty="0"/>
              <a:t>out of the midst </a:t>
            </a:r>
            <a:r>
              <a:rPr lang="en-US" sz="2000" dirty="0" smtClean="0">
                <a:solidFill>
                  <a:srgbClr val="FFFF00"/>
                </a:solidFill>
              </a:rPr>
              <a:t>[</a:t>
            </a:r>
            <a:r>
              <a:rPr lang="en-US" sz="2000" b="1" dirty="0" smtClean="0">
                <a:solidFill>
                  <a:srgbClr val="FFFF00"/>
                </a:solidFill>
              </a:rPr>
              <a:t>he (it) is gone - taken]</a:t>
            </a:r>
            <a:r>
              <a:rPr lang="en-US" sz="2000" dirty="0" smtClean="0"/>
              <a:t>” </a:t>
            </a:r>
            <a:r>
              <a:rPr lang="en-US" sz="1600" dirty="0" smtClean="0">
                <a:solidFill>
                  <a:schemeClr val="bg2">
                    <a:lumMod val="25000"/>
                    <a:lumOff val="75000"/>
                  </a:schemeClr>
                </a:solidFill>
              </a:rPr>
              <a:t>(could be translated </a:t>
            </a:r>
            <a:r>
              <a:rPr lang="en-US" sz="1600" dirty="0" smtClean="0">
                <a:solidFill>
                  <a:srgbClr val="FFFF00"/>
                </a:solidFill>
              </a:rPr>
              <a:t>DONE, COME TO PASS</a:t>
            </a:r>
            <a:r>
              <a:rPr lang="en-US" sz="1600" dirty="0" smtClean="0">
                <a:solidFill>
                  <a:schemeClr val="bg2">
                    <a:lumMod val="25000"/>
                    <a:lumOff val="75000"/>
                  </a:schemeClr>
                </a:solidFill>
              </a:rPr>
              <a:t> – from the Lord’s prayer – “Thy will be </a:t>
            </a:r>
            <a:r>
              <a:rPr lang="en-US" sz="1600" dirty="0" smtClean="0">
                <a:solidFill>
                  <a:srgbClr val="FFFF00"/>
                </a:solidFill>
              </a:rPr>
              <a:t>DONE</a:t>
            </a:r>
            <a:r>
              <a:rPr lang="en-US" sz="1600" dirty="0" smtClean="0">
                <a:solidFill>
                  <a:schemeClr val="bg2">
                    <a:lumMod val="25000"/>
                    <a:lumOff val="75000"/>
                  </a:schemeClr>
                </a:solidFill>
              </a:rPr>
              <a:t>” or </a:t>
            </a:r>
            <a:r>
              <a:rPr lang="en-US" sz="1600" dirty="0" smtClean="0">
                <a:solidFill>
                  <a:srgbClr val="FFFF00"/>
                </a:solidFill>
              </a:rPr>
              <a:t>FULFILLED</a:t>
            </a:r>
            <a:r>
              <a:rPr lang="en-US" sz="1600" dirty="0" smtClean="0">
                <a:solidFill>
                  <a:schemeClr val="bg2">
                    <a:lumMod val="25000"/>
                    <a:lumOff val="75000"/>
                  </a:schemeClr>
                </a:solidFill>
              </a:rPr>
              <a:t> a form of  the Greek word Gin-</a:t>
            </a:r>
            <a:r>
              <a:rPr lang="en-US" sz="1600" dirty="0" err="1" smtClean="0">
                <a:solidFill>
                  <a:schemeClr val="bg2">
                    <a:lumMod val="25000"/>
                    <a:lumOff val="75000"/>
                  </a:schemeClr>
                </a:solidFill>
              </a:rPr>
              <a:t>oe</a:t>
            </a:r>
            <a:r>
              <a:rPr lang="en-US" sz="1600" dirty="0" smtClean="0">
                <a:solidFill>
                  <a:schemeClr val="bg2">
                    <a:lumMod val="25000"/>
                    <a:lumOff val="75000"/>
                  </a:schemeClr>
                </a:solidFill>
              </a:rPr>
              <a:t>-</a:t>
            </a:r>
            <a:r>
              <a:rPr lang="en-US" sz="1600" dirty="0" err="1" smtClean="0">
                <a:solidFill>
                  <a:schemeClr val="bg2">
                    <a:lumMod val="25000"/>
                    <a:lumOff val="75000"/>
                  </a:schemeClr>
                </a:solidFill>
              </a:rPr>
              <a:t>migh</a:t>
            </a:r>
            <a:r>
              <a:rPr lang="en-US" sz="1600" dirty="0" smtClean="0">
                <a:solidFill>
                  <a:schemeClr val="bg2">
                    <a:lumMod val="25000"/>
                    <a:lumOff val="75000"/>
                  </a:schemeClr>
                </a:solidFill>
              </a:rPr>
              <a:t>) – And supper being </a:t>
            </a:r>
            <a:r>
              <a:rPr lang="en-US" sz="1600" b="1" dirty="0" smtClean="0">
                <a:solidFill>
                  <a:srgbClr val="FFFF00"/>
                </a:solidFill>
              </a:rPr>
              <a:t>Ended</a:t>
            </a:r>
            <a:r>
              <a:rPr lang="en-US" sz="1600" dirty="0" smtClean="0">
                <a:solidFill>
                  <a:srgbClr val="FFFF00"/>
                </a:solidFill>
              </a:rPr>
              <a:t> </a:t>
            </a:r>
            <a:r>
              <a:rPr lang="en-US" sz="1600" dirty="0" smtClean="0">
                <a:solidFill>
                  <a:schemeClr val="bg2">
                    <a:lumMod val="25000"/>
                    <a:lumOff val="75000"/>
                  </a:schemeClr>
                </a:solidFill>
              </a:rPr>
              <a:t>– Judas went out –</a:t>
            </a:r>
          </a:p>
          <a:p>
            <a:r>
              <a:rPr lang="en-US" sz="1600" dirty="0" smtClean="0">
                <a:solidFill>
                  <a:schemeClr val="bg2">
                    <a:lumMod val="25000"/>
                    <a:lumOff val="75000"/>
                  </a:schemeClr>
                </a:solidFill>
              </a:rPr>
              <a:t>John </a:t>
            </a:r>
            <a:r>
              <a:rPr lang="en-US" sz="1600" dirty="0">
                <a:solidFill>
                  <a:schemeClr val="bg2">
                    <a:lumMod val="25000"/>
                    <a:lumOff val="75000"/>
                  </a:schemeClr>
                </a:solidFill>
              </a:rPr>
              <a:t>13:2 </a:t>
            </a:r>
            <a:endParaRPr lang="en-US" sz="1600" dirty="0" smtClean="0">
              <a:solidFill>
                <a:schemeClr val="bg2">
                  <a:lumMod val="25000"/>
                  <a:lumOff val="75000"/>
                </a:schemeClr>
              </a:solidFill>
            </a:endParaRPr>
          </a:p>
          <a:p>
            <a:r>
              <a:rPr lang="en-US" sz="1800" dirty="0" smtClean="0">
                <a:solidFill>
                  <a:srgbClr val="00B0F0"/>
                </a:solidFill>
              </a:rPr>
              <a:t>(Church with Pure Gospel)</a:t>
            </a:r>
            <a:endParaRPr lang="en-US" sz="1800" dirty="0">
              <a:solidFill>
                <a:srgbClr val="00B0F0"/>
              </a:solidFill>
            </a:endParaRPr>
          </a:p>
        </p:txBody>
      </p:sp>
      <p:sp>
        <p:nvSpPr>
          <p:cNvPr id="6" name="TextBox 5"/>
          <p:cNvSpPr txBox="1"/>
          <p:nvPr/>
        </p:nvSpPr>
        <p:spPr>
          <a:xfrm>
            <a:off x="76200" y="5950803"/>
            <a:ext cx="5562600" cy="830997"/>
          </a:xfrm>
          <a:prstGeom prst="rect">
            <a:avLst/>
          </a:prstGeom>
          <a:noFill/>
        </p:spPr>
        <p:txBody>
          <a:bodyPr wrap="square" rtlCol="0">
            <a:spAutoFit/>
          </a:bodyPr>
          <a:lstStyle/>
          <a:p>
            <a:r>
              <a:rPr lang="en-US" dirty="0" smtClean="0"/>
              <a:t>Lit. – “Only now there is </a:t>
            </a:r>
            <a:r>
              <a:rPr lang="en-US" b="1" u="sng" dirty="0" smtClean="0">
                <a:solidFill>
                  <a:srgbClr val="FFFF00"/>
                </a:solidFill>
              </a:rPr>
              <a:t>one</a:t>
            </a:r>
            <a:r>
              <a:rPr lang="en-US" dirty="0" smtClean="0">
                <a:solidFill>
                  <a:srgbClr val="FFFF00"/>
                </a:solidFill>
              </a:rPr>
              <a:t> </a:t>
            </a:r>
            <a:r>
              <a:rPr lang="en-US" dirty="0" smtClean="0"/>
              <a:t>holding it back” </a:t>
            </a:r>
            <a:r>
              <a:rPr lang="en-US" dirty="0" smtClean="0">
                <a:solidFill>
                  <a:srgbClr val="00B0F0"/>
                </a:solidFill>
              </a:rPr>
              <a:t>(Church with Pure Gospel)</a:t>
            </a:r>
            <a:endParaRPr lang="en-US" dirty="0">
              <a:solidFill>
                <a:srgbClr val="00B0F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26" y="4075475"/>
            <a:ext cx="3962400" cy="194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rot="12149357">
            <a:off x="2552699" y="5148932"/>
            <a:ext cx="1143000" cy="3810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0800000">
            <a:off x="7924800" y="2491966"/>
            <a:ext cx="762000" cy="3810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a:xfrm>
            <a:off x="228600" y="2300407"/>
            <a:ext cx="5334000" cy="1661993"/>
          </a:xfrm>
          <a:prstGeom prst="rect">
            <a:avLst/>
          </a:prstGeom>
        </p:spPr>
        <p:txBody>
          <a:bodyPr wrap="square">
            <a:spAutoFit/>
          </a:bodyPr>
          <a:lstStyle/>
          <a:p>
            <a:r>
              <a:rPr lang="en-US" sz="1400" dirty="0"/>
              <a:t>And now you know </a:t>
            </a:r>
            <a:r>
              <a:rPr lang="en-US" sz="2000" b="1" u="sng" dirty="0">
                <a:solidFill>
                  <a:srgbClr val="00B0F0"/>
                </a:solidFill>
              </a:rPr>
              <a:t>what is </a:t>
            </a:r>
            <a:r>
              <a:rPr lang="en-US" sz="2000" b="1" dirty="0" smtClean="0">
                <a:solidFill>
                  <a:srgbClr val="FFFF00"/>
                </a:solidFill>
              </a:rPr>
              <a:t>(</a:t>
            </a:r>
            <a:r>
              <a:rPr lang="en-US" sz="1400" b="1" dirty="0" smtClean="0">
                <a:solidFill>
                  <a:srgbClr val="FFFF00"/>
                </a:solidFill>
              </a:rPr>
              <a:t>Church) </a:t>
            </a:r>
            <a:r>
              <a:rPr lang="en-US" sz="1400" dirty="0" smtClean="0"/>
              <a:t>holding </a:t>
            </a:r>
            <a:r>
              <a:rPr lang="en-US" sz="1400" dirty="0"/>
              <a:t>him back, </a:t>
            </a:r>
            <a:r>
              <a:rPr lang="en-US" sz="1400" dirty="0" smtClean="0"/>
              <a:t>so </a:t>
            </a:r>
            <a:r>
              <a:rPr lang="en-US" sz="1400" dirty="0"/>
              <a:t>that he </a:t>
            </a:r>
            <a:r>
              <a:rPr lang="en-US" sz="1400" dirty="0" smtClean="0"/>
              <a:t>(ANTICHRIST) may </a:t>
            </a:r>
            <a:r>
              <a:rPr lang="en-US" sz="1400" dirty="0"/>
              <a:t>be revealed at the proper time. </a:t>
            </a:r>
            <a:r>
              <a:rPr lang="en-US" sz="1400" baseline="30000" dirty="0"/>
              <a:t>7 </a:t>
            </a:r>
            <a:r>
              <a:rPr lang="en-US" sz="1400" dirty="0"/>
              <a:t> For the secret power of lawlessness </a:t>
            </a:r>
            <a:r>
              <a:rPr lang="en-US" sz="1400" dirty="0">
                <a:solidFill>
                  <a:srgbClr val="FFFF00"/>
                </a:solidFill>
              </a:rPr>
              <a:t>(mystery of Iniquity) </a:t>
            </a:r>
            <a:r>
              <a:rPr lang="en-US" sz="1400" dirty="0"/>
              <a:t>is already at work; </a:t>
            </a:r>
            <a:r>
              <a:rPr lang="en-US" sz="1400" dirty="0">
                <a:solidFill>
                  <a:schemeClr val="bg2">
                    <a:lumMod val="25000"/>
                    <a:lumOff val="75000"/>
                  </a:schemeClr>
                </a:solidFill>
              </a:rPr>
              <a:t>(Apostate doctrines) </a:t>
            </a:r>
            <a:r>
              <a:rPr lang="en-US" sz="1400" b="1" dirty="0">
                <a:solidFill>
                  <a:srgbClr val="00B0F0"/>
                </a:solidFill>
              </a:rPr>
              <a:t>but the </a:t>
            </a:r>
            <a:r>
              <a:rPr lang="en-US" sz="2000" b="1" u="sng" dirty="0">
                <a:solidFill>
                  <a:srgbClr val="FFFF00"/>
                </a:solidFill>
              </a:rPr>
              <a:t>one</a:t>
            </a:r>
            <a:r>
              <a:rPr lang="en-US" sz="1400" b="1" dirty="0">
                <a:solidFill>
                  <a:srgbClr val="00B0F0"/>
                </a:solidFill>
              </a:rPr>
              <a:t> who now holds it back will continue to do so till </a:t>
            </a:r>
            <a:r>
              <a:rPr lang="en-US" sz="2000" b="1" u="sng" dirty="0">
                <a:solidFill>
                  <a:srgbClr val="FFFF00"/>
                </a:solidFill>
              </a:rPr>
              <a:t>he</a:t>
            </a:r>
            <a:r>
              <a:rPr lang="en-US" sz="2000" b="1" u="sng" dirty="0">
                <a:solidFill>
                  <a:srgbClr val="00B0F0"/>
                </a:solidFill>
              </a:rPr>
              <a:t> is taken </a:t>
            </a:r>
            <a:r>
              <a:rPr lang="en-US" sz="1400" b="1" dirty="0">
                <a:solidFill>
                  <a:srgbClr val="00B0F0"/>
                </a:solidFill>
              </a:rPr>
              <a:t>out of the way</a:t>
            </a:r>
            <a:r>
              <a:rPr lang="en-US" sz="1400" dirty="0"/>
              <a:t>. </a:t>
            </a:r>
            <a:endParaRPr lang="en-US" sz="1400" dirty="0" smtClean="0"/>
          </a:p>
          <a:p>
            <a:r>
              <a:rPr lang="en-US" sz="1400" b="1" dirty="0" smtClean="0">
                <a:solidFill>
                  <a:srgbClr val="FFFF00"/>
                </a:solidFill>
              </a:rPr>
              <a:t>(</a:t>
            </a:r>
            <a:r>
              <a:rPr lang="en-US" sz="1400" b="1" dirty="0">
                <a:solidFill>
                  <a:srgbClr val="FFFF00"/>
                </a:solidFill>
              </a:rPr>
              <a:t>RAPTURE of The Church Carrying The PURE GOSPEL) </a:t>
            </a:r>
            <a:endParaRPr lang="en-US" sz="1400" dirty="0"/>
          </a:p>
        </p:txBody>
      </p:sp>
      <p:sp>
        <p:nvSpPr>
          <p:cNvPr id="8" name="TextBox 7"/>
          <p:cNvSpPr txBox="1"/>
          <p:nvPr/>
        </p:nvSpPr>
        <p:spPr>
          <a:xfrm>
            <a:off x="228600" y="152400"/>
            <a:ext cx="8839200" cy="830997"/>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And now </a:t>
            </a:r>
            <a:r>
              <a:rPr lang="en-US" b="1" u="sng" dirty="0">
                <a:effectLst>
                  <a:outerShdw blurRad="38100" dist="38100" dir="2700000" algn="tl">
                    <a:srgbClr val="000000">
                      <a:alpha val="43137"/>
                    </a:srgbClr>
                  </a:outerShdw>
                </a:effectLst>
              </a:rPr>
              <a:t>w</a:t>
            </a:r>
            <a:r>
              <a:rPr lang="en-US" b="1" u="sng" dirty="0" smtClean="0">
                <a:effectLst>
                  <a:outerShdw blurRad="38100" dist="38100" dir="2700000" algn="tl">
                    <a:srgbClr val="000000">
                      <a:alpha val="43137"/>
                    </a:srgbClr>
                  </a:outerShdw>
                </a:effectLst>
              </a:rPr>
              <a:t>hat</a:t>
            </a:r>
            <a:r>
              <a:rPr lang="en-US" b="1" dirty="0" smtClean="0">
                <a:effectLst>
                  <a:outerShdw blurRad="38100" dist="38100" dir="2700000" algn="tl">
                    <a:srgbClr val="000000">
                      <a:alpha val="43137"/>
                    </a:srgbClr>
                  </a:outerShdw>
                </a:effectLst>
              </a:rPr>
              <a:t> withholds him until he is shown in his time - Wycliffe 1395</a:t>
            </a:r>
            <a:endParaRPr lang="en-US"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30" y="770473"/>
            <a:ext cx="2714633" cy="132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bwMode="auto">
          <a:xfrm rot="12149357">
            <a:off x="1949797" y="1517776"/>
            <a:ext cx="880292" cy="318338"/>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227663" y="905470"/>
            <a:ext cx="2554230" cy="1415772"/>
          </a:xfrm>
          <a:prstGeom prst="rect">
            <a:avLst/>
          </a:prstGeom>
          <a:noFill/>
        </p:spPr>
        <p:txBody>
          <a:bodyPr wrap="square" rtlCol="0">
            <a:spAutoFit/>
          </a:bodyPr>
          <a:lstStyle/>
          <a:p>
            <a:pPr algn="l"/>
            <a:r>
              <a:rPr lang="en-US" sz="1800" dirty="0" smtClean="0"/>
              <a:t>4 Main Views</a:t>
            </a:r>
          </a:p>
          <a:p>
            <a:pPr marL="342900" indent="-342900" algn="l">
              <a:buAutoNum type="arabicPeriod"/>
            </a:pPr>
            <a:r>
              <a:rPr lang="en-US" sz="1800" dirty="0" smtClean="0"/>
              <a:t>Holy Spirit</a:t>
            </a:r>
          </a:p>
          <a:p>
            <a:pPr marL="342900" indent="-342900" algn="l">
              <a:buAutoNum type="arabicPeriod"/>
            </a:pPr>
            <a:r>
              <a:rPr lang="en-US" sz="1800" dirty="0" smtClean="0"/>
              <a:t>Angel Michael</a:t>
            </a:r>
          </a:p>
          <a:p>
            <a:pPr marL="342900" indent="-342900" algn="l">
              <a:buAutoNum type="arabicPeriod"/>
            </a:pPr>
            <a:r>
              <a:rPr lang="en-US" sz="1800" b="1" dirty="0" smtClean="0">
                <a:solidFill>
                  <a:srgbClr val="FFFF00"/>
                </a:solidFill>
              </a:rPr>
              <a:t> Church/ Gospel</a:t>
            </a:r>
          </a:p>
          <a:p>
            <a:pPr marL="342900" indent="-342900" algn="l">
              <a:buAutoNum type="arabicPeriod"/>
            </a:pPr>
            <a:r>
              <a:rPr lang="en-US" sz="1400" dirty="0" smtClean="0"/>
              <a:t>Western Roman Empire</a:t>
            </a:r>
            <a:endParaRPr lang="en-US" sz="1400" dirty="0"/>
          </a:p>
        </p:txBody>
      </p:sp>
      <p:sp>
        <p:nvSpPr>
          <p:cNvPr id="11" name="Rectangle 10"/>
          <p:cNvSpPr/>
          <p:nvPr/>
        </p:nvSpPr>
        <p:spPr>
          <a:xfrm>
            <a:off x="5638800" y="5917049"/>
            <a:ext cx="3048000" cy="1169551"/>
          </a:xfrm>
          <a:prstGeom prst="rect">
            <a:avLst/>
          </a:prstGeom>
        </p:spPr>
        <p:txBody>
          <a:bodyPr wrap="square">
            <a:spAutoFit/>
          </a:bodyPr>
          <a:lstStyle/>
          <a:p>
            <a:r>
              <a:rPr lang="en-US" sz="1400" dirty="0" smtClean="0"/>
              <a:t>And </a:t>
            </a:r>
            <a:r>
              <a:rPr lang="en-US" sz="1400" dirty="0"/>
              <a:t>this gospel of the kingdom shall be preached </a:t>
            </a:r>
            <a:r>
              <a:rPr lang="en-US" sz="1400" b="1" dirty="0">
                <a:solidFill>
                  <a:srgbClr val="FFFF00"/>
                </a:solidFill>
              </a:rPr>
              <a:t>in all the world for a witness unto all nations; and then shall the end come</a:t>
            </a:r>
            <a:r>
              <a:rPr lang="en-US" sz="1050" dirty="0"/>
              <a:t>. </a:t>
            </a:r>
            <a:r>
              <a:rPr lang="en-US" sz="1050" b="1" dirty="0"/>
              <a:t>Matthew </a:t>
            </a:r>
            <a:r>
              <a:rPr lang="en-US" sz="1050" b="1" dirty="0" smtClean="0"/>
              <a:t>24:14</a:t>
            </a:r>
            <a:r>
              <a:rPr lang="en-US" sz="1050" dirty="0"/>
              <a:t/>
            </a:r>
            <a:br>
              <a:rPr lang="en-US" sz="1050" dirty="0"/>
            </a:br>
            <a:endParaRPr lang="en-US" sz="1400" dirty="0"/>
          </a:p>
        </p:txBody>
      </p:sp>
      <p:sp>
        <p:nvSpPr>
          <p:cNvPr id="12" name="Rectangle 11"/>
          <p:cNvSpPr/>
          <p:nvPr/>
        </p:nvSpPr>
        <p:spPr>
          <a:xfrm>
            <a:off x="513030" y="115430"/>
            <a:ext cx="8229600" cy="6740307"/>
          </a:xfrm>
          <a:prstGeom prst="rect">
            <a:avLst/>
          </a:prstGeom>
          <a:solidFill>
            <a:schemeClr val="bg1"/>
          </a:solidFill>
        </p:spPr>
        <p:txBody>
          <a:bodyPr wrap="square">
            <a:spAutoFit/>
          </a:bodyPr>
          <a:lstStyle/>
          <a:p>
            <a:r>
              <a:rPr lang="en-US" sz="3600" dirty="0">
                <a:solidFill>
                  <a:srgbClr val="000000"/>
                </a:solidFill>
              </a:rPr>
              <a:t>How can we know who is </a:t>
            </a:r>
            <a:r>
              <a:rPr lang="en-US" sz="3600" dirty="0" smtClean="0">
                <a:solidFill>
                  <a:srgbClr val="000000"/>
                </a:solidFill>
              </a:rPr>
              <a:t>right (When it comes to translating early Church writings) ? </a:t>
            </a:r>
            <a:r>
              <a:rPr lang="en-US" sz="3600" dirty="0">
                <a:solidFill>
                  <a:srgbClr val="000000"/>
                </a:solidFill>
              </a:rPr>
              <a:t>By the correct methodology, candor, and elbow grease. We must approach </a:t>
            </a:r>
            <a:r>
              <a:rPr lang="en-US" sz="3600" dirty="0" smtClean="0">
                <a:solidFill>
                  <a:srgbClr val="000000"/>
                </a:solidFill>
              </a:rPr>
              <a:t>“Irenaeus</a:t>
            </a:r>
            <a:r>
              <a:rPr lang="en-US" sz="3600" dirty="0">
                <a:solidFill>
                  <a:srgbClr val="000000"/>
                </a:solidFill>
              </a:rPr>
              <a:t>’ Against </a:t>
            </a:r>
            <a:r>
              <a:rPr lang="en-US" sz="3600" dirty="0" smtClean="0">
                <a:solidFill>
                  <a:srgbClr val="000000"/>
                </a:solidFill>
              </a:rPr>
              <a:t>Heresies” </a:t>
            </a:r>
            <a:r>
              <a:rPr lang="en-US" sz="3600" dirty="0">
                <a:solidFill>
                  <a:srgbClr val="000000"/>
                </a:solidFill>
              </a:rPr>
              <a:t>with the same robust, consistent, impartial application of the historical-grammatical hermeneutic that we use (or should use) when we handle the word of God.</a:t>
            </a:r>
          </a:p>
          <a:p>
            <a:endParaRPr lang="en-US" sz="3600" dirty="0">
              <a:solidFill>
                <a:srgbClr val="000000"/>
              </a:solidFill>
            </a:endParaRPr>
          </a:p>
          <a:p>
            <a:r>
              <a:rPr lang="en-US" sz="3600" dirty="0" smtClean="0">
                <a:solidFill>
                  <a:srgbClr val="000000"/>
                </a:solidFill>
              </a:rPr>
              <a:t>Lee Brainard </a:t>
            </a:r>
            <a:endParaRPr lang="en-US" sz="3600" dirty="0">
              <a:solidFill>
                <a:srgbClr val="000000"/>
              </a:solidFill>
            </a:endParaRPr>
          </a:p>
        </p:txBody>
      </p:sp>
    </p:spTree>
    <p:extLst>
      <p:ext uri="{BB962C8B-B14F-4D97-AF65-F5344CB8AC3E}">
        <p14:creationId xmlns:p14="http://schemas.microsoft.com/office/powerpoint/2010/main" val="14424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9" grpId="0" animBg="1"/>
      <p:bldP spid="7" grpId="0"/>
      <p:bldP spid="13" grpId="0" animBg="1"/>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23" y="0"/>
            <a:ext cx="82296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It is the Jewish Customs That Show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Us Prophetically how we are being Set up in the Last Days For  The Marriage Supper of the Lamb </a:t>
            </a:r>
          </a:p>
        </p:txBody>
      </p:sp>
      <p:sp>
        <p:nvSpPr>
          <p:cNvPr id="2" name="Rectangle 1"/>
          <p:cNvSpPr/>
          <p:nvPr/>
        </p:nvSpPr>
        <p:spPr>
          <a:xfrm>
            <a:off x="214424" y="1219200"/>
            <a:ext cx="4967176" cy="2246769"/>
          </a:xfrm>
          <a:prstGeom prst="rect">
            <a:avLst/>
          </a:prstGeom>
        </p:spPr>
        <p:txBody>
          <a:bodyPr wrap="square">
            <a:spAutoFit/>
          </a:bodyPr>
          <a:lstStyle/>
          <a:p>
            <a:r>
              <a:rPr lang="en-US" sz="2000" dirty="0" smtClean="0"/>
              <a:t>Jewish wedding engagement</a:t>
            </a:r>
            <a:r>
              <a:rPr lang="en-US" sz="2000" dirty="0"/>
              <a:t>, known as the </a:t>
            </a:r>
            <a:r>
              <a:rPr lang="en-US" sz="2000" i="1" dirty="0" err="1" smtClean="0">
                <a:hlinkClick r:id="rId2"/>
              </a:rPr>
              <a:t>erusin</a:t>
            </a:r>
            <a:r>
              <a:rPr lang="en-US" sz="2000" dirty="0" smtClean="0"/>
              <a:t>, </a:t>
            </a:r>
            <a:r>
              <a:rPr lang="en-US" sz="2000" dirty="0"/>
              <a:t>could be a significant period before the full marriage ceremony (</a:t>
            </a:r>
            <a:r>
              <a:rPr lang="en-US" sz="2000" i="1" dirty="0" err="1">
                <a:hlinkClick r:id="rId3"/>
              </a:rPr>
              <a:t>nissuin</a:t>
            </a:r>
            <a:r>
              <a:rPr lang="en-US" sz="2000" dirty="0"/>
              <a:t>), sometimes lasting up to a year or even two. This extended period allowed the groom to prepare a home for his bride and establish their </a:t>
            </a:r>
            <a:r>
              <a:rPr lang="en-US" sz="2000" dirty="0" smtClean="0"/>
              <a:t>household.</a:t>
            </a:r>
            <a:endParaRPr lang="en-US" sz="2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09" y="1256722"/>
            <a:ext cx="3505200" cy="3215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8018" y="3465969"/>
            <a:ext cx="4890976" cy="2308324"/>
          </a:xfrm>
          <a:prstGeom prst="rect">
            <a:avLst/>
          </a:prstGeom>
        </p:spPr>
        <p:txBody>
          <a:bodyPr wrap="square">
            <a:spAutoFit/>
          </a:bodyPr>
          <a:lstStyle/>
          <a:p>
            <a:r>
              <a:rPr lang="en-US" sz="1800" dirty="0" smtClean="0">
                <a:solidFill>
                  <a:srgbClr val="FFFF00"/>
                </a:solidFill>
              </a:rPr>
              <a:t>"Do </a:t>
            </a:r>
            <a:r>
              <a:rPr lang="en-US" sz="1800" dirty="0">
                <a:solidFill>
                  <a:srgbClr val="FFFF00"/>
                </a:solidFill>
              </a:rPr>
              <a:t>not let your hearts be troubled. Trust in God; trust also in me. </a:t>
            </a:r>
            <a:r>
              <a:rPr lang="en-US" sz="1800" baseline="30000" dirty="0">
                <a:solidFill>
                  <a:srgbClr val="FFFF00"/>
                </a:solidFill>
              </a:rPr>
              <a:t>2 </a:t>
            </a:r>
            <a:r>
              <a:rPr lang="en-US" sz="1800" dirty="0">
                <a:solidFill>
                  <a:srgbClr val="FFFF00"/>
                </a:solidFill>
              </a:rPr>
              <a:t> In my Father's house are many rooms; if it were not so, I would have told you</a:t>
            </a:r>
            <a:r>
              <a:rPr lang="en-US" sz="1800" dirty="0">
                <a:solidFill>
                  <a:schemeClr val="bg1"/>
                </a:solidFill>
              </a:rPr>
              <a:t>. I am going there to prepare a place for you. </a:t>
            </a:r>
            <a:r>
              <a:rPr lang="en-US" sz="1800" baseline="30000" dirty="0">
                <a:solidFill>
                  <a:schemeClr val="bg1"/>
                </a:solidFill>
              </a:rPr>
              <a:t>3 </a:t>
            </a:r>
            <a:r>
              <a:rPr lang="en-US" sz="1800" dirty="0">
                <a:solidFill>
                  <a:schemeClr val="bg1"/>
                </a:solidFill>
              </a:rPr>
              <a:t> And if I go and prepare a place for you, I will come back and take you to be with me that you also may be where I am. </a:t>
            </a:r>
            <a:r>
              <a:rPr lang="en-US" sz="1800" b="1" dirty="0">
                <a:solidFill>
                  <a:srgbClr val="FFFF00"/>
                </a:solidFill>
              </a:rPr>
              <a:t>John 14:1-3 (NIV) </a:t>
            </a:r>
            <a:endParaRPr lang="en-US" sz="1800" dirty="0">
              <a:solidFill>
                <a:srgbClr val="FFFF00"/>
              </a:solidFill>
            </a:endParaRPr>
          </a:p>
        </p:txBody>
      </p:sp>
      <p:sp>
        <p:nvSpPr>
          <p:cNvPr id="4" name="TextBox 3"/>
          <p:cNvSpPr txBox="1"/>
          <p:nvPr/>
        </p:nvSpPr>
        <p:spPr>
          <a:xfrm>
            <a:off x="304800" y="5921514"/>
            <a:ext cx="8610600" cy="707886"/>
          </a:xfrm>
          <a:prstGeom prst="rect">
            <a:avLst/>
          </a:prstGeom>
          <a:noFill/>
        </p:spPr>
        <p:txBody>
          <a:bodyPr wrap="square" rtlCol="0">
            <a:spAutoFit/>
          </a:bodyPr>
          <a:lstStyle/>
          <a:p>
            <a:r>
              <a:rPr lang="en-US" sz="2000" dirty="0" smtClean="0"/>
              <a:t>The Bride and Bridegroom celebrated a Wedding</a:t>
            </a:r>
          </a:p>
          <a:p>
            <a:r>
              <a:rPr lang="en-US" sz="2000" dirty="0" smtClean="0"/>
              <a:t>Usually for seven Days and the final night was called the Marriage Supper  </a:t>
            </a:r>
            <a:endParaRPr lang="en-US" sz="2000" dirty="0"/>
          </a:p>
        </p:txBody>
      </p:sp>
      <p:sp>
        <p:nvSpPr>
          <p:cNvPr id="6" name="Rectangle 5"/>
          <p:cNvSpPr/>
          <p:nvPr/>
        </p:nvSpPr>
        <p:spPr>
          <a:xfrm>
            <a:off x="5181600" y="4699337"/>
            <a:ext cx="3733800" cy="1015663"/>
          </a:xfrm>
          <a:prstGeom prst="rect">
            <a:avLst/>
          </a:prstGeom>
        </p:spPr>
        <p:txBody>
          <a:bodyPr wrap="square">
            <a:spAutoFit/>
          </a:bodyPr>
          <a:lstStyle/>
          <a:p>
            <a:r>
              <a:rPr lang="en-US" sz="2000" dirty="0"/>
              <a:t>a celebration known as the "</a:t>
            </a:r>
            <a:r>
              <a:rPr lang="en-US" sz="2000" dirty="0" err="1">
                <a:hlinkClick r:id="rId5"/>
              </a:rPr>
              <a:t>Sheva</a:t>
            </a:r>
            <a:r>
              <a:rPr lang="en-US" sz="2000" dirty="0">
                <a:hlinkClick r:id="rId5"/>
              </a:rPr>
              <a:t> </a:t>
            </a:r>
            <a:r>
              <a:rPr lang="en-US" sz="2000" dirty="0" err="1">
                <a:hlinkClick r:id="rId5"/>
              </a:rPr>
              <a:t>Brachot</a:t>
            </a:r>
            <a:r>
              <a:rPr lang="en-US" sz="2000" dirty="0"/>
              <a:t>" or "Seven Blessings"</a:t>
            </a:r>
          </a:p>
        </p:txBody>
      </p:sp>
    </p:spTree>
    <p:extLst>
      <p:ext uri="{BB962C8B-B14F-4D97-AF65-F5344CB8AC3E}">
        <p14:creationId xmlns:p14="http://schemas.microsoft.com/office/powerpoint/2010/main" val="23500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2693"/>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This is a traditional view of Human History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Just don’t Put God in a Box</a:t>
            </a:r>
          </a:p>
        </p:txBody>
      </p:sp>
      <p:pic>
        <p:nvPicPr>
          <p:cNvPr id="3" name="Picture 2" descr="Timeline of the End Times - NoLimits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1181728"/>
            <a:ext cx="8805334" cy="4953000"/>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719230"/>
            <a:ext cx="1981200" cy="415498"/>
          </a:xfrm>
          <a:prstGeom prst="rect">
            <a:avLst/>
          </a:prstGeom>
          <a:noFill/>
        </p:spPr>
        <p:txBody>
          <a:bodyPr wrap="square" rtlCol="0">
            <a:spAutoFit/>
          </a:bodyPr>
          <a:lstStyle/>
          <a:p>
            <a:r>
              <a:rPr lang="en-US" sz="1050" dirty="0" smtClean="0">
                <a:solidFill>
                  <a:srgbClr val="FFFF00"/>
                </a:solidFill>
              </a:rPr>
              <a:t>From The Exodus To building of  1</a:t>
            </a:r>
            <a:r>
              <a:rPr lang="en-US" sz="1050" baseline="30000" dirty="0" smtClean="0">
                <a:solidFill>
                  <a:srgbClr val="FFFF00"/>
                </a:solidFill>
              </a:rPr>
              <a:t>st</a:t>
            </a:r>
            <a:r>
              <a:rPr lang="en-US" sz="1050" dirty="0" smtClean="0">
                <a:solidFill>
                  <a:srgbClr val="FFFF00"/>
                </a:solidFill>
              </a:rPr>
              <a:t> Temple  - 480 Years</a:t>
            </a:r>
            <a:endParaRPr lang="en-US" sz="1050" dirty="0">
              <a:solidFill>
                <a:srgbClr val="FFFF00"/>
              </a:solidFill>
            </a:endParaRPr>
          </a:p>
        </p:txBody>
      </p:sp>
      <p:sp>
        <p:nvSpPr>
          <p:cNvPr id="11" name="TextBox 10"/>
          <p:cNvSpPr txBox="1"/>
          <p:nvPr/>
        </p:nvSpPr>
        <p:spPr>
          <a:xfrm>
            <a:off x="2819400" y="5719230"/>
            <a:ext cx="1981200" cy="415498"/>
          </a:xfrm>
          <a:prstGeom prst="rect">
            <a:avLst/>
          </a:prstGeom>
          <a:noFill/>
        </p:spPr>
        <p:txBody>
          <a:bodyPr wrap="square" rtlCol="0">
            <a:spAutoFit/>
          </a:bodyPr>
          <a:lstStyle/>
          <a:p>
            <a:r>
              <a:rPr lang="en-US" sz="1050" dirty="0" smtClean="0">
                <a:solidFill>
                  <a:srgbClr val="FFFF00"/>
                </a:solidFill>
              </a:rPr>
              <a:t>From Solomon to destruction of  1</a:t>
            </a:r>
            <a:r>
              <a:rPr lang="en-US" sz="1050" baseline="30000" dirty="0" smtClean="0">
                <a:solidFill>
                  <a:srgbClr val="FFFF00"/>
                </a:solidFill>
              </a:rPr>
              <a:t>st</a:t>
            </a:r>
            <a:r>
              <a:rPr lang="en-US" sz="1050" dirty="0" smtClean="0">
                <a:solidFill>
                  <a:srgbClr val="FFFF00"/>
                </a:solidFill>
              </a:rPr>
              <a:t> Temple  - 480 Years</a:t>
            </a:r>
            <a:endParaRPr lang="en-US" sz="1050" dirty="0">
              <a:solidFill>
                <a:srgbClr val="FFFF00"/>
              </a:solidFill>
            </a:endParaRPr>
          </a:p>
        </p:txBody>
      </p:sp>
      <p:sp>
        <p:nvSpPr>
          <p:cNvPr id="12" name="TextBox 11"/>
          <p:cNvSpPr txBox="1"/>
          <p:nvPr/>
        </p:nvSpPr>
        <p:spPr>
          <a:xfrm>
            <a:off x="5334000" y="5719230"/>
            <a:ext cx="1981200" cy="415498"/>
          </a:xfrm>
          <a:prstGeom prst="rect">
            <a:avLst/>
          </a:prstGeom>
          <a:noFill/>
        </p:spPr>
        <p:txBody>
          <a:bodyPr wrap="square" rtlCol="0">
            <a:spAutoFit/>
          </a:bodyPr>
          <a:lstStyle/>
          <a:p>
            <a:r>
              <a:rPr lang="en-US" sz="1050" dirty="0" smtClean="0">
                <a:solidFill>
                  <a:srgbClr val="FFFF00"/>
                </a:solidFill>
              </a:rPr>
              <a:t>From Building of  2nd Temple  To Birth of Jesus - 480 Years</a:t>
            </a:r>
            <a:endParaRPr lang="en-US" sz="1050" dirty="0">
              <a:solidFill>
                <a:srgbClr val="FFFF00"/>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5719230"/>
            <a:ext cx="336436" cy="3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9978" y="5753728"/>
            <a:ext cx="377915" cy="41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5601328"/>
            <a:ext cx="339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638800" y="2019928"/>
            <a:ext cx="750798" cy="253916"/>
          </a:xfrm>
          <a:prstGeom prst="rect">
            <a:avLst/>
          </a:prstGeom>
          <a:noFill/>
        </p:spPr>
        <p:txBody>
          <a:bodyPr wrap="square" rtlCol="0">
            <a:spAutoFit/>
          </a:bodyPr>
          <a:lstStyle/>
          <a:p>
            <a:r>
              <a:rPr lang="en-US" sz="1050" dirty="0" smtClean="0">
                <a:solidFill>
                  <a:srgbClr val="FFFF00"/>
                </a:solidFill>
              </a:rPr>
              <a:t>Rapture </a:t>
            </a:r>
            <a:endParaRPr lang="en-US" sz="1050" dirty="0">
              <a:solidFill>
                <a:srgbClr val="FFFF00"/>
              </a:solidFill>
            </a:endParaRPr>
          </a:p>
        </p:txBody>
      </p:sp>
      <p:sp>
        <p:nvSpPr>
          <p:cNvPr id="10" name="Right Arrow 9"/>
          <p:cNvSpPr/>
          <p:nvPr/>
        </p:nvSpPr>
        <p:spPr bwMode="auto">
          <a:xfrm>
            <a:off x="6068907" y="2273844"/>
            <a:ext cx="228600" cy="152400"/>
          </a:xfrm>
          <a:prstGeom prst="rightArrow">
            <a:avLst/>
          </a:prstGeom>
          <a:solidFill>
            <a:schemeClr val="bg2">
              <a:lumMod val="25000"/>
              <a:lumOff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5187893" y="1715128"/>
            <a:ext cx="1119514" cy="415498"/>
          </a:xfrm>
          <a:prstGeom prst="rect">
            <a:avLst/>
          </a:prstGeom>
          <a:noFill/>
        </p:spPr>
        <p:txBody>
          <a:bodyPr wrap="square" rtlCol="0">
            <a:spAutoFit/>
          </a:bodyPr>
          <a:lstStyle/>
          <a:p>
            <a:r>
              <a:rPr lang="en-US" sz="1050" dirty="0" smtClean="0">
                <a:solidFill>
                  <a:schemeClr val="bg2">
                    <a:lumMod val="25000"/>
                    <a:lumOff val="75000"/>
                  </a:schemeClr>
                </a:solidFill>
              </a:rPr>
              <a:t>Judgment </a:t>
            </a:r>
          </a:p>
          <a:p>
            <a:r>
              <a:rPr lang="en-US" sz="1050" dirty="0" smtClean="0">
                <a:solidFill>
                  <a:schemeClr val="bg2">
                    <a:lumMod val="25000"/>
                    <a:lumOff val="75000"/>
                  </a:schemeClr>
                </a:solidFill>
              </a:rPr>
              <a:t>Seat of Christ </a:t>
            </a:r>
            <a:endParaRPr lang="en-US" sz="1050" dirty="0">
              <a:solidFill>
                <a:schemeClr val="bg2">
                  <a:lumMod val="25000"/>
                  <a:lumOff val="75000"/>
                </a:schemeClr>
              </a:solidFill>
            </a:endParaRPr>
          </a:p>
        </p:txBody>
      </p:sp>
      <p:sp>
        <p:nvSpPr>
          <p:cNvPr id="20" name="TextBox 19"/>
          <p:cNvSpPr txBox="1"/>
          <p:nvPr/>
        </p:nvSpPr>
        <p:spPr>
          <a:xfrm>
            <a:off x="7643486" y="1366647"/>
            <a:ext cx="1119514" cy="577081"/>
          </a:xfrm>
          <a:prstGeom prst="rect">
            <a:avLst/>
          </a:prstGeom>
          <a:noFill/>
        </p:spPr>
        <p:txBody>
          <a:bodyPr wrap="square" rtlCol="0">
            <a:spAutoFit/>
          </a:bodyPr>
          <a:lstStyle/>
          <a:p>
            <a:r>
              <a:rPr lang="en-US" sz="1050" dirty="0" smtClean="0">
                <a:solidFill>
                  <a:schemeClr val="bg2">
                    <a:lumMod val="25000"/>
                    <a:lumOff val="75000"/>
                  </a:schemeClr>
                </a:solidFill>
              </a:rPr>
              <a:t>Great White </a:t>
            </a:r>
          </a:p>
          <a:p>
            <a:r>
              <a:rPr lang="en-US" sz="1050" dirty="0" smtClean="0">
                <a:solidFill>
                  <a:schemeClr val="bg2">
                    <a:lumMod val="25000"/>
                    <a:lumOff val="75000"/>
                  </a:schemeClr>
                </a:solidFill>
              </a:rPr>
              <a:t>Throne</a:t>
            </a:r>
          </a:p>
          <a:p>
            <a:r>
              <a:rPr lang="en-US" sz="1050" dirty="0" smtClean="0">
                <a:solidFill>
                  <a:schemeClr val="bg2">
                    <a:lumMod val="25000"/>
                    <a:lumOff val="75000"/>
                  </a:schemeClr>
                </a:solidFill>
              </a:rPr>
              <a:t>Judgment</a:t>
            </a:r>
            <a:endParaRPr lang="en-US" sz="1050" dirty="0">
              <a:solidFill>
                <a:schemeClr val="bg2">
                  <a:lumMod val="25000"/>
                  <a:lumOff val="75000"/>
                </a:schemeClr>
              </a:solidFill>
            </a:endParaRPr>
          </a:p>
        </p:txBody>
      </p:sp>
      <p:sp>
        <p:nvSpPr>
          <p:cNvPr id="14" name="Right Arrow 13"/>
          <p:cNvSpPr/>
          <p:nvPr/>
        </p:nvSpPr>
        <p:spPr bwMode="auto">
          <a:xfrm rot="16200000">
            <a:off x="5743575" y="4067804"/>
            <a:ext cx="116205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p:nvPr/>
        </p:nvSpPr>
        <p:spPr>
          <a:xfrm rot="16200000">
            <a:off x="5777300" y="4129329"/>
            <a:ext cx="1066800" cy="276999"/>
          </a:xfrm>
          <a:prstGeom prst="rect">
            <a:avLst/>
          </a:prstGeom>
          <a:noFill/>
        </p:spPr>
        <p:txBody>
          <a:bodyPr wrap="square" rtlCol="0">
            <a:spAutoFit/>
          </a:bodyPr>
          <a:lstStyle/>
          <a:p>
            <a:r>
              <a:rPr lang="en-US" sz="1200" dirty="0" smtClean="0"/>
              <a:t>Rapture</a:t>
            </a:r>
            <a:endParaRPr lang="en-US" sz="1200" dirty="0"/>
          </a:p>
        </p:txBody>
      </p:sp>
    </p:spTree>
    <p:extLst>
      <p:ext uri="{BB962C8B-B14F-4D97-AF65-F5344CB8AC3E}">
        <p14:creationId xmlns:p14="http://schemas.microsoft.com/office/powerpoint/2010/main" val="323526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93762" y="0"/>
            <a:ext cx="7412038" cy="518922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6" r="2265"/>
          <a:stretch/>
        </p:blipFill>
        <p:spPr bwMode="auto">
          <a:xfrm>
            <a:off x="998537" y="4476750"/>
            <a:ext cx="7231064"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537" y="5943600"/>
            <a:ext cx="72310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6296025"/>
            <a:ext cx="3124200" cy="461665"/>
          </a:xfrm>
          <a:prstGeom prst="rect">
            <a:avLst/>
          </a:prstGeom>
          <a:noFill/>
        </p:spPr>
        <p:txBody>
          <a:bodyPr wrap="square" rtlCol="0">
            <a:spAutoFit/>
          </a:bodyPr>
          <a:lstStyle/>
          <a:p>
            <a:r>
              <a:rPr lang="en-US" dirty="0" smtClean="0"/>
              <a:t>Pastor Steve Rudd</a:t>
            </a:r>
            <a:endParaRPr lang="en-US" dirty="0"/>
          </a:p>
        </p:txBody>
      </p:sp>
    </p:spTree>
    <p:extLst>
      <p:ext uri="{BB962C8B-B14F-4D97-AF65-F5344CB8AC3E}">
        <p14:creationId xmlns:p14="http://schemas.microsoft.com/office/powerpoint/2010/main" val="2773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80"/>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The Book of Daniel Sets Up Revelation </a:t>
            </a:r>
          </a:p>
        </p:txBody>
      </p:sp>
      <p:pic>
        <p:nvPicPr>
          <p:cNvPr id="6" name="Picture 5"/>
          <p:cNvPicPr/>
          <p:nvPr/>
        </p:nvPicPr>
        <p:blipFill rotWithShape="1">
          <a:blip r:embed="rId2">
            <a:extLst>
              <a:ext uri="{28A0092B-C50C-407E-A947-70E740481C1C}">
                <a14:useLocalDpi xmlns:a14="http://schemas.microsoft.com/office/drawing/2010/main" val="0"/>
              </a:ext>
            </a:extLst>
          </a:blip>
          <a:srcRect t="8687" b="22054"/>
          <a:stretch/>
        </p:blipFill>
        <p:spPr>
          <a:xfrm>
            <a:off x="593756" y="2438400"/>
            <a:ext cx="7924800" cy="4255129"/>
          </a:xfrm>
          <a:prstGeom prst="rect">
            <a:avLst/>
          </a:prstGeom>
        </p:spPr>
      </p:pic>
      <p:sp>
        <p:nvSpPr>
          <p:cNvPr id="3" name="Rectangle 2"/>
          <p:cNvSpPr/>
          <p:nvPr/>
        </p:nvSpPr>
        <p:spPr>
          <a:xfrm>
            <a:off x="190500" y="539022"/>
            <a:ext cx="8763000" cy="1815882"/>
          </a:xfrm>
          <a:prstGeom prst="rect">
            <a:avLst/>
          </a:prstGeom>
        </p:spPr>
        <p:txBody>
          <a:bodyPr wrap="square">
            <a:spAutoFit/>
          </a:bodyPr>
          <a:lstStyle/>
          <a:p>
            <a:r>
              <a:rPr lang="en-US" sz="1400" baseline="30000" dirty="0"/>
              <a:t>25 </a:t>
            </a:r>
            <a:r>
              <a:rPr lang="en-US" sz="1400" dirty="0"/>
              <a:t> "Know and understand this: From the issuing of the decree to restore and rebuild Jerusalem until the Anointed One, the ruler, comes, </a:t>
            </a:r>
            <a:r>
              <a:rPr lang="en-US" sz="1400" dirty="0" smtClean="0"/>
              <a:t>(MESSIAH) there </a:t>
            </a:r>
            <a:r>
              <a:rPr lang="en-US" sz="1400" dirty="0"/>
              <a:t>will be seven 'sevens,' and sixty-two 'sevens.' It will be rebuilt with streets and a trench, but in times of trouble. </a:t>
            </a:r>
            <a:r>
              <a:rPr lang="en-US" sz="1400" baseline="30000" dirty="0"/>
              <a:t>26 </a:t>
            </a:r>
            <a:r>
              <a:rPr lang="en-US" sz="1400" dirty="0"/>
              <a:t> </a:t>
            </a:r>
            <a:r>
              <a:rPr lang="en-US" sz="1400" b="1" dirty="0">
                <a:solidFill>
                  <a:srgbClr val="FFFF00"/>
                </a:solidFill>
              </a:rPr>
              <a:t>After the sixty-two 'sevens,' the Anointed One </a:t>
            </a:r>
            <a:r>
              <a:rPr lang="en-US" sz="1400" b="1" dirty="0" smtClean="0">
                <a:solidFill>
                  <a:srgbClr val="FFFF00"/>
                </a:solidFill>
              </a:rPr>
              <a:t>(Messiah) will </a:t>
            </a:r>
            <a:r>
              <a:rPr lang="en-US" sz="1400" b="1" dirty="0">
                <a:solidFill>
                  <a:srgbClr val="FFFF00"/>
                </a:solidFill>
              </a:rPr>
              <a:t>be cut off and will have nothing.</a:t>
            </a:r>
            <a:r>
              <a:rPr lang="en-US" sz="1400" dirty="0"/>
              <a:t> The people of the ruler who will come will destroy the city and the sanctuary</a:t>
            </a:r>
            <a:r>
              <a:rPr lang="en-US" sz="1400" dirty="0" smtClean="0"/>
              <a:t>. (ROMANS 70 AD)  </a:t>
            </a:r>
            <a:r>
              <a:rPr lang="en-US" sz="1400" dirty="0"/>
              <a:t>The end will come like a flood: War will continue until the end, and desolations have been decreed. </a:t>
            </a:r>
            <a:r>
              <a:rPr lang="en-US" sz="1400" baseline="30000" dirty="0"/>
              <a:t>27 </a:t>
            </a:r>
            <a:r>
              <a:rPr lang="en-US" sz="1400" dirty="0"/>
              <a:t> He </a:t>
            </a:r>
            <a:r>
              <a:rPr lang="en-US" sz="1400" dirty="0" smtClean="0"/>
              <a:t>(ANTI-CHRIST) will </a:t>
            </a:r>
            <a:r>
              <a:rPr lang="en-US" sz="1400" dirty="0"/>
              <a:t>confirm a covenant with many for one 'seven.' In the middle of the 'seven' he will put an end to sacrifice and offering. And on a wing [of the temple] he will set up an abomination that causes desolation, until the end that is decreed is poured out on him". </a:t>
            </a:r>
            <a:r>
              <a:rPr lang="en-US" sz="1400" b="1" dirty="0"/>
              <a:t>Daniel </a:t>
            </a:r>
            <a:r>
              <a:rPr lang="en-US" sz="1400" b="1" dirty="0" smtClean="0"/>
              <a:t>9:25-27</a:t>
            </a:r>
            <a:endParaRPr lang="en-US" sz="1400" dirty="0"/>
          </a:p>
        </p:txBody>
      </p:sp>
      <p:sp>
        <p:nvSpPr>
          <p:cNvPr id="5" name="Right Arrow 4"/>
          <p:cNvSpPr/>
          <p:nvPr/>
        </p:nvSpPr>
        <p:spPr bwMode="auto">
          <a:xfrm rot="16200000">
            <a:off x="3333750" y="4648200"/>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rot="16200000">
            <a:off x="3415100" y="4662100"/>
            <a:ext cx="1066800" cy="276999"/>
          </a:xfrm>
          <a:prstGeom prst="rect">
            <a:avLst/>
          </a:prstGeom>
          <a:noFill/>
        </p:spPr>
        <p:txBody>
          <a:bodyPr wrap="square" rtlCol="0">
            <a:spAutoFit/>
          </a:bodyPr>
          <a:lstStyle/>
          <a:p>
            <a:r>
              <a:rPr lang="en-US" sz="1200" dirty="0" smtClean="0"/>
              <a:t>Rapture</a:t>
            </a:r>
            <a:endParaRPr lang="en-US" sz="1200" dirty="0"/>
          </a:p>
        </p:txBody>
      </p:sp>
    </p:spTree>
    <p:extLst>
      <p:ext uri="{BB962C8B-B14F-4D97-AF65-F5344CB8AC3E}">
        <p14:creationId xmlns:p14="http://schemas.microsoft.com/office/powerpoint/2010/main" val="3507088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Revelation 13:3-4 – See you in Heaven"/>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534400" cy="5154440"/>
          </a:xfrm>
          <a:prstGeom prst="rect">
            <a:avLst/>
          </a:prstGeom>
          <a:noFill/>
          <a:ln>
            <a:noFill/>
          </a:ln>
        </p:spPr>
      </p:pic>
      <p:sp>
        <p:nvSpPr>
          <p:cNvPr id="6" name="TextBox 5"/>
          <p:cNvSpPr txBox="1"/>
          <p:nvPr/>
        </p:nvSpPr>
        <p:spPr>
          <a:xfrm>
            <a:off x="4876800" y="1981200"/>
            <a:ext cx="1143000" cy="584775"/>
          </a:xfrm>
          <a:prstGeom prst="rect">
            <a:avLst/>
          </a:prstGeom>
          <a:noFill/>
        </p:spPr>
        <p:txBody>
          <a:bodyPr wrap="square" rtlCol="0">
            <a:spAutoFit/>
          </a:bodyPr>
          <a:lstStyle/>
          <a:p>
            <a:r>
              <a:rPr lang="en-US" sz="1600" dirty="0" smtClean="0">
                <a:solidFill>
                  <a:srgbClr val="000000"/>
                </a:solidFill>
              </a:rPr>
              <a:t>Dragon</a:t>
            </a:r>
          </a:p>
          <a:p>
            <a:r>
              <a:rPr lang="en-US" sz="1600" dirty="0" smtClean="0">
                <a:solidFill>
                  <a:srgbClr val="000000"/>
                </a:solidFill>
              </a:rPr>
              <a:t>Serpent</a:t>
            </a:r>
            <a:endParaRPr lang="en-US" sz="1600" dirty="0">
              <a:solidFill>
                <a:srgbClr val="000000"/>
              </a:solidFill>
            </a:endParaRPr>
          </a:p>
        </p:txBody>
      </p:sp>
      <p:sp>
        <p:nvSpPr>
          <p:cNvPr id="7" name="TextBox 6"/>
          <p:cNvSpPr txBox="1"/>
          <p:nvPr/>
        </p:nvSpPr>
        <p:spPr>
          <a:xfrm>
            <a:off x="7182485" y="2099846"/>
            <a:ext cx="1143000" cy="338554"/>
          </a:xfrm>
          <a:prstGeom prst="rect">
            <a:avLst/>
          </a:prstGeom>
          <a:noFill/>
        </p:spPr>
        <p:txBody>
          <a:bodyPr wrap="square" rtlCol="0">
            <a:spAutoFit/>
          </a:bodyPr>
          <a:lstStyle/>
          <a:p>
            <a:r>
              <a:rPr lang="en-US" sz="1600" dirty="0" smtClean="0">
                <a:solidFill>
                  <a:srgbClr val="000000"/>
                </a:solidFill>
              </a:rPr>
              <a:t>2</a:t>
            </a:r>
            <a:r>
              <a:rPr lang="en-US" sz="1600" baseline="30000" dirty="0" smtClean="0">
                <a:solidFill>
                  <a:srgbClr val="000000"/>
                </a:solidFill>
              </a:rPr>
              <a:t>nd</a:t>
            </a:r>
            <a:r>
              <a:rPr lang="en-US" sz="1600" dirty="0" smtClean="0">
                <a:solidFill>
                  <a:srgbClr val="000000"/>
                </a:solidFill>
              </a:rPr>
              <a:t> Beast</a:t>
            </a:r>
            <a:endParaRPr lang="en-US" sz="1600" dirty="0">
              <a:solidFill>
                <a:srgbClr val="000000"/>
              </a:solidFill>
            </a:endParaRPr>
          </a:p>
        </p:txBody>
      </p:sp>
      <p:sp>
        <p:nvSpPr>
          <p:cNvPr id="8" name="TextBox 7"/>
          <p:cNvSpPr txBox="1"/>
          <p:nvPr/>
        </p:nvSpPr>
        <p:spPr>
          <a:xfrm>
            <a:off x="6034204" y="4191000"/>
            <a:ext cx="1143000" cy="338554"/>
          </a:xfrm>
          <a:prstGeom prst="rect">
            <a:avLst/>
          </a:prstGeom>
          <a:noFill/>
        </p:spPr>
        <p:txBody>
          <a:bodyPr wrap="square" rtlCol="0">
            <a:spAutoFit/>
          </a:bodyPr>
          <a:lstStyle/>
          <a:p>
            <a:r>
              <a:rPr lang="en-US" sz="1600" dirty="0" smtClean="0">
                <a:solidFill>
                  <a:srgbClr val="000000"/>
                </a:solidFill>
              </a:rPr>
              <a:t>3rd Beast</a:t>
            </a:r>
            <a:endParaRPr lang="en-US" sz="1600" dirty="0">
              <a:solidFill>
                <a:srgbClr val="000000"/>
              </a:solidFill>
            </a:endParaRPr>
          </a:p>
        </p:txBody>
      </p:sp>
    </p:spTree>
    <p:extLst>
      <p:ext uri="{BB962C8B-B14F-4D97-AF65-F5344CB8AC3E}">
        <p14:creationId xmlns:p14="http://schemas.microsoft.com/office/powerpoint/2010/main" val="396637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Seals, Trumpets, and Bowls | InHis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80"/>
            <a:ext cx="867704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03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Different Views of The Rapture </a:t>
            </a:r>
          </a:p>
        </p:txBody>
      </p:sp>
      <p:pic>
        <p:nvPicPr>
          <p:cNvPr id="3078" name="Picture 6" descr="https://upload.wikimedia.org/wikipedia/commons/thumb/1/16/Tribulation_views.svg/1920px-Tribulation_view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798"/>
            <a:ext cx="5334000" cy="5334001"/>
          </a:xfrm>
          <a:prstGeom prst="rect">
            <a:avLst/>
          </a:prstGeom>
          <a:solidFill>
            <a:schemeClr val="bg2">
              <a:lumMod val="25000"/>
              <a:lumOff val="75000"/>
            </a:schemeClr>
          </a:solidFill>
        </p:spPr>
      </p:pic>
      <p:sp>
        <p:nvSpPr>
          <p:cNvPr id="3" name="TextBox 2"/>
          <p:cNvSpPr txBox="1"/>
          <p:nvPr/>
        </p:nvSpPr>
        <p:spPr>
          <a:xfrm>
            <a:off x="6096000" y="1472624"/>
            <a:ext cx="2819400" cy="4154984"/>
          </a:xfrm>
          <a:prstGeom prst="rect">
            <a:avLst/>
          </a:prstGeom>
          <a:noFill/>
        </p:spPr>
        <p:txBody>
          <a:bodyPr wrap="square" rtlCol="0">
            <a:spAutoFit/>
          </a:bodyPr>
          <a:lstStyle/>
          <a:p>
            <a:r>
              <a:rPr lang="en-US" dirty="0" smtClean="0"/>
              <a:t>The predominant evidence is that the tribulation will last seven years divided up into two 3 ½ year periods. This comes from Daniel’s 70</a:t>
            </a:r>
            <a:r>
              <a:rPr lang="en-US" baseline="30000" dirty="0" smtClean="0"/>
              <a:t>th</a:t>
            </a:r>
            <a:r>
              <a:rPr lang="en-US" dirty="0" smtClean="0"/>
              <a:t> week. But it may end up being shorter than seven years. </a:t>
            </a:r>
            <a:endParaRPr lang="en-US" dirty="0"/>
          </a:p>
        </p:txBody>
      </p:sp>
      <p:sp>
        <p:nvSpPr>
          <p:cNvPr id="5" name="Rectangle 4"/>
          <p:cNvSpPr/>
          <p:nvPr/>
        </p:nvSpPr>
        <p:spPr>
          <a:xfrm>
            <a:off x="3657600" y="2844224"/>
            <a:ext cx="1828800" cy="1200329"/>
          </a:xfrm>
          <a:prstGeom prst="rect">
            <a:avLst/>
          </a:prstGeom>
        </p:spPr>
        <p:txBody>
          <a:bodyPr wrap="square">
            <a:spAutoFit/>
          </a:bodyPr>
          <a:lstStyle/>
          <a:p>
            <a:r>
              <a:rPr lang="en-US" sz="800" baseline="30000" dirty="0">
                <a:solidFill>
                  <a:srgbClr val="000000"/>
                </a:solidFill>
              </a:rPr>
              <a:t>25 </a:t>
            </a:r>
            <a:r>
              <a:rPr lang="en-US" sz="800" dirty="0">
                <a:solidFill>
                  <a:srgbClr val="000000"/>
                </a:solidFill>
              </a:rPr>
              <a:t> He will speak against the Most High and oppress his saints and try to change the set times and the laws. </a:t>
            </a:r>
            <a:r>
              <a:rPr lang="en-US" sz="800" b="1" dirty="0">
                <a:solidFill>
                  <a:srgbClr val="FF0000"/>
                </a:solidFill>
              </a:rPr>
              <a:t>The saints will be handed over to him for a time, times and half a time</a:t>
            </a:r>
            <a:r>
              <a:rPr lang="en-US" sz="800" dirty="0">
                <a:solidFill>
                  <a:srgbClr val="000000"/>
                </a:solidFill>
              </a:rPr>
              <a:t>. </a:t>
            </a:r>
            <a:r>
              <a:rPr lang="en-US" sz="800" baseline="30000" dirty="0">
                <a:solidFill>
                  <a:srgbClr val="000000"/>
                </a:solidFill>
              </a:rPr>
              <a:t>26 </a:t>
            </a:r>
            <a:r>
              <a:rPr lang="en-US" sz="800" dirty="0">
                <a:solidFill>
                  <a:srgbClr val="000000"/>
                </a:solidFill>
              </a:rPr>
              <a:t> "'But the court will sit, and his power will be taken away and completely destroyed forever. </a:t>
            </a:r>
            <a:r>
              <a:rPr lang="en-US" sz="800" b="1" dirty="0">
                <a:solidFill>
                  <a:srgbClr val="000000"/>
                </a:solidFill>
              </a:rPr>
              <a:t>Daniel 7:25-26 (NIV) </a:t>
            </a:r>
            <a:endParaRPr lang="en-US" sz="800" dirty="0">
              <a:solidFill>
                <a:srgbClr val="000000"/>
              </a:solidFill>
            </a:endParaRPr>
          </a:p>
        </p:txBody>
      </p:sp>
      <p:sp>
        <p:nvSpPr>
          <p:cNvPr id="6" name="Rectangle 5"/>
          <p:cNvSpPr/>
          <p:nvPr/>
        </p:nvSpPr>
        <p:spPr>
          <a:xfrm>
            <a:off x="3581400" y="1280517"/>
            <a:ext cx="1981200" cy="954107"/>
          </a:xfrm>
          <a:prstGeom prst="rect">
            <a:avLst/>
          </a:prstGeom>
        </p:spPr>
        <p:txBody>
          <a:bodyPr wrap="square">
            <a:spAutoFit/>
          </a:bodyPr>
          <a:lstStyle/>
          <a:p>
            <a:r>
              <a:rPr lang="en-US" sz="800" baseline="30000" dirty="0">
                <a:solidFill>
                  <a:srgbClr val="000000"/>
                </a:solidFill>
              </a:rPr>
              <a:t>23 </a:t>
            </a:r>
            <a:r>
              <a:rPr lang="en-US" sz="800" dirty="0">
                <a:solidFill>
                  <a:srgbClr val="000000"/>
                </a:solidFill>
              </a:rPr>
              <a:t> But each in his own turn: Christ, the </a:t>
            </a:r>
            <a:r>
              <a:rPr lang="en-US" sz="800" dirty="0" err="1">
                <a:solidFill>
                  <a:srgbClr val="000000"/>
                </a:solidFill>
              </a:rPr>
              <a:t>firstfruits</a:t>
            </a:r>
            <a:r>
              <a:rPr lang="en-US" sz="800" dirty="0">
                <a:solidFill>
                  <a:srgbClr val="000000"/>
                </a:solidFill>
              </a:rPr>
              <a:t>; then, </a:t>
            </a:r>
            <a:r>
              <a:rPr lang="en-US" sz="800" b="1" dirty="0">
                <a:solidFill>
                  <a:srgbClr val="FF0000"/>
                </a:solidFill>
              </a:rPr>
              <a:t>when </a:t>
            </a:r>
            <a:r>
              <a:rPr lang="en-US" sz="800" b="1" dirty="0" smtClean="0">
                <a:solidFill>
                  <a:srgbClr val="FF0000"/>
                </a:solidFill>
              </a:rPr>
              <a:t>He </a:t>
            </a:r>
            <a:r>
              <a:rPr lang="en-US" sz="800" b="1" dirty="0">
                <a:solidFill>
                  <a:srgbClr val="FF0000"/>
                </a:solidFill>
              </a:rPr>
              <a:t>comes, those who belong to </a:t>
            </a:r>
            <a:r>
              <a:rPr lang="en-US" sz="800" b="1" dirty="0" smtClean="0">
                <a:solidFill>
                  <a:srgbClr val="FF0000"/>
                </a:solidFill>
              </a:rPr>
              <a:t>Him</a:t>
            </a:r>
            <a:r>
              <a:rPr lang="en-US" sz="800" dirty="0">
                <a:solidFill>
                  <a:srgbClr val="000000"/>
                </a:solidFill>
              </a:rPr>
              <a:t>. </a:t>
            </a:r>
            <a:r>
              <a:rPr lang="en-US" sz="800" baseline="30000" dirty="0">
                <a:solidFill>
                  <a:srgbClr val="000000"/>
                </a:solidFill>
              </a:rPr>
              <a:t>24 </a:t>
            </a:r>
            <a:r>
              <a:rPr lang="en-US" sz="800" dirty="0">
                <a:solidFill>
                  <a:srgbClr val="000000"/>
                </a:solidFill>
              </a:rPr>
              <a:t> Then the end will come, when he hands over the kingdom to God the Father after he has destroyed all dominion, authority and power. </a:t>
            </a:r>
            <a:r>
              <a:rPr lang="en-US" sz="800" b="1" dirty="0">
                <a:solidFill>
                  <a:srgbClr val="000000"/>
                </a:solidFill>
              </a:rPr>
              <a:t>1 Corinthians 15:23-24 (NIV) </a:t>
            </a:r>
            <a:endParaRPr lang="en-US" sz="800" dirty="0">
              <a:solidFill>
                <a:srgbClr val="000000"/>
              </a:solidFill>
            </a:endParaRPr>
          </a:p>
        </p:txBody>
      </p:sp>
      <p:sp>
        <p:nvSpPr>
          <p:cNvPr id="7" name="Rectangle 6"/>
          <p:cNvSpPr/>
          <p:nvPr/>
        </p:nvSpPr>
        <p:spPr>
          <a:xfrm>
            <a:off x="419100" y="1280517"/>
            <a:ext cx="1752600" cy="830997"/>
          </a:xfrm>
          <a:prstGeom prst="rect">
            <a:avLst/>
          </a:prstGeom>
        </p:spPr>
        <p:txBody>
          <a:bodyPr wrap="square">
            <a:spAutoFit/>
          </a:bodyPr>
          <a:lstStyle/>
          <a:p>
            <a:r>
              <a:rPr lang="en-US" sz="800" baseline="30000" dirty="0">
                <a:solidFill>
                  <a:srgbClr val="000000"/>
                </a:solidFill>
              </a:rPr>
              <a:t>52 </a:t>
            </a:r>
            <a:r>
              <a:rPr lang="en-US" sz="800" dirty="0">
                <a:solidFill>
                  <a:srgbClr val="000000"/>
                </a:solidFill>
              </a:rPr>
              <a:t> in a flash, in the twinkling of an eye, at the last trumpet. For the trumpet will sound, the dead will be raised imperishable, and we will be changed. </a:t>
            </a:r>
            <a:r>
              <a:rPr lang="en-US" sz="800" b="1" dirty="0">
                <a:solidFill>
                  <a:srgbClr val="000000"/>
                </a:solidFill>
              </a:rPr>
              <a:t>1 Corinthians 15:52 (NIV) </a:t>
            </a:r>
            <a:endParaRPr lang="en-US" sz="800" dirty="0">
              <a:solidFill>
                <a:srgbClr val="000000"/>
              </a:solidFill>
            </a:endParaRPr>
          </a:p>
        </p:txBody>
      </p:sp>
      <p:sp>
        <p:nvSpPr>
          <p:cNvPr id="8" name="TextBox 7"/>
          <p:cNvSpPr txBox="1"/>
          <p:nvPr/>
        </p:nvSpPr>
        <p:spPr>
          <a:xfrm>
            <a:off x="1295400" y="3987224"/>
            <a:ext cx="762000" cy="523220"/>
          </a:xfrm>
          <a:prstGeom prst="rect">
            <a:avLst/>
          </a:prstGeom>
          <a:noFill/>
        </p:spPr>
        <p:txBody>
          <a:bodyPr wrap="square" rtlCol="0">
            <a:spAutoFit/>
          </a:bodyPr>
          <a:lstStyle/>
          <a:p>
            <a:r>
              <a:rPr lang="en-US" sz="1400" dirty="0" smtClean="0">
                <a:solidFill>
                  <a:srgbClr val="FF0000"/>
                </a:solidFill>
              </a:rPr>
              <a:t>7</a:t>
            </a:r>
            <a:r>
              <a:rPr lang="en-US" sz="1400" baseline="30000" dirty="0" smtClean="0">
                <a:solidFill>
                  <a:srgbClr val="FF0000"/>
                </a:solidFill>
              </a:rPr>
              <a:t>th Trumpet</a:t>
            </a:r>
            <a:r>
              <a:rPr lang="en-US" sz="1400" dirty="0" smtClean="0">
                <a:solidFill>
                  <a:srgbClr val="FF0000"/>
                </a:solidFill>
              </a:rPr>
              <a:t> </a:t>
            </a:r>
            <a:endParaRPr lang="en-US" sz="1400" dirty="0">
              <a:solidFill>
                <a:srgbClr val="FF0000"/>
              </a:solidFill>
            </a:endParaRPr>
          </a:p>
        </p:txBody>
      </p:sp>
      <p:sp>
        <p:nvSpPr>
          <p:cNvPr id="9" name="TextBox 8"/>
          <p:cNvSpPr txBox="1"/>
          <p:nvPr/>
        </p:nvSpPr>
        <p:spPr>
          <a:xfrm>
            <a:off x="990600" y="4825424"/>
            <a:ext cx="1905000" cy="577081"/>
          </a:xfrm>
          <a:prstGeom prst="rect">
            <a:avLst/>
          </a:prstGeom>
          <a:noFill/>
        </p:spPr>
        <p:txBody>
          <a:bodyPr wrap="square" rtlCol="0">
            <a:spAutoFit/>
          </a:bodyPr>
          <a:lstStyle/>
          <a:p>
            <a:r>
              <a:rPr lang="en-US" sz="1050" dirty="0" smtClean="0">
                <a:solidFill>
                  <a:srgbClr val="000000"/>
                </a:solidFill>
              </a:rPr>
              <a:t>There is no time</a:t>
            </a:r>
          </a:p>
          <a:p>
            <a:r>
              <a:rPr lang="en-US" sz="1050" dirty="0" smtClean="0">
                <a:solidFill>
                  <a:srgbClr val="000000"/>
                </a:solidFill>
              </a:rPr>
              <a:t>For the Marriage Supper of the Lamb – (WHEN??)  </a:t>
            </a:r>
            <a:endParaRPr lang="en-US" sz="1050" dirty="0">
              <a:solidFill>
                <a:srgbClr val="000000"/>
              </a:solidFill>
            </a:endParaRPr>
          </a:p>
        </p:txBody>
      </p:sp>
      <p:sp>
        <p:nvSpPr>
          <p:cNvPr id="10" name="Right Arrow 9"/>
          <p:cNvSpPr/>
          <p:nvPr/>
        </p:nvSpPr>
        <p:spPr bwMode="auto">
          <a:xfrm rot="16200000">
            <a:off x="2008975" y="2867424"/>
            <a:ext cx="323143" cy="228600"/>
          </a:xfrm>
          <a:prstGeom prst="rightArrow">
            <a:avLst>
              <a:gd name="adj1" fmla="val 32024"/>
              <a:gd name="adj2" fmla="val 50000"/>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6200000">
            <a:off x="2348129" y="4609960"/>
            <a:ext cx="428668" cy="228600"/>
          </a:xfrm>
          <a:prstGeom prst="rightArrow">
            <a:avLst>
              <a:gd name="adj1" fmla="val 32024"/>
              <a:gd name="adj2" fmla="val 50000"/>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20053958">
            <a:off x="2329394" y="6020488"/>
            <a:ext cx="805469" cy="228600"/>
          </a:xfrm>
          <a:prstGeom prst="rightArrow">
            <a:avLst>
              <a:gd name="adj1" fmla="val 32024"/>
              <a:gd name="adj2" fmla="val 50000"/>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a:xfrm>
            <a:off x="1066800" y="2286000"/>
            <a:ext cx="1103746" cy="584775"/>
          </a:xfrm>
          <a:prstGeom prst="rect">
            <a:avLst/>
          </a:prstGeom>
        </p:spPr>
        <p:txBody>
          <a:bodyPr wrap="square">
            <a:spAutoFit/>
          </a:bodyPr>
          <a:lstStyle/>
          <a:p>
            <a:r>
              <a:rPr lang="en-US" sz="800" dirty="0" smtClean="0">
                <a:solidFill>
                  <a:srgbClr val="000000"/>
                </a:solidFill>
              </a:rPr>
              <a:t>“I will keep you from the hour of trial - </a:t>
            </a:r>
            <a:r>
              <a:rPr lang="en-US" sz="800" b="1" dirty="0" smtClean="0">
                <a:solidFill>
                  <a:srgbClr val="000000"/>
                </a:solidFill>
              </a:rPr>
              <a:t>Revelation 3:10</a:t>
            </a:r>
            <a:r>
              <a:rPr lang="en-US" sz="800" dirty="0">
                <a:solidFill>
                  <a:srgbClr val="000000"/>
                </a:solidFill>
              </a:rPr>
              <a:t/>
            </a:r>
            <a:br>
              <a:rPr lang="en-US" sz="800" dirty="0">
                <a:solidFill>
                  <a:srgbClr val="000000"/>
                </a:solidFill>
              </a:rPr>
            </a:br>
            <a:endParaRPr lang="en-US" sz="800" dirty="0">
              <a:solidFill>
                <a:srgbClr val="000000"/>
              </a:solidFill>
            </a:endParaRPr>
          </a:p>
        </p:txBody>
      </p:sp>
    </p:spTree>
    <p:extLst>
      <p:ext uri="{BB962C8B-B14F-4D97-AF65-F5344CB8AC3E}">
        <p14:creationId xmlns:p14="http://schemas.microsoft.com/office/powerpoint/2010/main" val="223334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90" y="62805"/>
            <a:ext cx="9069309" cy="1384995"/>
          </a:xfrm>
          <a:prstGeom prst="rect">
            <a:avLst/>
          </a:prstGeom>
        </p:spPr>
        <p:txBody>
          <a:bodyPr wrap="square">
            <a:spAutoFit/>
          </a:bodyPr>
          <a:lstStyle/>
          <a:p>
            <a:r>
              <a:rPr lang="en-US" sz="3200" b="1" dirty="0" smtClean="0"/>
              <a:t>“WE </a:t>
            </a:r>
            <a:r>
              <a:rPr lang="en-US" sz="3200" b="1" dirty="0"/>
              <a:t>ARE LIVING ON THE EDGE OF THE </a:t>
            </a:r>
            <a:r>
              <a:rPr lang="en-US" sz="3200" b="1" dirty="0" smtClean="0"/>
              <a:t>END WE </a:t>
            </a:r>
            <a:r>
              <a:rPr lang="en-US" sz="3200" b="1" dirty="0"/>
              <a:t>CAN SEE THE FRONTIER OF </a:t>
            </a:r>
            <a:r>
              <a:rPr lang="en-US" sz="3200" b="1" dirty="0" smtClean="0"/>
              <a:t>FOREVER.” </a:t>
            </a:r>
            <a:endParaRPr lang="en-US" sz="3200" dirty="0"/>
          </a:p>
          <a:p>
            <a:r>
              <a:rPr lang="en-US" sz="2000" b="1" dirty="0"/>
              <a:t>Carol </a:t>
            </a:r>
            <a:r>
              <a:rPr lang="en-US" sz="2000" b="1" dirty="0" smtClean="0"/>
              <a:t>Ketchum - November </a:t>
            </a:r>
            <a:r>
              <a:rPr lang="en-US" sz="2000" b="1" dirty="0"/>
              <a:t>2020</a:t>
            </a:r>
            <a:endParaRPr lang="en-US" sz="2000" dirty="0"/>
          </a:p>
        </p:txBody>
      </p:sp>
      <p:sp>
        <p:nvSpPr>
          <p:cNvPr id="5" name="Rectangle 4"/>
          <p:cNvSpPr/>
          <p:nvPr/>
        </p:nvSpPr>
        <p:spPr>
          <a:xfrm>
            <a:off x="0" y="1342072"/>
            <a:ext cx="8915400" cy="1477328"/>
          </a:xfrm>
          <a:prstGeom prst="rect">
            <a:avLst/>
          </a:prstGeom>
        </p:spPr>
        <p:txBody>
          <a:bodyPr wrap="square">
            <a:spAutoFit/>
          </a:bodyPr>
          <a:lstStyle/>
          <a:p>
            <a:r>
              <a:rPr lang="en-US" sz="1800" dirty="0">
                <a:solidFill>
                  <a:srgbClr val="FFFF00"/>
                </a:solidFill>
              </a:rPr>
              <a:t> "Now learn this lesson from the </a:t>
            </a:r>
            <a:r>
              <a:rPr lang="en-US" sz="1800" dirty="0">
                <a:solidFill>
                  <a:srgbClr val="00B0F0"/>
                </a:solidFill>
              </a:rPr>
              <a:t>fig </a:t>
            </a:r>
            <a:r>
              <a:rPr lang="en-US" sz="1800" dirty="0" smtClean="0">
                <a:solidFill>
                  <a:srgbClr val="00B0F0"/>
                </a:solidFill>
              </a:rPr>
              <a:t>tree </a:t>
            </a:r>
            <a:r>
              <a:rPr lang="en-US" sz="1800" dirty="0" smtClean="0">
                <a:solidFill>
                  <a:srgbClr val="FFFF00"/>
                </a:solidFill>
              </a:rPr>
              <a:t>(Israel): </a:t>
            </a:r>
            <a:r>
              <a:rPr lang="en-US" sz="1800" dirty="0">
                <a:solidFill>
                  <a:srgbClr val="FFFF00"/>
                </a:solidFill>
              </a:rPr>
              <a:t>As soon as its twigs get tender and its leaves come </a:t>
            </a:r>
            <a:r>
              <a:rPr lang="en-US" sz="1800" dirty="0" smtClean="0">
                <a:solidFill>
                  <a:srgbClr val="FFFF00"/>
                </a:solidFill>
              </a:rPr>
              <a:t>out (1948) , </a:t>
            </a:r>
            <a:r>
              <a:rPr lang="en-US" sz="1800" dirty="0">
                <a:solidFill>
                  <a:srgbClr val="FFFF00"/>
                </a:solidFill>
              </a:rPr>
              <a:t>you know that summer is near. </a:t>
            </a:r>
            <a:r>
              <a:rPr lang="en-US" sz="1800" baseline="30000" dirty="0">
                <a:solidFill>
                  <a:srgbClr val="FFFF00"/>
                </a:solidFill>
              </a:rPr>
              <a:t>33 </a:t>
            </a:r>
            <a:r>
              <a:rPr lang="en-US" sz="1800" dirty="0">
                <a:solidFill>
                  <a:srgbClr val="FFFF00"/>
                </a:solidFill>
              </a:rPr>
              <a:t> Even so, when you see all these things, you know that it is near, right at the door. </a:t>
            </a:r>
            <a:r>
              <a:rPr lang="en-US" sz="1800" baseline="30000" dirty="0">
                <a:solidFill>
                  <a:srgbClr val="FFFF00"/>
                </a:solidFill>
              </a:rPr>
              <a:t>34 </a:t>
            </a:r>
            <a:r>
              <a:rPr lang="en-US" sz="1800" dirty="0">
                <a:solidFill>
                  <a:srgbClr val="FFFF00"/>
                </a:solidFill>
              </a:rPr>
              <a:t> </a:t>
            </a:r>
            <a:r>
              <a:rPr lang="en-US" sz="1800" dirty="0"/>
              <a:t>I tell you the truth, this generation will certainly not pass away until all these things have happened</a:t>
            </a:r>
            <a:r>
              <a:rPr lang="en-US" sz="1800" dirty="0">
                <a:solidFill>
                  <a:srgbClr val="FFFF00"/>
                </a:solidFill>
              </a:rPr>
              <a:t>. </a:t>
            </a:r>
            <a:r>
              <a:rPr lang="en-US" sz="1800" baseline="30000" dirty="0">
                <a:solidFill>
                  <a:srgbClr val="FFFF00"/>
                </a:solidFill>
              </a:rPr>
              <a:t>35 </a:t>
            </a:r>
            <a:r>
              <a:rPr lang="en-US" sz="1800" dirty="0">
                <a:solidFill>
                  <a:srgbClr val="FFFF00"/>
                </a:solidFill>
              </a:rPr>
              <a:t> Heaven and earth will pass away, but </a:t>
            </a:r>
            <a:r>
              <a:rPr lang="en-US" sz="1800" dirty="0" smtClean="0">
                <a:solidFill>
                  <a:srgbClr val="FFFF00"/>
                </a:solidFill>
              </a:rPr>
              <a:t>My </a:t>
            </a:r>
            <a:r>
              <a:rPr lang="en-US" sz="1800" dirty="0">
                <a:solidFill>
                  <a:srgbClr val="FFFF00"/>
                </a:solidFill>
              </a:rPr>
              <a:t>words will never pass away. </a:t>
            </a:r>
            <a:r>
              <a:rPr lang="en-US" sz="1200" b="1" dirty="0" smtClean="0">
                <a:solidFill>
                  <a:srgbClr val="FFFF00"/>
                </a:solidFill>
              </a:rPr>
              <a:t>Matthew </a:t>
            </a:r>
            <a:r>
              <a:rPr lang="en-US" sz="1200" b="1" dirty="0">
                <a:solidFill>
                  <a:srgbClr val="FFFF00"/>
                </a:solidFill>
              </a:rPr>
              <a:t>24:32-35 </a:t>
            </a:r>
            <a:endParaRPr lang="en-US" sz="1000" dirty="0">
              <a:solidFill>
                <a:srgbClr val="FFFF00"/>
              </a:solidFill>
            </a:endParaRPr>
          </a:p>
        </p:txBody>
      </p:sp>
      <p:sp>
        <p:nvSpPr>
          <p:cNvPr id="2" name="Rectangle 1"/>
          <p:cNvSpPr/>
          <p:nvPr/>
        </p:nvSpPr>
        <p:spPr>
          <a:xfrm>
            <a:off x="152400" y="3635276"/>
            <a:ext cx="8915400" cy="2308324"/>
          </a:xfrm>
          <a:prstGeom prst="rect">
            <a:avLst/>
          </a:prstGeom>
        </p:spPr>
        <p:txBody>
          <a:bodyPr wrap="square">
            <a:spAutoFit/>
          </a:bodyPr>
          <a:lstStyle/>
          <a:p>
            <a:r>
              <a:rPr lang="en-US" sz="1800" b="1" dirty="0" smtClean="0">
                <a:solidFill>
                  <a:srgbClr val="FFFF00"/>
                </a:solidFill>
              </a:rPr>
              <a:t>Jerusalem </a:t>
            </a:r>
            <a:r>
              <a:rPr lang="en-US" sz="1800" b="1" dirty="0">
                <a:solidFill>
                  <a:srgbClr val="FFFF00"/>
                </a:solidFill>
              </a:rPr>
              <a:t>will be trampled on by the Gentiles until the times of the Gentiles are fulfilled. </a:t>
            </a:r>
            <a:r>
              <a:rPr lang="en-US" sz="1800" b="1" dirty="0" smtClean="0">
                <a:solidFill>
                  <a:srgbClr val="FFFF00"/>
                </a:solidFill>
              </a:rPr>
              <a:t>(1967) </a:t>
            </a:r>
            <a:r>
              <a:rPr lang="en-US" sz="1800" baseline="30000" dirty="0" smtClean="0"/>
              <a:t>25 </a:t>
            </a:r>
            <a:r>
              <a:rPr lang="en-US" sz="1800" dirty="0"/>
              <a:t> "There will be signs in the sun, moon and stars. </a:t>
            </a:r>
            <a:r>
              <a:rPr lang="en-US" sz="1800" dirty="0" smtClean="0"/>
              <a:t>(Revelation 6:13) On </a:t>
            </a:r>
            <a:r>
              <a:rPr lang="en-US" sz="1800" dirty="0"/>
              <a:t>the earth, nations will be in anguish and perplexity at the roaring and tossing of the sea</a:t>
            </a:r>
            <a:r>
              <a:rPr lang="en-US" sz="1800" dirty="0" smtClean="0"/>
              <a:t>. (Tsunamis)  </a:t>
            </a:r>
            <a:r>
              <a:rPr lang="en-US" sz="1800" baseline="30000" dirty="0"/>
              <a:t>26 </a:t>
            </a:r>
            <a:r>
              <a:rPr lang="en-US" sz="1800" dirty="0"/>
              <a:t> Men will faint from terror, apprehensive of what is coming on the world, for the heavenly bodies will be shaken. </a:t>
            </a:r>
            <a:r>
              <a:rPr lang="en-US" sz="1800" baseline="30000" dirty="0"/>
              <a:t>27 </a:t>
            </a:r>
            <a:r>
              <a:rPr lang="en-US" sz="1800" dirty="0"/>
              <a:t> At that time they will see the Son of Man coming in a cloud with power and great glory. </a:t>
            </a:r>
            <a:r>
              <a:rPr lang="en-US" sz="1800" baseline="30000" dirty="0"/>
              <a:t>28 </a:t>
            </a:r>
            <a:r>
              <a:rPr lang="en-US" sz="1800" dirty="0"/>
              <a:t> </a:t>
            </a:r>
            <a:r>
              <a:rPr lang="en-US" sz="1800" b="1" dirty="0">
                <a:solidFill>
                  <a:srgbClr val="00B0F0"/>
                </a:solidFill>
              </a:rPr>
              <a:t>When these things begin to take place, stand up and lift up your heads, because your redemption is drawing near</a:t>
            </a:r>
            <a:r>
              <a:rPr lang="en-US" sz="1800" dirty="0" smtClean="0"/>
              <a:t>.“ </a:t>
            </a:r>
            <a:r>
              <a:rPr lang="en-US" sz="1800" dirty="0" smtClean="0">
                <a:solidFill>
                  <a:srgbClr val="FFFF00"/>
                </a:solidFill>
              </a:rPr>
              <a:t>(Israel during the tribulation) </a:t>
            </a:r>
            <a:r>
              <a:rPr lang="en-US" sz="1800" b="1" dirty="0" smtClean="0"/>
              <a:t>Luke </a:t>
            </a:r>
            <a:r>
              <a:rPr lang="en-US" sz="1800" b="1" dirty="0"/>
              <a:t>21:24-28 (NIV) </a:t>
            </a:r>
            <a:endParaRPr lang="en-US" sz="1800" dirty="0"/>
          </a:p>
        </p:txBody>
      </p:sp>
      <p:sp>
        <p:nvSpPr>
          <p:cNvPr id="3" name="Rectangle 2"/>
          <p:cNvSpPr/>
          <p:nvPr/>
        </p:nvSpPr>
        <p:spPr>
          <a:xfrm>
            <a:off x="152400" y="5934670"/>
            <a:ext cx="8839200" cy="923330"/>
          </a:xfrm>
          <a:prstGeom prst="rect">
            <a:avLst/>
          </a:prstGeom>
        </p:spPr>
        <p:txBody>
          <a:bodyPr wrap="square">
            <a:spAutoFit/>
          </a:bodyPr>
          <a:lstStyle/>
          <a:p>
            <a:r>
              <a:rPr lang="en-US" sz="1800" dirty="0"/>
              <a:t> I do not want you to be ignorant of this mystery, brothers, so that you may not be conceited</a:t>
            </a:r>
            <a:r>
              <a:rPr lang="en-US" sz="1800" b="1" dirty="0">
                <a:solidFill>
                  <a:srgbClr val="FFFF00"/>
                </a:solidFill>
              </a:rPr>
              <a:t>: Israel has experienced a hardening in part until the full number of the Gentiles has come in. </a:t>
            </a:r>
            <a:r>
              <a:rPr lang="en-US" sz="1800" b="1" baseline="30000" dirty="0">
                <a:solidFill>
                  <a:srgbClr val="FFFF00"/>
                </a:solidFill>
              </a:rPr>
              <a:t>26 </a:t>
            </a:r>
            <a:r>
              <a:rPr lang="en-US" sz="1800" b="1" dirty="0">
                <a:solidFill>
                  <a:srgbClr val="FFFF00"/>
                </a:solidFill>
              </a:rPr>
              <a:t> And so all Israel will be </a:t>
            </a:r>
            <a:r>
              <a:rPr lang="en-US" sz="1800" b="1" dirty="0" smtClean="0">
                <a:solidFill>
                  <a:srgbClr val="FFFF00"/>
                </a:solidFill>
              </a:rPr>
              <a:t>saved</a:t>
            </a:r>
            <a:r>
              <a:rPr lang="en-US" sz="1800" dirty="0" smtClean="0"/>
              <a:t>”. </a:t>
            </a:r>
            <a:r>
              <a:rPr lang="en-US" sz="1200" b="1" dirty="0"/>
              <a:t>Romans 11:25-26 (NIV) </a:t>
            </a:r>
            <a:endParaRPr lang="en-US" sz="1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9" y="2819400"/>
            <a:ext cx="48669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0"/>
            <a:ext cx="5610225" cy="559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399" y="5715000"/>
            <a:ext cx="8839200" cy="1015663"/>
          </a:xfrm>
          <a:prstGeom prst="rect">
            <a:avLst/>
          </a:prstGeom>
        </p:spPr>
        <p:txBody>
          <a:bodyPr wrap="square">
            <a:spAutoFit/>
          </a:bodyPr>
          <a:lstStyle/>
          <a:p>
            <a:r>
              <a:rPr lang="en-US" sz="2000" baseline="30000" dirty="0"/>
              <a:t>8 </a:t>
            </a:r>
            <a:r>
              <a:rPr lang="en-US" sz="2000" dirty="0"/>
              <a:t> He will keep you strong to the end, </a:t>
            </a:r>
            <a:r>
              <a:rPr lang="en-US" sz="2000" b="1" dirty="0">
                <a:solidFill>
                  <a:srgbClr val="FFFF00"/>
                </a:solidFill>
              </a:rPr>
              <a:t>so that you will be blameless on the day of our Lord Jesus Christ</a:t>
            </a:r>
            <a:r>
              <a:rPr lang="en-US" sz="2000" dirty="0"/>
              <a:t>. </a:t>
            </a:r>
            <a:r>
              <a:rPr lang="en-US" sz="2000" baseline="30000" dirty="0"/>
              <a:t>9 </a:t>
            </a:r>
            <a:r>
              <a:rPr lang="en-US" sz="2000" dirty="0"/>
              <a:t> God, who has called you into fellowship with </a:t>
            </a:r>
            <a:r>
              <a:rPr lang="en-US" sz="2000" dirty="0" smtClean="0"/>
              <a:t>His </a:t>
            </a:r>
            <a:r>
              <a:rPr lang="en-US" sz="2000" dirty="0"/>
              <a:t>Son Jesus Christ our Lord, </a:t>
            </a:r>
            <a:r>
              <a:rPr lang="en-US" sz="2000" b="1" dirty="0">
                <a:solidFill>
                  <a:srgbClr val="FFFF00"/>
                </a:solidFill>
              </a:rPr>
              <a:t>is faithful</a:t>
            </a:r>
            <a:r>
              <a:rPr lang="en-US" sz="2000" dirty="0"/>
              <a:t>. </a:t>
            </a:r>
            <a:r>
              <a:rPr lang="en-US" sz="2000" b="1" dirty="0"/>
              <a:t>1 Corinthians 1:8-9 (NIV) </a:t>
            </a:r>
            <a:endParaRPr lang="en-US" sz="2000" dirty="0"/>
          </a:p>
        </p:txBody>
      </p:sp>
    </p:spTree>
    <p:extLst>
      <p:ext uri="{BB962C8B-B14F-4D97-AF65-F5344CB8AC3E}">
        <p14:creationId xmlns:p14="http://schemas.microsoft.com/office/powerpoint/2010/main" val="367160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152400"/>
            <a:ext cx="8577263" cy="461665"/>
          </a:xfrm>
          <a:prstGeom prst="rect">
            <a:avLst/>
          </a:prstGeom>
          <a:solidFill>
            <a:srgbClr val="000000"/>
          </a:solidFill>
        </p:spPr>
        <p:txBody>
          <a:bodyPr wrap="square" rtlCol="0">
            <a:spAutoFit/>
          </a:bodyPr>
          <a:lstStyle/>
          <a:p>
            <a:r>
              <a:rPr lang="en-US" dirty="0" smtClean="0"/>
              <a:t>Rapture Is Different than The Second Coming (At End of Trib.)</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6096000"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781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Debunking The Myth That No One Taught</a:t>
            </a:r>
          </a:p>
          <a:p>
            <a:pPr algn="l"/>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About The Rapture</a:t>
            </a:r>
          </a:p>
          <a:p>
            <a:pPr algn="l"/>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Until the 1840’s</a:t>
            </a:r>
          </a:p>
          <a:p>
            <a:pPr algn="l"/>
            <a:endPar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3800">
            <a:off x="5295233" y="902048"/>
            <a:ext cx="3368456" cy="50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399"/>
            <a:ext cx="7696200" cy="38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 y="5029200"/>
            <a:ext cx="9326563"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5181600"/>
            <a:ext cx="2133600" cy="461665"/>
          </a:xfrm>
          <a:prstGeom prst="rect">
            <a:avLst/>
          </a:prstGeom>
          <a:noFill/>
        </p:spPr>
        <p:txBody>
          <a:bodyPr wrap="square" rtlCol="0">
            <a:spAutoFit/>
          </a:bodyPr>
          <a:lstStyle/>
          <a:p>
            <a:r>
              <a:rPr lang="en-US" dirty="0" smtClean="0"/>
              <a:t>180 A.D. </a:t>
            </a:r>
            <a:endParaRPr lang="en-US" dirty="0"/>
          </a:p>
        </p:txBody>
      </p:sp>
      <p:sp>
        <p:nvSpPr>
          <p:cNvPr id="4" name="Rectangle 3"/>
          <p:cNvSpPr/>
          <p:nvPr/>
        </p:nvSpPr>
        <p:spPr>
          <a:xfrm>
            <a:off x="24371" y="1058966"/>
            <a:ext cx="8928980" cy="4893647"/>
          </a:xfrm>
          <a:prstGeom prst="rect">
            <a:avLst/>
          </a:prstGeom>
          <a:solidFill>
            <a:schemeClr val="bg1"/>
          </a:solidFill>
        </p:spPr>
        <p:txBody>
          <a:bodyPr wrap="square">
            <a:spAutoFit/>
          </a:bodyPr>
          <a:lstStyle/>
          <a:p>
            <a:r>
              <a:rPr lang="en-US" b="1" dirty="0" smtClean="0">
                <a:solidFill>
                  <a:srgbClr val="FF0000"/>
                </a:solidFill>
              </a:rPr>
              <a:t>EPHRAIM THE SYRIAN 350 AD</a:t>
            </a:r>
          </a:p>
          <a:p>
            <a:r>
              <a:rPr lang="en-US" dirty="0" smtClean="0">
                <a:solidFill>
                  <a:srgbClr val="000000"/>
                </a:solidFill>
              </a:rPr>
              <a:t>“Behold</a:t>
            </a:r>
            <a:r>
              <a:rPr lang="en-US" dirty="0">
                <a:solidFill>
                  <a:srgbClr val="000000"/>
                </a:solidFill>
              </a:rPr>
              <a:t>, the kingdom of heaven is at the doors [ready] to flash forth, but we don’t want to hear about these things — not ever. The signs and wonders, which the Lord said had to happen, the famines, the earthquakes, the terrors, and the nations in upheaval. These all seem to us like a dream to be told to others. </a:t>
            </a:r>
            <a:r>
              <a:rPr lang="en-US" b="1" dirty="0">
                <a:solidFill>
                  <a:srgbClr val="FF0000"/>
                </a:solidFill>
              </a:rPr>
              <a:t>The report of these things does not disturb us, nor the spectacle itself. For the elect shall be gathered prior to the tribulation, so they shall not see the confusion and the great tribulation coming upon the unrighteous world</a:t>
            </a:r>
            <a:r>
              <a:rPr lang="en-US" dirty="0">
                <a:solidFill>
                  <a:srgbClr val="000000"/>
                </a:solidFill>
              </a:rPr>
              <a:t>. The season for harvest has now drawn nigh, and the end of the age holds forth. Angels holding scythes are waiting for the nod. Let us fear, brethren, for it is the eleventh hour of the day</a:t>
            </a:r>
            <a:r>
              <a:rPr lang="en-US" dirty="0" smtClean="0">
                <a:solidFill>
                  <a:srgbClr val="000000"/>
                </a:solidFill>
              </a:rPr>
              <a:t>. Lee Brainard</a:t>
            </a:r>
            <a:endParaRPr lang="en-US" dirty="0">
              <a:solidFill>
                <a:srgbClr val="000000"/>
              </a:solidFill>
            </a:endParaRPr>
          </a:p>
        </p:txBody>
      </p:sp>
    </p:spTree>
    <p:extLst>
      <p:ext uri="{BB962C8B-B14F-4D97-AF65-F5344CB8AC3E}">
        <p14:creationId xmlns:p14="http://schemas.microsoft.com/office/powerpoint/2010/main" val="16782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THE TRIBULATION “AT THIS MOMENT” FOR MANKIND</a:t>
            </a:r>
          </a:p>
        </p:txBody>
      </p:sp>
      <p:pic>
        <p:nvPicPr>
          <p:cNvPr id="7170" name="Picture 2" descr="Differing Views About End Times Events | Upwards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63392" cy="541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56800"/>
            <a:ext cx="937683" cy="32773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4648200"/>
            <a:ext cx="909457" cy="31786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0117" y="5037800"/>
            <a:ext cx="1547283" cy="738664"/>
          </a:xfrm>
          <a:prstGeom prst="rect">
            <a:avLst/>
          </a:prstGeom>
          <a:noFill/>
        </p:spPr>
        <p:txBody>
          <a:bodyPr wrap="square" rtlCol="0">
            <a:spAutoFit/>
          </a:bodyPr>
          <a:lstStyle/>
          <a:p>
            <a:r>
              <a:rPr lang="en-US" sz="1400" b="1" dirty="0" smtClean="0">
                <a:solidFill>
                  <a:srgbClr val="000000"/>
                </a:solidFill>
              </a:rPr>
              <a:t>Isaiah 30:25</a:t>
            </a:r>
          </a:p>
          <a:p>
            <a:r>
              <a:rPr lang="en-US" sz="1400" b="1" dirty="0" smtClean="0">
                <a:solidFill>
                  <a:srgbClr val="000000"/>
                </a:solidFill>
              </a:rPr>
              <a:t>Daniel 11:32</a:t>
            </a:r>
          </a:p>
          <a:p>
            <a:r>
              <a:rPr lang="en-US" sz="1400" b="1" dirty="0" smtClean="0">
                <a:solidFill>
                  <a:srgbClr val="000000"/>
                </a:solidFill>
              </a:rPr>
              <a:t>Malachi 3:2</a:t>
            </a:r>
            <a:endParaRPr lang="en-US" sz="1400" b="1" dirty="0">
              <a:solidFill>
                <a:srgbClr val="000000"/>
              </a:solidFill>
            </a:endParaRPr>
          </a:p>
        </p:txBody>
      </p:sp>
      <p:sp>
        <p:nvSpPr>
          <p:cNvPr id="10" name="TextBox 9"/>
          <p:cNvSpPr txBox="1"/>
          <p:nvPr/>
        </p:nvSpPr>
        <p:spPr>
          <a:xfrm>
            <a:off x="1447800" y="2129135"/>
            <a:ext cx="1547283" cy="461665"/>
          </a:xfrm>
          <a:prstGeom prst="rect">
            <a:avLst/>
          </a:prstGeom>
          <a:noFill/>
        </p:spPr>
        <p:txBody>
          <a:bodyPr wrap="square" rtlCol="0">
            <a:spAutoFit/>
          </a:bodyPr>
          <a:lstStyle/>
          <a:p>
            <a:r>
              <a:rPr lang="en-US" sz="1200" b="1" dirty="0" smtClean="0">
                <a:solidFill>
                  <a:srgbClr val="000000"/>
                </a:solidFill>
              </a:rPr>
              <a:t>Judgement </a:t>
            </a:r>
          </a:p>
          <a:p>
            <a:r>
              <a:rPr lang="en-US" sz="1200" b="1" dirty="0" smtClean="0">
                <a:solidFill>
                  <a:srgbClr val="000000"/>
                </a:solidFill>
              </a:rPr>
              <a:t>Seat of Christ</a:t>
            </a:r>
            <a:endParaRPr lang="en-US" sz="1200" b="1" dirty="0">
              <a:solidFill>
                <a:srgbClr val="000000"/>
              </a:solidFill>
            </a:endParaRPr>
          </a:p>
        </p:txBody>
      </p:sp>
      <p:sp>
        <p:nvSpPr>
          <p:cNvPr id="11" name="TextBox 10"/>
          <p:cNvSpPr txBox="1"/>
          <p:nvPr/>
        </p:nvSpPr>
        <p:spPr>
          <a:xfrm>
            <a:off x="4724400" y="2082225"/>
            <a:ext cx="1828800" cy="584775"/>
          </a:xfrm>
          <a:prstGeom prst="rect">
            <a:avLst/>
          </a:prstGeom>
          <a:noFill/>
        </p:spPr>
        <p:txBody>
          <a:bodyPr wrap="square" rtlCol="0">
            <a:spAutoFit/>
          </a:bodyPr>
          <a:lstStyle/>
          <a:p>
            <a:r>
              <a:rPr lang="en-US" sz="1600" b="1" dirty="0" smtClean="0">
                <a:solidFill>
                  <a:srgbClr val="000000"/>
                </a:solidFill>
              </a:rPr>
              <a:t>Marriage Supper of the Lamb </a:t>
            </a:r>
            <a:endParaRPr lang="en-US" sz="1600" b="1" dirty="0">
              <a:solidFill>
                <a:srgbClr val="000000"/>
              </a:solidFill>
            </a:endParaRPr>
          </a:p>
        </p:txBody>
      </p:sp>
      <p:sp>
        <p:nvSpPr>
          <p:cNvPr id="6" name="Right Arrow 5"/>
          <p:cNvSpPr/>
          <p:nvPr/>
        </p:nvSpPr>
        <p:spPr bwMode="auto">
          <a:xfrm>
            <a:off x="3048000" y="2286000"/>
            <a:ext cx="15240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16200000">
            <a:off x="1276349" y="3219450"/>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191000" y="6400800"/>
            <a:ext cx="4800600" cy="276999"/>
          </a:xfrm>
          <a:prstGeom prst="rect">
            <a:avLst/>
          </a:prstGeom>
          <a:noFill/>
          <a:ln>
            <a:noFill/>
          </a:ln>
        </p:spPr>
        <p:txBody>
          <a:bodyPr wrap="square" rtlCol="0">
            <a:spAutoFit/>
          </a:bodyPr>
          <a:lstStyle/>
          <a:p>
            <a:r>
              <a:rPr lang="en-US" sz="1200" b="1" dirty="0" smtClean="0">
                <a:solidFill>
                  <a:srgbClr val="000000"/>
                </a:solidFill>
              </a:rPr>
              <a:t>Those days cut short for the sake of the elect Mat. 24, Mark 13  </a:t>
            </a:r>
            <a:endParaRPr lang="en-US" sz="1200" b="1" dirty="0">
              <a:solidFill>
                <a:srgbClr val="000000"/>
              </a:solidFill>
            </a:endParaRPr>
          </a:p>
        </p:txBody>
      </p:sp>
      <p:sp>
        <p:nvSpPr>
          <p:cNvPr id="15" name="Right Arrow 14"/>
          <p:cNvSpPr/>
          <p:nvPr/>
        </p:nvSpPr>
        <p:spPr bwMode="auto">
          <a:xfrm rot="12974014">
            <a:off x="1600292" y="4864181"/>
            <a:ext cx="4404845" cy="191686"/>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3534476">
            <a:off x="5879865" y="5369655"/>
            <a:ext cx="2293707" cy="15989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7444317" y="1752600"/>
            <a:ext cx="1852083" cy="646331"/>
          </a:xfrm>
          <a:prstGeom prst="rect">
            <a:avLst/>
          </a:prstGeom>
          <a:noFill/>
        </p:spPr>
        <p:txBody>
          <a:bodyPr wrap="square" rtlCol="0">
            <a:spAutoFit/>
          </a:bodyPr>
          <a:lstStyle/>
          <a:p>
            <a:r>
              <a:rPr lang="en-US" sz="1200" b="1" dirty="0" smtClean="0">
                <a:solidFill>
                  <a:srgbClr val="000000"/>
                </a:solidFill>
              </a:rPr>
              <a:t>Great White</a:t>
            </a:r>
          </a:p>
          <a:p>
            <a:r>
              <a:rPr lang="en-US" sz="1200" b="1" dirty="0" smtClean="0">
                <a:solidFill>
                  <a:srgbClr val="000000"/>
                </a:solidFill>
              </a:rPr>
              <a:t>Throne </a:t>
            </a:r>
          </a:p>
          <a:p>
            <a:r>
              <a:rPr lang="en-US" sz="1200" b="1" dirty="0" smtClean="0">
                <a:solidFill>
                  <a:srgbClr val="000000"/>
                </a:solidFill>
              </a:rPr>
              <a:t>Judgment</a:t>
            </a:r>
            <a:endParaRPr lang="en-US" sz="1200" b="1" dirty="0">
              <a:solidFill>
                <a:srgbClr val="000000"/>
              </a:solidFill>
            </a:endParaRPr>
          </a:p>
        </p:txBody>
      </p:sp>
      <p:sp>
        <p:nvSpPr>
          <p:cNvPr id="18" name="TextBox 17"/>
          <p:cNvSpPr txBox="1"/>
          <p:nvPr/>
        </p:nvSpPr>
        <p:spPr>
          <a:xfrm>
            <a:off x="4648200" y="4637038"/>
            <a:ext cx="1752600" cy="369332"/>
          </a:xfrm>
          <a:prstGeom prst="rect">
            <a:avLst/>
          </a:prstGeom>
          <a:noFill/>
        </p:spPr>
        <p:txBody>
          <a:bodyPr wrap="square" rtlCol="0">
            <a:spAutoFit/>
          </a:bodyPr>
          <a:lstStyle/>
          <a:p>
            <a:pPr algn="l"/>
            <a:r>
              <a:rPr lang="en-US" sz="900" dirty="0" smtClean="0">
                <a:solidFill>
                  <a:srgbClr val="000000"/>
                </a:solidFill>
              </a:rPr>
              <a:t>A great multitude that no man could number  Rev. 7:9</a:t>
            </a:r>
            <a:endParaRPr lang="en-US" sz="900" dirty="0">
              <a:solidFill>
                <a:srgbClr val="000000"/>
              </a:solidFill>
            </a:endParaRPr>
          </a:p>
        </p:txBody>
      </p:sp>
      <p:sp>
        <p:nvSpPr>
          <p:cNvPr id="9" name="TextBox 8"/>
          <p:cNvSpPr txBox="1"/>
          <p:nvPr/>
        </p:nvSpPr>
        <p:spPr>
          <a:xfrm>
            <a:off x="1828800" y="4310390"/>
            <a:ext cx="1969559" cy="261610"/>
          </a:xfrm>
          <a:prstGeom prst="rect">
            <a:avLst/>
          </a:prstGeom>
          <a:noFill/>
        </p:spPr>
        <p:txBody>
          <a:bodyPr wrap="square" rtlCol="0">
            <a:spAutoFit/>
          </a:bodyPr>
          <a:lstStyle/>
          <a:p>
            <a:r>
              <a:rPr lang="en-US" sz="1050" dirty="0" smtClean="0">
                <a:solidFill>
                  <a:srgbClr val="000000"/>
                </a:solidFill>
              </a:rPr>
              <a:t>144,000 Messianic Jews</a:t>
            </a:r>
            <a:endParaRPr lang="en-US" sz="1050" dirty="0">
              <a:solidFill>
                <a:srgbClr val="000000"/>
              </a:solidFill>
            </a:endParaRPr>
          </a:p>
        </p:txBody>
      </p:sp>
      <p:sp>
        <p:nvSpPr>
          <p:cNvPr id="2" name="TextBox 1"/>
          <p:cNvSpPr txBox="1"/>
          <p:nvPr/>
        </p:nvSpPr>
        <p:spPr>
          <a:xfrm>
            <a:off x="2133600" y="5105400"/>
            <a:ext cx="1745314" cy="900246"/>
          </a:xfrm>
          <a:prstGeom prst="rect">
            <a:avLst/>
          </a:prstGeom>
          <a:noFill/>
        </p:spPr>
        <p:txBody>
          <a:bodyPr wrap="square" rtlCol="0">
            <a:spAutoFit/>
          </a:bodyPr>
          <a:lstStyle/>
          <a:p>
            <a:pPr algn="r"/>
            <a:r>
              <a:rPr lang="en-US" sz="1050" b="1" dirty="0" smtClean="0">
                <a:solidFill>
                  <a:srgbClr val="FF0000"/>
                </a:solidFill>
              </a:rPr>
              <a:t>God’s anger is poured out on those who rejected His GREATEST display of revival in human history</a:t>
            </a:r>
            <a:endParaRPr lang="en-US" sz="1050" b="1" dirty="0">
              <a:solidFill>
                <a:srgbClr val="FF0000"/>
              </a:solidFill>
            </a:endParaRPr>
          </a:p>
        </p:txBody>
      </p:sp>
      <p:sp>
        <p:nvSpPr>
          <p:cNvPr id="19" name="Right Arrow 18"/>
          <p:cNvSpPr/>
          <p:nvPr/>
        </p:nvSpPr>
        <p:spPr bwMode="auto">
          <a:xfrm rot="13301497">
            <a:off x="1974473" y="4750621"/>
            <a:ext cx="653475" cy="2286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779" y="1963434"/>
            <a:ext cx="4381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708" y="2064603"/>
            <a:ext cx="394283" cy="44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bwMode="auto">
          <a:xfrm rot="16200000">
            <a:off x="3522857" y="3511034"/>
            <a:ext cx="1169313"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369341" y="3310493"/>
            <a:ext cx="1066800" cy="276999"/>
          </a:xfrm>
          <a:prstGeom prst="rect">
            <a:avLst/>
          </a:prstGeom>
          <a:noFill/>
        </p:spPr>
        <p:txBody>
          <a:bodyPr wrap="square" rtlCol="0">
            <a:spAutoFit/>
          </a:bodyPr>
          <a:lstStyle/>
          <a:p>
            <a:r>
              <a:rPr lang="en-US" sz="1200" dirty="0" smtClean="0"/>
              <a:t>Rapture</a:t>
            </a:r>
            <a:endParaRPr lang="en-US" sz="1200" dirty="0"/>
          </a:p>
        </p:txBody>
      </p:sp>
      <p:sp>
        <p:nvSpPr>
          <p:cNvPr id="23" name="TextBox 22"/>
          <p:cNvSpPr txBox="1"/>
          <p:nvPr/>
        </p:nvSpPr>
        <p:spPr>
          <a:xfrm rot="16200000">
            <a:off x="3597543" y="3531599"/>
            <a:ext cx="992144" cy="276999"/>
          </a:xfrm>
          <a:prstGeom prst="rect">
            <a:avLst/>
          </a:prstGeom>
          <a:noFill/>
        </p:spPr>
        <p:txBody>
          <a:bodyPr wrap="square" rtlCol="0">
            <a:spAutoFit/>
          </a:bodyPr>
          <a:lstStyle/>
          <a:p>
            <a:r>
              <a:rPr lang="en-US" sz="1200" dirty="0" smtClean="0"/>
              <a:t>Rapture</a:t>
            </a:r>
            <a:endParaRPr lang="en-US" sz="1200" dirty="0"/>
          </a:p>
        </p:txBody>
      </p:sp>
      <p:sp>
        <p:nvSpPr>
          <p:cNvPr id="14" name="TextBox 13"/>
          <p:cNvSpPr txBox="1"/>
          <p:nvPr/>
        </p:nvSpPr>
        <p:spPr>
          <a:xfrm>
            <a:off x="2674286" y="2819400"/>
            <a:ext cx="1364314" cy="584775"/>
          </a:xfrm>
          <a:prstGeom prst="rect">
            <a:avLst/>
          </a:prstGeom>
          <a:noFill/>
        </p:spPr>
        <p:txBody>
          <a:bodyPr wrap="square" rtlCol="0">
            <a:spAutoFit/>
          </a:bodyPr>
          <a:lstStyle/>
          <a:p>
            <a:r>
              <a:rPr lang="en-US" sz="800" b="1" dirty="0" smtClean="0">
                <a:solidFill>
                  <a:srgbClr val="000000"/>
                </a:solidFill>
              </a:rPr>
              <a:t>1 Corinthians </a:t>
            </a:r>
          </a:p>
          <a:p>
            <a:r>
              <a:rPr lang="en-US" sz="800" b="1" dirty="0" smtClean="0">
                <a:solidFill>
                  <a:srgbClr val="000000"/>
                </a:solidFill>
              </a:rPr>
              <a:t>15:52</a:t>
            </a:r>
          </a:p>
          <a:p>
            <a:r>
              <a:rPr lang="en-US" sz="800" b="1" dirty="0" smtClean="0">
                <a:solidFill>
                  <a:srgbClr val="000000"/>
                </a:solidFill>
              </a:rPr>
              <a:t>Revelation 11:15</a:t>
            </a:r>
          </a:p>
          <a:p>
            <a:r>
              <a:rPr lang="en-US" sz="800" b="1" dirty="0" smtClean="0">
                <a:solidFill>
                  <a:srgbClr val="000000"/>
                </a:solidFill>
              </a:rPr>
              <a:t>Daniel 7:25</a:t>
            </a:r>
            <a:endParaRPr lang="en-US" sz="800" b="1" dirty="0">
              <a:solidFill>
                <a:srgbClr val="000000"/>
              </a:solidFill>
            </a:endParaRPr>
          </a:p>
        </p:txBody>
      </p:sp>
      <p:sp>
        <p:nvSpPr>
          <p:cNvPr id="20" name="TextBox 19"/>
          <p:cNvSpPr txBox="1"/>
          <p:nvPr/>
        </p:nvSpPr>
        <p:spPr>
          <a:xfrm>
            <a:off x="1066800" y="1371600"/>
            <a:ext cx="748100" cy="600164"/>
          </a:xfrm>
          <a:prstGeom prst="rect">
            <a:avLst/>
          </a:prstGeom>
          <a:noFill/>
        </p:spPr>
        <p:txBody>
          <a:bodyPr wrap="square" rtlCol="0">
            <a:spAutoFit/>
          </a:bodyPr>
          <a:lstStyle/>
          <a:p>
            <a:r>
              <a:rPr lang="en-US" sz="1100" b="1" dirty="0" smtClean="0">
                <a:solidFill>
                  <a:srgbClr val="000000"/>
                </a:solidFill>
              </a:rPr>
              <a:t>Jesus As Judge </a:t>
            </a:r>
            <a:endParaRPr lang="en-US" sz="1100" b="1" dirty="0">
              <a:solidFill>
                <a:srgbClr val="000000"/>
              </a:solidFill>
            </a:endParaRPr>
          </a:p>
        </p:txBody>
      </p:sp>
      <p:sp>
        <p:nvSpPr>
          <p:cNvPr id="27" name="TextBox 26"/>
          <p:cNvSpPr txBox="1"/>
          <p:nvPr/>
        </p:nvSpPr>
        <p:spPr>
          <a:xfrm>
            <a:off x="7162800" y="1452518"/>
            <a:ext cx="748100" cy="600164"/>
          </a:xfrm>
          <a:prstGeom prst="rect">
            <a:avLst/>
          </a:prstGeom>
          <a:noFill/>
        </p:spPr>
        <p:txBody>
          <a:bodyPr wrap="square" rtlCol="0">
            <a:spAutoFit/>
          </a:bodyPr>
          <a:lstStyle/>
          <a:p>
            <a:r>
              <a:rPr lang="en-US" sz="1100" b="1" dirty="0" smtClean="0">
                <a:solidFill>
                  <a:srgbClr val="000000"/>
                </a:solidFill>
              </a:rPr>
              <a:t>Father as Judge </a:t>
            </a:r>
            <a:endParaRPr lang="en-US" sz="1100" b="1" dirty="0">
              <a:solidFill>
                <a:srgbClr val="000000"/>
              </a:solidFill>
            </a:endParaRPr>
          </a:p>
        </p:txBody>
      </p:sp>
      <p:sp>
        <p:nvSpPr>
          <p:cNvPr id="12" name="Rectangle 11"/>
          <p:cNvSpPr/>
          <p:nvPr/>
        </p:nvSpPr>
        <p:spPr>
          <a:xfrm>
            <a:off x="383473" y="2438400"/>
            <a:ext cx="1369127" cy="738664"/>
          </a:xfrm>
          <a:prstGeom prst="rect">
            <a:avLst/>
          </a:prstGeom>
        </p:spPr>
        <p:txBody>
          <a:bodyPr wrap="square">
            <a:spAutoFit/>
          </a:bodyPr>
          <a:lstStyle/>
          <a:p>
            <a:r>
              <a:rPr lang="en-US" sz="700" b="1" dirty="0">
                <a:solidFill>
                  <a:srgbClr val="000000"/>
                </a:solidFill>
              </a:rPr>
              <a:t> I do not want you to be ignorant of this mystery, </a:t>
            </a:r>
            <a:r>
              <a:rPr lang="en-US" sz="700" b="1" dirty="0" smtClean="0">
                <a:solidFill>
                  <a:srgbClr val="000000"/>
                </a:solidFill>
              </a:rPr>
              <a:t>- Israel </a:t>
            </a:r>
            <a:r>
              <a:rPr lang="en-US" sz="700" b="1" dirty="0">
                <a:solidFill>
                  <a:srgbClr val="000000"/>
                </a:solidFill>
              </a:rPr>
              <a:t>has experienced a hardening in part </a:t>
            </a:r>
            <a:r>
              <a:rPr lang="en-US" sz="700" b="1" dirty="0">
                <a:solidFill>
                  <a:srgbClr val="FF0000"/>
                </a:solidFill>
              </a:rPr>
              <a:t>until the full number of the Gentiles has come in. </a:t>
            </a:r>
            <a:r>
              <a:rPr lang="en-US" sz="700" b="1" dirty="0">
                <a:solidFill>
                  <a:srgbClr val="000000"/>
                </a:solidFill>
              </a:rPr>
              <a:t>Romans </a:t>
            </a:r>
            <a:r>
              <a:rPr lang="en-US" sz="700" b="1" dirty="0" smtClean="0">
                <a:solidFill>
                  <a:srgbClr val="000000"/>
                </a:solidFill>
              </a:rPr>
              <a:t>11:25</a:t>
            </a:r>
            <a:endParaRPr lang="en-US" sz="700" b="1" dirty="0">
              <a:solidFill>
                <a:srgbClr val="000000"/>
              </a:solidFill>
            </a:endParaRPr>
          </a:p>
        </p:txBody>
      </p:sp>
      <p:sp>
        <p:nvSpPr>
          <p:cNvPr id="22" name="TextBox 21"/>
          <p:cNvSpPr txBox="1"/>
          <p:nvPr/>
        </p:nvSpPr>
        <p:spPr>
          <a:xfrm>
            <a:off x="6019800" y="2249269"/>
            <a:ext cx="1143000" cy="584775"/>
          </a:xfrm>
          <a:prstGeom prst="rect">
            <a:avLst/>
          </a:prstGeom>
          <a:noFill/>
        </p:spPr>
        <p:txBody>
          <a:bodyPr wrap="square" rtlCol="0">
            <a:spAutoFit/>
          </a:bodyPr>
          <a:lstStyle/>
          <a:p>
            <a:r>
              <a:rPr lang="en-US" sz="1600" dirty="0" smtClean="0">
                <a:solidFill>
                  <a:srgbClr val="000000"/>
                </a:solidFill>
              </a:rPr>
              <a:t>Second Coming </a:t>
            </a:r>
            <a:endParaRPr lang="en-US" sz="1600" dirty="0">
              <a:solidFill>
                <a:srgbClr val="000000"/>
              </a:solidFill>
            </a:endParaRPr>
          </a:p>
        </p:txBody>
      </p:sp>
      <p:sp>
        <p:nvSpPr>
          <p:cNvPr id="24" name="Rectangle 23"/>
          <p:cNvSpPr/>
          <p:nvPr/>
        </p:nvSpPr>
        <p:spPr>
          <a:xfrm>
            <a:off x="1981199" y="2514600"/>
            <a:ext cx="914401" cy="1169551"/>
          </a:xfrm>
          <a:prstGeom prst="rect">
            <a:avLst/>
          </a:prstGeom>
        </p:spPr>
        <p:txBody>
          <a:bodyPr wrap="square">
            <a:spAutoFit/>
          </a:bodyPr>
          <a:lstStyle/>
          <a:p>
            <a:r>
              <a:rPr lang="en-US" sz="700" dirty="0">
                <a:solidFill>
                  <a:srgbClr val="000000"/>
                </a:solidFill>
              </a:rPr>
              <a:t> Go, my people, enter your rooms and shut the doors behind you; hide yourselves for a little while until his wrath has passed by. </a:t>
            </a:r>
            <a:r>
              <a:rPr lang="en-US" sz="700" b="1" dirty="0">
                <a:solidFill>
                  <a:srgbClr val="000000"/>
                </a:solidFill>
              </a:rPr>
              <a:t>Isaiah 26:20 (NIV) </a:t>
            </a:r>
            <a:r>
              <a:rPr lang="en-US" sz="700" dirty="0">
                <a:solidFill>
                  <a:srgbClr val="000000"/>
                </a:solidFill>
              </a:rPr>
              <a:t/>
            </a:r>
            <a:br>
              <a:rPr lang="en-US" sz="700" dirty="0">
                <a:solidFill>
                  <a:srgbClr val="000000"/>
                </a:solidFill>
              </a:rPr>
            </a:br>
            <a:endParaRPr lang="en-US" sz="700" dirty="0">
              <a:solidFill>
                <a:srgbClr val="000000"/>
              </a:solidFill>
            </a:endParaRPr>
          </a:p>
        </p:txBody>
      </p:sp>
      <p:sp>
        <p:nvSpPr>
          <p:cNvPr id="25" name="Rectangle 24"/>
          <p:cNvSpPr/>
          <p:nvPr/>
        </p:nvSpPr>
        <p:spPr>
          <a:xfrm>
            <a:off x="6400800" y="4913293"/>
            <a:ext cx="1059849" cy="954107"/>
          </a:xfrm>
          <a:prstGeom prst="rect">
            <a:avLst/>
          </a:prstGeom>
        </p:spPr>
        <p:txBody>
          <a:bodyPr wrap="square">
            <a:spAutoFit/>
          </a:bodyPr>
          <a:lstStyle/>
          <a:p>
            <a:pPr algn="l"/>
            <a:r>
              <a:rPr lang="en-US" sz="800" b="1" dirty="0">
                <a:solidFill>
                  <a:srgbClr val="000000"/>
                </a:solidFill>
              </a:rPr>
              <a:t>those saved in the Tribulation are resurrected and reign with Christ during the Millennium</a:t>
            </a:r>
            <a:r>
              <a:rPr lang="en-US" sz="800" b="1" dirty="0" smtClean="0">
                <a:solidFill>
                  <a:srgbClr val="000000"/>
                </a:solidFill>
              </a:rPr>
              <a:t>. </a:t>
            </a:r>
          </a:p>
          <a:p>
            <a:pPr algn="l"/>
            <a:r>
              <a:rPr lang="en-US" sz="800" b="1" dirty="0" smtClean="0">
                <a:solidFill>
                  <a:srgbClr val="000000"/>
                </a:solidFill>
              </a:rPr>
              <a:t>Revelation  20:4</a:t>
            </a:r>
            <a:endParaRPr lang="en-US" sz="800" dirty="0">
              <a:solidFill>
                <a:srgbClr val="000000"/>
              </a:solidFill>
            </a:endParaRPr>
          </a:p>
        </p:txBody>
      </p:sp>
      <p:sp>
        <p:nvSpPr>
          <p:cNvPr id="31" name="Right Arrow 30"/>
          <p:cNvSpPr/>
          <p:nvPr/>
        </p:nvSpPr>
        <p:spPr bwMode="auto">
          <a:xfrm rot="5400000">
            <a:off x="5856900" y="3323375"/>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383473" y="537865"/>
            <a:ext cx="8379527" cy="461665"/>
          </a:xfrm>
          <a:prstGeom prst="rect">
            <a:avLst/>
          </a:prstGeom>
          <a:noFill/>
        </p:spPr>
        <p:txBody>
          <a:bodyPr wrap="square" rtlCol="0">
            <a:spAutoFit/>
          </a:bodyPr>
          <a:lstStyle/>
          <a:p>
            <a:r>
              <a:rPr lang="en-US" dirty="0" smtClean="0"/>
              <a:t>God Judge’s those harshly who turn away from His mercy. </a:t>
            </a:r>
            <a:endParaRPr lang="en-US" dirty="0"/>
          </a:p>
        </p:txBody>
      </p:sp>
      <p:sp>
        <p:nvSpPr>
          <p:cNvPr id="34" name="TextBox 33"/>
          <p:cNvSpPr txBox="1"/>
          <p:nvPr/>
        </p:nvSpPr>
        <p:spPr>
          <a:xfrm>
            <a:off x="685800" y="4191000"/>
            <a:ext cx="1852083" cy="430887"/>
          </a:xfrm>
          <a:prstGeom prst="rect">
            <a:avLst/>
          </a:prstGeom>
          <a:noFill/>
        </p:spPr>
        <p:txBody>
          <a:bodyPr wrap="square" rtlCol="0">
            <a:spAutoFit/>
          </a:bodyPr>
          <a:lstStyle/>
          <a:p>
            <a:r>
              <a:rPr lang="en-US" sz="1050" b="1" dirty="0" smtClean="0">
                <a:solidFill>
                  <a:srgbClr val="FF0000"/>
                </a:solidFill>
              </a:rPr>
              <a:t>Matthew</a:t>
            </a:r>
          </a:p>
          <a:p>
            <a:r>
              <a:rPr lang="en-US" sz="1050" b="1" dirty="0" smtClean="0">
                <a:solidFill>
                  <a:srgbClr val="FF0000"/>
                </a:solidFill>
              </a:rPr>
              <a:t>24:14</a:t>
            </a:r>
            <a:endParaRPr lang="en-US" sz="1050" b="1" dirty="0">
              <a:solidFill>
                <a:srgbClr val="FF0000"/>
              </a:solidFill>
            </a:endParaRPr>
          </a:p>
        </p:txBody>
      </p:sp>
      <p:sp>
        <p:nvSpPr>
          <p:cNvPr id="35" name="TextBox 34"/>
          <p:cNvSpPr txBox="1"/>
          <p:nvPr/>
        </p:nvSpPr>
        <p:spPr>
          <a:xfrm>
            <a:off x="2955908" y="4229101"/>
            <a:ext cx="1852083" cy="369332"/>
          </a:xfrm>
          <a:prstGeom prst="rect">
            <a:avLst/>
          </a:prstGeom>
          <a:noFill/>
        </p:spPr>
        <p:txBody>
          <a:bodyPr wrap="square" rtlCol="0">
            <a:spAutoFit/>
          </a:bodyPr>
          <a:lstStyle/>
          <a:p>
            <a:r>
              <a:rPr lang="en-US" sz="900" b="1" dirty="0" smtClean="0">
                <a:solidFill>
                  <a:srgbClr val="FF0000"/>
                </a:solidFill>
              </a:rPr>
              <a:t>Matthew</a:t>
            </a:r>
          </a:p>
          <a:p>
            <a:r>
              <a:rPr lang="en-US" sz="900" b="1" dirty="0" smtClean="0">
                <a:solidFill>
                  <a:srgbClr val="FF0000"/>
                </a:solidFill>
              </a:rPr>
              <a:t>24:15</a:t>
            </a:r>
            <a:endParaRPr lang="en-US" sz="900" b="1" dirty="0">
              <a:solidFill>
                <a:srgbClr val="FF0000"/>
              </a:solidFill>
            </a:endParaRPr>
          </a:p>
        </p:txBody>
      </p:sp>
      <p:sp>
        <p:nvSpPr>
          <p:cNvPr id="36" name="TextBox 35"/>
          <p:cNvSpPr txBox="1"/>
          <p:nvPr/>
        </p:nvSpPr>
        <p:spPr>
          <a:xfrm>
            <a:off x="4800600" y="3200400"/>
            <a:ext cx="1852083" cy="430887"/>
          </a:xfrm>
          <a:prstGeom prst="rect">
            <a:avLst/>
          </a:prstGeom>
          <a:noFill/>
        </p:spPr>
        <p:txBody>
          <a:bodyPr wrap="square" rtlCol="0">
            <a:spAutoFit/>
          </a:bodyPr>
          <a:lstStyle/>
          <a:p>
            <a:r>
              <a:rPr lang="en-US" sz="1100" b="1" dirty="0" smtClean="0">
                <a:solidFill>
                  <a:srgbClr val="FF0000"/>
                </a:solidFill>
              </a:rPr>
              <a:t>Matthew</a:t>
            </a:r>
          </a:p>
          <a:p>
            <a:r>
              <a:rPr lang="en-US" sz="1100" b="1" dirty="0" smtClean="0">
                <a:solidFill>
                  <a:srgbClr val="FF0000"/>
                </a:solidFill>
              </a:rPr>
              <a:t>24:18</a:t>
            </a:r>
            <a:endParaRPr lang="en-US" sz="1100" b="1" dirty="0">
              <a:solidFill>
                <a:srgbClr val="FF0000"/>
              </a:solidFill>
            </a:endParaRPr>
          </a:p>
        </p:txBody>
      </p:sp>
      <p:sp>
        <p:nvSpPr>
          <p:cNvPr id="37" name="TextBox 36"/>
          <p:cNvSpPr txBox="1"/>
          <p:nvPr/>
        </p:nvSpPr>
        <p:spPr>
          <a:xfrm>
            <a:off x="4800600" y="2895600"/>
            <a:ext cx="1852083" cy="400110"/>
          </a:xfrm>
          <a:prstGeom prst="rect">
            <a:avLst/>
          </a:prstGeom>
          <a:noFill/>
        </p:spPr>
        <p:txBody>
          <a:bodyPr wrap="square" rtlCol="0">
            <a:spAutoFit/>
          </a:bodyPr>
          <a:lstStyle/>
          <a:p>
            <a:r>
              <a:rPr lang="en-US" sz="1000" b="1" dirty="0" smtClean="0">
                <a:solidFill>
                  <a:srgbClr val="FF0000"/>
                </a:solidFill>
              </a:rPr>
              <a:t>Battle of</a:t>
            </a:r>
          </a:p>
          <a:p>
            <a:r>
              <a:rPr lang="en-US" sz="1000" b="1" dirty="0" smtClean="0">
                <a:solidFill>
                  <a:srgbClr val="FF0000"/>
                </a:solidFill>
              </a:rPr>
              <a:t>Armageddon  </a:t>
            </a:r>
            <a:endParaRPr lang="en-US" sz="1000" b="1" dirty="0">
              <a:solidFill>
                <a:srgbClr val="FF0000"/>
              </a:solidFill>
            </a:endParaRPr>
          </a:p>
        </p:txBody>
      </p:sp>
      <p:sp>
        <p:nvSpPr>
          <p:cNvPr id="38" name="Right Arrow 37"/>
          <p:cNvSpPr/>
          <p:nvPr/>
        </p:nvSpPr>
        <p:spPr bwMode="auto">
          <a:xfrm rot="16200000">
            <a:off x="5619750" y="3448051"/>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9" name="TextBox 38"/>
          <p:cNvSpPr txBox="1"/>
          <p:nvPr/>
        </p:nvSpPr>
        <p:spPr>
          <a:xfrm rot="16200000">
            <a:off x="5712742" y="3539094"/>
            <a:ext cx="1066800" cy="276999"/>
          </a:xfrm>
          <a:prstGeom prst="rect">
            <a:avLst/>
          </a:prstGeom>
          <a:noFill/>
        </p:spPr>
        <p:txBody>
          <a:bodyPr wrap="square" rtlCol="0">
            <a:spAutoFit/>
          </a:bodyPr>
          <a:lstStyle/>
          <a:p>
            <a:r>
              <a:rPr lang="en-US" sz="1200" dirty="0" smtClean="0"/>
              <a:t>Resurrection</a:t>
            </a:r>
            <a:endParaRPr lang="en-US" sz="1200" dirty="0"/>
          </a:p>
        </p:txBody>
      </p:sp>
      <p:sp>
        <p:nvSpPr>
          <p:cNvPr id="40" name="Right Arrow 39"/>
          <p:cNvSpPr/>
          <p:nvPr/>
        </p:nvSpPr>
        <p:spPr bwMode="auto">
          <a:xfrm rot="12045516">
            <a:off x="4175818" y="4778537"/>
            <a:ext cx="653475" cy="172767"/>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7010400" y="4038600"/>
            <a:ext cx="748100" cy="553998"/>
          </a:xfrm>
          <a:prstGeom prst="rect">
            <a:avLst/>
          </a:prstGeom>
          <a:noFill/>
        </p:spPr>
        <p:txBody>
          <a:bodyPr wrap="square" rtlCol="0">
            <a:spAutoFit/>
          </a:bodyPr>
          <a:lstStyle/>
          <a:p>
            <a:r>
              <a:rPr lang="en-US" sz="600" b="1" dirty="0" smtClean="0">
                <a:solidFill>
                  <a:srgbClr val="000000"/>
                </a:solidFill>
              </a:rPr>
              <a:t>Satan</a:t>
            </a:r>
          </a:p>
          <a:p>
            <a:r>
              <a:rPr lang="en-US" sz="600" b="1" dirty="0" smtClean="0">
                <a:solidFill>
                  <a:srgbClr val="000000"/>
                </a:solidFill>
              </a:rPr>
              <a:t>Loosed</a:t>
            </a:r>
          </a:p>
          <a:p>
            <a:r>
              <a:rPr lang="en-US" sz="600" b="1" dirty="0" smtClean="0">
                <a:solidFill>
                  <a:srgbClr val="000000"/>
                </a:solidFill>
              </a:rPr>
              <a:t>One More</a:t>
            </a:r>
          </a:p>
          <a:p>
            <a:r>
              <a:rPr lang="en-US" sz="600" b="1" dirty="0" smtClean="0">
                <a:solidFill>
                  <a:srgbClr val="000000"/>
                </a:solidFill>
              </a:rPr>
              <a:t>Final</a:t>
            </a:r>
          </a:p>
          <a:p>
            <a:r>
              <a:rPr lang="en-US" sz="600" b="1" dirty="0" smtClean="0">
                <a:solidFill>
                  <a:srgbClr val="000000"/>
                </a:solidFill>
              </a:rPr>
              <a:t>Battle</a:t>
            </a:r>
            <a:endParaRPr lang="en-US" sz="600" b="1" dirty="0">
              <a:solidFill>
                <a:srgbClr val="000000"/>
              </a:solidFill>
            </a:endParaRPr>
          </a:p>
        </p:txBody>
      </p:sp>
      <p:sp>
        <p:nvSpPr>
          <p:cNvPr id="42" name="Text Box 2"/>
          <p:cNvSpPr txBox="1">
            <a:spLocks noChangeArrowheads="1"/>
          </p:cNvSpPr>
          <p:nvPr/>
        </p:nvSpPr>
        <p:spPr bwMode="auto">
          <a:xfrm>
            <a:off x="921456" y="3464877"/>
            <a:ext cx="842785" cy="2154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800" b="1" dirty="0">
                <a:solidFill>
                  <a:srgbClr val="000000"/>
                </a:solidFill>
                <a:effectLst/>
                <a:latin typeface="Calibri"/>
                <a:ea typeface="Calibri"/>
                <a:cs typeface="Times New Roman"/>
              </a:rPr>
              <a:t>80% </a:t>
            </a:r>
            <a:r>
              <a:rPr lang="en-US" sz="800" b="1" dirty="0" smtClean="0">
                <a:solidFill>
                  <a:srgbClr val="000000"/>
                </a:solidFill>
                <a:effectLst/>
                <a:latin typeface="Calibri"/>
                <a:ea typeface="Calibri"/>
                <a:cs typeface="Times New Roman"/>
              </a:rPr>
              <a:t>Chance</a:t>
            </a:r>
            <a:endParaRPr lang="en-US" sz="1200" dirty="0">
              <a:solidFill>
                <a:srgbClr val="000000"/>
              </a:solidFill>
              <a:effectLst/>
              <a:latin typeface="Calibri"/>
              <a:ea typeface="Calibri"/>
              <a:cs typeface="Times New Roman"/>
            </a:endParaRPr>
          </a:p>
        </p:txBody>
      </p:sp>
      <p:sp>
        <p:nvSpPr>
          <p:cNvPr id="43" name="Rectangle 42"/>
          <p:cNvSpPr/>
          <p:nvPr/>
        </p:nvSpPr>
        <p:spPr>
          <a:xfrm>
            <a:off x="535873" y="3228945"/>
            <a:ext cx="1369127" cy="200055"/>
          </a:xfrm>
          <a:prstGeom prst="rect">
            <a:avLst/>
          </a:prstGeom>
        </p:spPr>
        <p:txBody>
          <a:bodyPr wrap="square">
            <a:spAutoFit/>
          </a:bodyPr>
          <a:lstStyle/>
          <a:p>
            <a:r>
              <a:rPr lang="en-US" sz="700" b="1" dirty="0" smtClean="0">
                <a:solidFill>
                  <a:srgbClr val="000000"/>
                </a:solidFill>
              </a:rPr>
              <a:t>1</a:t>
            </a:r>
            <a:r>
              <a:rPr lang="en-US" sz="700" b="1" baseline="30000" dirty="0" smtClean="0">
                <a:solidFill>
                  <a:srgbClr val="000000"/>
                </a:solidFill>
              </a:rPr>
              <a:t>st</a:t>
            </a:r>
            <a:r>
              <a:rPr lang="en-US" sz="700" b="1" dirty="0" smtClean="0">
                <a:solidFill>
                  <a:srgbClr val="000000"/>
                </a:solidFill>
              </a:rPr>
              <a:t> and 2</a:t>
            </a:r>
            <a:r>
              <a:rPr lang="en-US" sz="700" b="1" baseline="30000" dirty="0" smtClean="0">
                <a:solidFill>
                  <a:srgbClr val="000000"/>
                </a:solidFill>
              </a:rPr>
              <a:t>nd</a:t>
            </a:r>
            <a:r>
              <a:rPr lang="en-US" sz="700" b="1" dirty="0" smtClean="0">
                <a:solidFill>
                  <a:srgbClr val="000000"/>
                </a:solidFill>
              </a:rPr>
              <a:t>  Thessalonians</a:t>
            </a:r>
            <a:endParaRPr lang="en-US" sz="700" b="1" dirty="0">
              <a:solidFill>
                <a:srgbClr val="000000"/>
              </a:solidFill>
            </a:endParaRPr>
          </a:p>
        </p:txBody>
      </p:sp>
      <p:sp>
        <p:nvSpPr>
          <p:cNvPr id="44" name="Text Box 2"/>
          <p:cNvSpPr txBox="1">
            <a:spLocks noChangeArrowheads="1"/>
          </p:cNvSpPr>
          <p:nvPr/>
        </p:nvSpPr>
        <p:spPr bwMode="auto">
          <a:xfrm>
            <a:off x="3124200" y="3360142"/>
            <a:ext cx="879943" cy="2154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800" b="1" dirty="0">
                <a:solidFill>
                  <a:srgbClr val="000000"/>
                </a:solidFill>
                <a:latin typeface="Calibri"/>
                <a:ea typeface="Calibri"/>
                <a:cs typeface="Times New Roman"/>
              </a:rPr>
              <a:t>2</a:t>
            </a:r>
            <a:r>
              <a:rPr lang="en-US" sz="800" b="1" dirty="0" smtClean="0">
                <a:solidFill>
                  <a:srgbClr val="000000"/>
                </a:solidFill>
                <a:effectLst/>
                <a:latin typeface="Calibri"/>
                <a:ea typeface="Calibri"/>
                <a:cs typeface="Times New Roman"/>
              </a:rPr>
              <a:t>0</a:t>
            </a:r>
            <a:r>
              <a:rPr lang="en-US" sz="800" b="1" dirty="0">
                <a:solidFill>
                  <a:srgbClr val="000000"/>
                </a:solidFill>
                <a:effectLst/>
                <a:latin typeface="Calibri"/>
                <a:ea typeface="Calibri"/>
                <a:cs typeface="Times New Roman"/>
              </a:rPr>
              <a:t>% </a:t>
            </a:r>
            <a:r>
              <a:rPr lang="en-US" sz="800" b="1" dirty="0" smtClean="0">
                <a:solidFill>
                  <a:srgbClr val="000000"/>
                </a:solidFill>
                <a:effectLst/>
                <a:latin typeface="Calibri"/>
                <a:ea typeface="Calibri"/>
                <a:cs typeface="Times New Roman"/>
              </a:rPr>
              <a:t>Chance</a:t>
            </a:r>
            <a:endParaRPr lang="en-US" sz="1200" dirty="0">
              <a:solidFill>
                <a:srgbClr val="000000"/>
              </a:solidFill>
              <a:effectLst/>
              <a:latin typeface="Calibri"/>
              <a:ea typeface="Calibri"/>
              <a:cs typeface="Times New Roman"/>
            </a:endParaRPr>
          </a:p>
        </p:txBody>
      </p:sp>
    </p:spTree>
    <p:extLst>
      <p:ext uri="{BB962C8B-B14F-4D97-AF65-F5344CB8AC3E}">
        <p14:creationId xmlns:p14="http://schemas.microsoft.com/office/powerpoint/2010/main" val="2201716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80486"/>
            <a:ext cx="8077200" cy="4708981"/>
          </a:xfrm>
          <a:prstGeom prst="rect">
            <a:avLst/>
          </a:prstGeom>
        </p:spPr>
        <p:txBody>
          <a:bodyPr wrap="square">
            <a:spAutoFit/>
          </a:bodyPr>
          <a:lstStyle/>
          <a:p>
            <a:pPr algn="l"/>
            <a:r>
              <a:rPr lang="en-US" sz="2000" dirty="0"/>
              <a:t>This is simply a matter of understanding the </a:t>
            </a:r>
            <a:endParaRPr lang="en-US" sz="2000" dirty="0" smtClean="0"/>
          </a:p>
          <a:p>
            <a:pPr algn="l"/>
            <a:r>
              <a:rPr lang="en-US" sz="2000" dirty="0" smtClean="0"/>
              <a:t>day </a:t>
            </a:r>
            <a:r>
              <a:rPr lang="en-US" sz="2000" dirty="0"/>
              <a:t>of the Lord. This prophetic day bears a </a:t>
            </a:r>
            <a:endParaRPr lang="en-US" sz="2000" dirty="0" smtClean="0"/>
          </a:p>
          <a:p>
            <a:pPr algn="l"/>
            <a:r>
              <a:rPr lang="en-US" sz="2000" dirty="0" smtClean="0"/>
              <a:t>strong </a:t>
            </a:r>
            <a:r>
              <a:rPr lang="en-US" sz="2000" dirty="0"/>
              <a:t>analogy to a normal day. </a:t>
            </a:r>
            <a:endParaRPr lang="en-US" sz="2000" dirty="0" smtClean="0"/>
          </a:p>
          <a:p>
            <a:pPr algn="l"/>
            <a:endParaRPr lang="en-US" sz="2000" dirty="0"/>
          </a:p>
          <a:p>
            <a:pPr algn="l"/>
            <a:r>
              <a:rPr lang="en-US" sz="2000" dirty="0" smtClean="0"/>
              <a:t>The </a:t>
            </a:r>
            <a:r>
              <a:rPr lang="en-US" sz="2000" dirty="0"/>
              <a:t>normal day has four aspects: </a:t>
            </a:r>
            <a:endParaRPr lang="en-US" sz="2000" dirty="0" smtClean="0"/>
          </a:p>
          <a:p>
            <a:pPr marL="457200" indent="-457200" algn="l">
              <a:buFont typeface="+mj-lt"/>
              <a:buAutoNum type="arabicPeriod"/>
            </a:pPr>
            <a:r>
              <a:rPr lang="en-US" sz="2000" dirty="0" smtClean="0"/>
              <a:t>the </a:t>
            </a:r>
            <a:r>
              <a:rPr lang="en-US" sz="2000" dirty="0"/>
              <a:t>morning star, </a:t>
            </a:r>
            <a:endParaRPr lang="en-US" sz="2000" dirty="0" smtClean="0"/>
          </a:p>
          <a:p>
            <a:pPr marL="457200" indent="-457200" algn="l">
              <a:buFont typeface="+mj-lt"/>
              <a:buAutoNum type="arabicPeriod"/>
            </a:pPr>
            <a:r>
              <a:rPr lang="en-US" sz="2000" dirty="0" smtClean="0"/>
              <a:t>the </a:t>
            </a:r>
            <a:r>
              <a:rPr lang="en-US" sz="2000" dirty="0"/>
              <a:t>dawning, </a:t>
            </a:r>
            <a:endParaRPr lang="en-US" sz="2000" dirty="0" smtClean="0"/>
          </a:p>
          <a:p>
            <a:pPr marL="457200" indent="-457200" algn="l">
              <a:buFont typeface="+mj-lt"/>
              <a:buAutoNum type="arabicPeriod"/>
            </a:pPr>
            <a:r>
              <a:rPr lang="en-US" sz="2000" dirty="0" smtClean="0"/>
              <a:t>the </a:t>
            </a:r>
            <a:r>
              <a:rPr lang="en-US" sz="2000" dirty="0"/>
              <a:t>sunrise, </a:t>
            </a:r>
            <a:endParaRPr lang="en-US" sz="2000" dirty="0" smtClean="0"/>
          </a:p>
          <a:p>
            <a:pPr marL="457200" indent="-457200" algn="l">
              <a:buFont typeface="+mj-lt"/>
              <a:buAutoNum type="arabicPeriod"/>
            </a:pPr>
            <a:r>
              <a:rPr lang="en-US" sz="2000" dirty="0" smtClean="0"/>
              <a:t>and </a:t>
            </a:r>
            <a:r>
              <a:rPr lang="en-US" sz="2000" dirty="0"/>
              <a:t>the day </a:t>
            </a:r>
            <a:r>
              <a:rPr lang="en-US" sz="2000" dirty="0" smtClean="0"/>
              <a:t>time itself. </a:t>
            </a:r>
          </a:p>
          <a:p>
            <a:pPr algn="l"/>
            <a:r>
              <a:rPr lang="en-US" sz="2000" dirty="0" smtClean="0"/>
              <a:t>So </a:t>
            </a:r>
            <a:r>
              <a:rPr lang="en-US" sz="2000" dirty="0"/>
              <a:t>with the coming day of the Lord. The </a:t>
            </a:r>
            <a:r>
              <a:rPr lang="en-US" sz="2000" b="1" dirty="0">
                <a:solidFill>
                  <a:srgbClr val="00B0F0"/>
                </a:solidFill>
              </a:rPr>
              <a:t>rapture</a:t>
            </a:r>
            <a:r>
              <a:rPr lang="en-US" sz="2000" dirty="0">
                <a:solidFill>
                  <a:srgbClr val="00B0F0"/>
                </a:solidFill>
              </a:rPr>
              <a:t> </a:t>
            </a:r>
            <a:r>
              <a:rPr lang="en-US" sz="2000" dirty="0"/>
              <a:t>is the </a:t>
            </a:r>
            <a:r>
              <a:rPr lang="en-US" sz="2000" b="1" dirty="0">
                <a:solidFill>
                  <a:srgbClr val="FFFF00"/>
                </a:solidFill>
              </a:rPr>
              <a:t>morning star </a:t>
            </a:r>
            <a:r>
              <a:rPr lang="en-US" sz="2000" dirty="0"/>
              <a:t>of the day of the Lord (Rev. 2:28, Rev. 22:16, 2 </a:t>
            </a:r>
            <a:r>
              <a:rPr lang="en-US" sz="2000" dirty="0" err="1"/>
              <a:t>Pe</a:t>
            </a:r>
            <a:r>
              <a:rPr lang="en-US" sz="2000" dirty="0"/>
              <a:t> 1:19). The </a:t>
            </a:r>
            <a:r>
              <a:rPr lang="en-US" sz="2000" b="1" dirty="0">
                <a:solidFill>
                  <a:srgbClr val="00B0F0"/>
                </a:solidFill>
              </a:rPr>
              <a:t>tribulation</a:t>
            </a:r>
            <a:r>
              <a:rPr lang="en-US" sz="2000" dirty="0"/>
              <a:t> is the </a:t>
            </a:r>
            <a:r>
              <a:rPr lang="en-US" sz="2000" b="1" dirty="0">
                <a:solidFill>
                  <a:srgbClr val="FFFF00"/>
                </a:solidFill>
              </a:rPr>
              <a:t>dawning of the day </a:t>
            </a:r>
            <a:r>
              <a:rPr lang="en-US" sz="2000" dirty="0"/>
              <a:t>(1 Thess. 5:1-5). The </a:t>
            </a:r>
            <a:r>
              <a:rPr lang="en-US" sz="2000" b="1" dirty="0">
                <a:solidFill>
                  <a:srgbClr val="00B0F0"/>
                </a:solidFill>
              </a:rPr>
              <a:t>second coming</a:t>
            </a:r>
            <a:r>
              <a:rPr lang="en-US" sz="2000" dirty="0"/>
              <a:t> is the </a:t>
            </a:r>
            <a:r>
              <a:rPr lang="en-US" sz="2000" b="1" dirty="0">
                <a:solidFill>
                  <a:srgbClr val="FFFF00"/>
                </a:solidFill>
              </a:rPr>
              <a:t>sunrise</a:t>
            </a:r>
            <a:r>
              <a:rPr lang="en-US" sz="2000" dirty="0"/>
              <a:t> of the day (Mal. 4:1-3). The kingdom </a:t>
            </a:r>
            <a:r>
              <a:rPr lang="en-US" sz="2000" dirty="0" smtClean="0"/>
              <a:t>(</a:t>
            </a:r>
            <a:r>
              <a:rPr lang="en-US" sz="2000" b="1" dirty="0" smtClean="0">
                <a:solidFill>
                  <a:srgbClr val="00B0F0"/>
                </a:solidFill>
              </a:rPr>
              <a:t>MILLENNIUM</a:t>
            </a:r>
            <a:r>
              <a:rPr lang="en-US" sz="2000" dirty="0" smtClean="0"/>
              <a:t>) is </a:t>
            </a:r>
            <a:r>
              <a:rPr lang="en-US" sz="2000" dirty="0"/>
              <a:t>the </a:t>
            </a:r>
            <a:r>
              <a:rPr lang="en-US" sz="2000" b="1" dirty="0" smtClean="0">
                <a:solidFill>
                  <a:srgbClr val="FFFF00"/>
                </a:solidFill>
              </a:rPr>
              <a:t>FULL </a:t>
            </a:r>
            <a:r>
              <a:rPr lang="en-US" sz="2000" b="1" dirty="0">
                <a:solidFill>
                  <a:srgbClr val="FFFF00"/>
                </a:solidFill>
              </a:rPr>
              <a:t>day of the Lord </a:t>
            </a:r>
            <a:r>
              <a:rPr lang="en-US" sz="2000" dirty="0"/>
              <a:t>in contrast to man’s day</a:t>
            </a:r>
            <a:r>
              <a:rPr lang="en-US" sz="2000" dirty="0" smtClean="0"/>
              <a:t>. Lee  Brainard</a:t>
            </a:r>
            <a:r>
              <a:rPr lang="en-US" sz="2000" dirty="0"/>
              <a:t>, </a:t>
            </a:r>
            <a:r>
              <a:rPr lang="en-US" sz="2000" dirty="0" smtClean="0"/>
              <a:t> </a:t>
            </a:r>
            <a:endParaRPr lang="en-US" sz="2000" dirty="0"/>
          </a:p>
        </p:txBody>
      </p:sp>
      <p:sp>
        <p:nvSpPr>
          <p:cNvPr id="5" name="TextBox 4"/>
          <p:cNvSpPr txBox="1"/>
          <p:nvPr/>
        </p:nvSpPr>
        <p:spPr>
          <a:xfrm>
            <a:off x="0" y="224135"/>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Terms:</a:t>
            </a: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Day Of  </a:t>
            </a: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Lord – </a:t>
            </a: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Great Tribulation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958">
            <a:off x="5604733" y="195414"/>
            <a:ext cx="2515649" cy="380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27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61"/>
          <a:stretch/>
        </p:blipFill>
        <p:spPr bwMode="auto">
          <a:xfrm>
            <a:off x="1066800" y="304800"/>
            <a:ext cx="6781800" cy="45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5059740"/>
            <a:ext cx="8382000" cy="1569660"/>
          </a:xfrm>
          <a:prstGeom prst="rect">
            <a:avLst/>
          </a:prstGeom>
        </p:spPr>
        <p:txBody>
          <a:bodyPr wrap="square">
            <a:spAutoFit/>
          </a:bodyPr>
          <a:lstStyle/>
          <a:p>
            <a:r>
              <a:rPr lang="en-US" baseline="30000" dirty="0"/>
              <a:t>7 </a:t>
            </a:r>
            <a:r>
              <a:rPr lang="en-US" dirty="0"/>
              <a:t> But in the days when the seventh angel is about to sound his trumpet, the mystery of God will be accomplished, just as </a:t>
            </a:r>
            <a:r>
              <a:rPr lang="en-US" dirty="0" smtClean="0"/>
              <a:t>He </a:t>
            </a:r>
            <a:r>
              <a:rPr lang="en-US" dirty="0"/>
              <a:t>announced to </a:t>
            </a:r>
            <a:r>
              <a:rPr lang="en-US" dirty="0" smtClean="0"/>
              <a:t>His </a:t>
            </a:r>
            <a:r>
              <a:rPr lang="en-US" dirty="0"/>
              <a:t>servants the prophets." </a:t>
            </a:r>
            <a:r>
              <a:rPr lang="en-US" b="1" dirty="0"/>
              <a:t>Revelation 10:7 (NIV) </a:t>
            </a:r>
            <a:endParaRPr lang="en-US" dirty="0"/>
          </a:p>
        </p:txBody>
      </p:sp>
      <p:pic>
        <p:nvPicPr>
          <p:cNvPr id="8194" name="Picture 2" descr="The Double Sense of the Future Day of the L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60" y="128915"/>
            <a:ext cx="8456428" cy="47545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SCOC-The Second Coming of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0"/>
            <a:ext cx="1905000" cy="584775"/>
          </a:xfrm>
          <a:prstGeom prst="rect">
            <a:avLst/>
          </a:prstGeom>
          <a:noFill/>
        </p:spPr>
        <p:txBody>
          <a:bodyPr wrap="square" rtlCol="0">
            <a:spAutoFit/>
          </a:bodyPr>
          <a:lstStyle/>
          <a:p>
            <a:r>
              <a:rPr lang="en-US" sz="1600" dirty="0" smtClean="0">
                <a:solidFill>
                  <a:srgbClr val="FF0000"/>
                </a:solidFill>
              </a:rPr>
              <a:t>Marriage Supper Of The Lamb </a:t>
            </a:r>
            <a:endParaRPr lang="en-US" sz="1600" dirty="0">
              <a:solidFill>
                <a:srgbClr val="FF0000"/>
              </a:solidFill>
            </a:endParaRPr>
          </a:p>
        </p:txBody>
      </p:sp>
    </p:spTree>
    <p:extLst>
      <p:ext uri="{BB962C8B-B14F-4D97-AF65-F5344CB8AC3E}">
        <p14:creationId xmlns:p14="http://schemas.microsoft.com/office/powerpoint/2010/main" val="6832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57"/>
            <a:ext cx="6629400" cy="102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16" y="1142545"/>
            <a:ext cx="154135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91996"/>
            <a:ext cx="5562600"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flipH="1">
            <a:off x="2590800" y="12954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2514600" y="44196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2514600" y="45720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5482626" y="44196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5482626" y="45720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5105400" y="1295400"/>
            <a:ext cx="1375374"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248216" y="3581400"/>
            <a:ext cx="2113984" cy="2677656"/>
          </a:xfrm>
          <a:prstGeom prst="rect">
            <a:avLst/>
          </a:prstGeom>
          <a:noFill/>
        </p:spPr>
        <p:txBody>
          <a:bodyPr wrap="square" rtlCol="0">
            <a:spAutoFit/>
          </a:bodyPr>
          <a:lstStyle/>
          <a:p>
            <a:r>
              <a:rPr lang="en-US" dirty="0" smtClean="0"/>
              <a:t>Be Warned</a:t>
            </a:r>
          </a:p>
          <a:p>
            <a:r>
              <a:rPr lang="en-US" dirty="0" smtClean="0"/>
              <a:t>Of Setting Dates</a:t>
            </a:r>
          </a:p>
          <a:p>
            <a:endParaRPr lang="en-US" dirty="0"/>
          </a:p>
          <a:p>
            <a:r>
              <a:rPr lang="en-US" dirty="0" smtClean="0"/>
              <a:t>Everyone</a:t>
            </a:r>
          </a:p>
          <a:p>
            <a:r>
              <a:rPr lang="en-US" dirty="0" smtClean="0"/>
              <a:t>Has Been Wrong</a:t>
            </a:r>
            <a:endParaRPr lang="en-US" dirty="0"/>
          </a:p>
        </p:txBody>
      </p:sp>
    </p:spTree>
    <p:extLst>
      <p:ext uri="{BB962C8B-B14F-4D97-AF65-F5344CB8AC3E}">
        <p14:creationId xmlns:p14="http://schemas.microsoft.com/office/powerpoint/2010/main" val="1109262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6740"/>
            <a:ext cx="9067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Out of This Desperate Preparation and “Glorious Fitting Us For The Marriage Supper of the Lamb” Three Passions Emerge As An Interceding Bride </a:t>
            </a:r>
            <a:r>
              <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JOINED WITH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Chief Intercessor (1 Cor. 6:17) </a:t>
            </a:r>
          </a:p>
        </p:txBody>
      </p:sp>
      <p:sp>
        <p:nvSpPr>
          <p:cNvPr id="5" name="TextBox 4"/>
          <p:cNvSpPr txBox="1"/>
          <p:nvPr/>
        </p:nvSpPr>
        <p:spPr>
          <a:xfrm>
            <a:off x="0" y="1828800"/>
            <a:ext cx="8991600" cy="6001643"/>
          </a:xfrm>
          <a:prstGeom prst="rect">
            <a:avLst/>
          </a:prstGeom>
          <a:noFill/>
        </p:spPr>
        <p:txBody>
          <a:bodyPr wrap="square" rtlCol="0">
            <a:spAutoFit/>
          </a:bodyPr>
          <a:lstStyle/>
          <a:p>
            <a:pPr marL="457200" indent="-457200" algn="l">
              <a:buFont typeface="+mj-lt"/>
              <a:buAutoNum type="arabicPeriod"/>
            </a:pPr>
            <a:r>
              <a:rPr lang="en-US" dirty="0" smtClean="0"/>
              <a:t>A </a:t>
            </a:r>
            <a:r>
              <a:rPr lang="en-US" dirty="0" smtClean="0">
                <a:solidFill>
                  <a:srgbClr val="FFFF00"/>
                </a:solidFill>
              </a:rPr>
              <a:t>Longing</a:t>
            </a:r>
            <a:r>
              <a:rPr lang="en-US" dirty="0" smtClean="0"/>
              <a:t> </a:t>
            </a:r>
            <a:r>
              <a:rPr lang="en-US" sz="1600" dirty="0" smtClean="0"/>
              <a:t>(loving and welcoming) </a:t>
            </a:r>
            <a:r>
              <a:rPr lang="en-US" dirty="0" smtClean="0"/>
              <a:t>and </a:t>
            </a:r>
            <a:r>
              <a:rPr lang="en-US" dirty="0" smtClean="0">
                <a:solidFill>
                  <a:srgbClr val="FFFF00"/>
                </a:solidFill>
              </a:rPr>
              <a:t>looking</a:t>
            </a:r>
            <a:r>
              <a:rPr lang="en-US" dirty="0" smtClean="0"/>
              <a:t> </a:t>
            </a:r>
            <a:r>
              <a:rPr lang="en-US" sz="1600" dirty="0" smtClean="0"/>
              <a:t>(waiting with endurance) </a:t>
            </a:r>
            <a:r>
              <a:rPr lang="en-US" sz="2300" dirty="0" smtClean="0"/>
              <a:t>for EFFECTUAL POWER AND INTERCESSION in the Holy Spirit to get as many as possible into the Marriage Supper of the Lamb through MASSIVE REVIVAL – that will spread the BEAUTY OF JESUS EVERYWHERE. - </a:t>
            </a:r>
            <a:r>
              <a:rPr lang="en-US" sz="2300" b="1" dirty="0" smtClean="0">
                <a:solidFill>
                  <a:srgbClr val="FFFF00"/>
                </a:solidFill>
              </a:rPr>
              <a:t>HARVEST </a:t>
            </a:r>
          </a:p>
          <a:p>
            <a:pPr marL="457200" indent="-457200" algn="l">
              <a:buFont typeface="+mj-lt"/>
              <a:buAutoNum type="arabicPeriod"/>
            </a:pPr>
            <a:r>
              <a:rPr lang="en-US" sz="2300" dirty="0" smtClean="0"/>
              <a:t>A </a:t>
            </a:r>
            <a:r>
              <a:rPr lang="en-US" sz="2300" dirty="0"/>
              <a:t>“</a:t>
            </a:r>
            <a:r>
              <a:rPr lang="en-US" sz="2300" dirty="0">
                <a:solidFill>
                  <a:srgbClr val="FFFF00"/>
                </a:solidFill>
              </a:rPr>
              <a:t>longing</a:t>
            </a:r>
            <a:r>
              <a:rPr lang="en-US" sz="2300" dirty="0"/>
              <a:t> </a:t>
            </a:r>
            <a:r>
              <a:rPr lang="en-US" sz="2300" dirty="0" smtClean="0"/>
              <a:t>and </a:t>
            </a:r>
            <a:r>
              <a:rPr lang="en-US" sz="2300" dirty="0" smtClean="0">
                <a:solidFill>
                  <a:srgbClr val="FFFF00"/>
                </a:solidFill>
              </a:rPr>
              <a:t>looking</a:t>
            </a:r>
            <a:r>
              <a:rPr lang="en-US" sz="2300" dirty="0" smtClean="0"/>
              <a:t> for </a:t>
            </a:r>
            <a:r>
              <a:rPr lang="en-US" sz="2300" dirty="0"/>
              <a:t>the </a:t>
            </a:r>
            <a:r>
              <a:rPr lang="en-US" sz="2300" dirty="0" smtClean="0">
                <a:solidFill>
                  <a:srgbClr val="00B0F0"/>
                </a:solidFill>
              </a:rPr>
              <a:t>ULTIMATE</a:t>
            </a:r>
            <a:r>
              <a:rPr lang="en-US" sz="2300" dirty="0" smtClean="0"/>
              <a:t> Appearing</a:t>
            </a:r>
            <a:r>
              <a:rPr lang="en-US" sz="2300" dirty="0"/>
              <a:t>” </a:t>
            </a:r>
            <a:r>
              <a:rPr lang="en-US" sz="2300" dirty="0" smtClean="0"/>
              <a:t>(</a:t>
            </a:r>
            <a:r>
              <a:rPr lang="en-US" sz="2300" dirty="0" smtClean="0">
                <a:solidFill>
                  <a:srgbClr val="00B0F0"/>
                </a:solidFill>
              </a:rPr>
              <a:t>2 Tim 4:8) </a:t>
            </a:r>
            <a:r>
              <a:rPr lang="en-US" sz="2300" dirty="0" smtClean="0"/>
              <a:t>of </a:t>
            </a:r>
            <a:r>
              <a:rPr lang="en-US" sz="2300" dirty="0"/>
              <a:t>Our Spiritual Bridegroom and Lover – that through HIS GRACE we would be PLEASING to Him and </a:t>
            </a:r>
            <a:r>
              <a:rPr lang="en-US" sz="2300" dirty="0" smtClean="0"/>
              <a:t>found </a:t>
            </a:r>
            <a:r>
              <a:rPr lang="en-US" sz="2300" dirty="0"/>
              <a:t>spotless in His sight </a:t>
            </a:r>
            <a:r>
              <a:rPr lang="en-US" sz="2300" dirty="0" smtClean="0"/>
              <a:t>– MAKING OURSELVES READY – for that day </a:t>
            </a:r>
            <a:r>
              <a:rPr lang="en-US" sz="2300" b="1" dirty="0" smtClean="0">
                <a:solidFill>
                  <a:srgbClr val="FFFF00"/>
                </a:solidFill>
              </a:rPr>
              <a:t>PURITY</a:t>
            </a:r>
          </a:p>
          <a:p>
            <a:pPr marL="457200" indent="-457200" algn="l">
              <a:buFont typeface="+mj-lt"/>
              <a:buAutoNum type="arabicPeriod"/>
            </a:pPr>
            <a:r>
              <a:rPr lang="en-US" sz="2300" dirty="0" smtClean="0"/>
              <a:t>A </a:t>
            </a:r>
            <a:r>
              <a:rPr lang="en-US" sz="2300" dirty="0" smtClean="0">
                <a:solidFill>
                  <a:srgbClr val="FFFF00"/>
                </a:solidFill>
              </a:rPr>
              <a:t>longing</a:t>
            </a:r>
            <a:r>
              <a:rPr lang="en-US" sz="2300" dirty="0" smtClean="0"/>
              <a:t> and </a:t>
            </a:r>
            <a:r>
              <a:rPr lang="en-US" sz="2300" dirty="0" smtClean="0">
                <a:solidFill>
                  <a:srgbClr val="FFFF00"/>
                </a:solidFill>
              </a:rPr>
              <a:t>looking</a:t>
            </a:r>
            <a:r>
              <a:rPr lang="en-US" sz="2300" dirty="0" smtClean="0"/>
              <a:t> </a:t>
            </a:r>
            <a:r>
              <a:rPr lang="en-US" sz="2300" dirty="0" smtClean="0">
                <a:solidFill>
                  <a:srgbClr val="00B0F0"/>
                </a:solidFill>
              </a:rPr>
              <a:t>(Titus 2:13) </a:t>
            </a:r>
            <a:r>
              <a:rPr lang="en-US" sz="2300" dirty="0" smtClean="0"/>
              <a:t>to keep the OIL of FAITH and OBEDIENCE  full in our lamps in case the Bridegroom delays longer than we think – that we would FINISH OUR MISSION we are assigned. – </a:t>
            </a:r>
            <a:r>
              <a:rPr lang="en-US" sz="2300" b="1" dirty="0" smtClean="0">
                <a:solidFill>
                  <a:srgbClr val="FFFF00"/>
                </a:solidFill>
              </a:rPr>
              <a:t>FAITHFUL </a:t>
            </a:r>
            <a:endParaRPr lang="en-US" sz="2300" b="1" dirty="0">
              <a:solidFill>
                <a:srgbClr val="FFFF00"/>
              </a:solidFill>
            </a:endParaRPr>
          </a:p>
          <a:p>
            <a:pPr marL="457200" indent="-457200" algn="l">
              <a:buFont typeface="+mj-lt"/>
              <a:buAutoNum type="arabicPeriod"/>
            </a:pPr>
            <a:endParaRPr lang="en-US" dirty="0" smtClean="0"/>
          </a:p>
          <a:p>
            <a:pPr marL="457200" indent="-457200" algn="l">
              <a:buFont typeface="+mj-lt"/>
              <a:buAutoNum type="arabicPeriod"/>
            </a:pPr>
            <a:endParaRPr lang="en-US" dirty="0"/>
          </a:p>
        </p:txBody>
      </p:sp>
    </p:spTree>
    <p:extLst>
      <p:ext uri="{BB962C8B-B14F-4D97-AF65-F5344CB8AC3E}">
        <p14:creationId xmlns:p14="http://schemas.microsoft.com/office/powerpoint/2010/main" val="18269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34" y="914400"/>
            <a:ext cx="715089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810000"/>
            <a:ext cx="8458200" cy="1938992"/>
          </a:xfrm>
          <a:prstGeom prst="rect">
            <a:avLst/>
          </a:prstGeom>
        </p:spPr>
        <p:txBody>
          <a:bodyPr wrap="square">
            <a:spAutoFit/>
          </a:bodyPr>
          <a:lstStyle/>
          <a:p>
            <a:r>
              <a:rPr lang="en-US" baseline="30000" dirty="0"/>
              <a:t>4 </a:t>
            </a:r>
            <a:r>
              <a:rPr lang="en-US" dirty="0"/>
              <a:t> Yet I hold this against you: You have forsaken your first love. </a:t>
            </a:r>
            <a:r>
              <a:rPr lang="en-US" baseline="30000" dirty="0"/>
              <a:t>5 </a:t>
            </a:r>
            <a:r>
              <a:rPr lang="en-US" dirty="0"/>
              <a:t> Remember the height from which you have fallen! Repent and do the things you did at first. If you do not repent, I will come to you and remove your lampstand from its place. </a:t>
            </a:r>
            <a:r>
              <a:rPr lang="en-US" b="1" dirty="0"/>
              <a:t>Revelation 2:4-5 (NIV) </a:t>
            </a:r>
            <a:endParaRPr lang="en-US" dirty="0"/>
          </a:p>
        </p:txBody>
      </p:sp>
      <p:sp>
        <p:nvSpPr>
          <p:cNvPr id="6" name="TextBox 5"/>
          <p:cNvSpPr txBox="1"/>
          <p:nvPr/>
        </p:nvSpPr>
        <p:spPr>
          <a:xfrm>
            <a:off x="533400" y="224135"/>
            <a:ext cx="8077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Guarding Against </a:t>
            </a:r>
          </a:p>
        </p:txBody>
      </p:sp>
      <p:sp>
        <p:nvSpPr>
          <p:cNvPr id="2" name="TextBox 1"/>
          <p:cNvSpPr txBox="1"/>
          <p:nvPr/>
        </p:nvSpPr>
        <p:spPr>
          <a:xfrm>
            <a:off x="457200" y="1905000"/>
            <a:ext cx="8382000" cy="830997"/>
          </a:xfrm>
          <a:prstGeom prst="rect">
            <a:avLst/>
          </a:prstGeom>
          <a:noFill/>
        </p:spPr>
        <p:txBody>
          <a:bodyPr wrap="square" rtlCol="0">
            <a:spAutoFit/>
          </a:bodyPr>
          <a:lstStyle/>
          <a:p>
            <a:r>
              <a:rPr lang="en-US" dirty="0" smtClean="0"/>
              <a:t>There’s a huge difference between “LONGING TO BE </a:t>
            </a:r>
            <a:r>
              <a:rPr lang="en-US" smtClean="0"/>
              <a:t>WITH JESUS” </a:t>
            </a:r>
            <a:r>
              <a:rPr lang="en-US" dirty="0" smtClean="0"/>
              <a:t>– and wanting </a:t>
            </a:r>
            <a:r>
              <a:rPr lang="en-US" smtClean="0"/>
              <a:t>to “CHECK OUT.”</a:t>
            </a:r>
            <a:endParaRPr lang="en-US"/>
          </a:p>
        </p:txBody>
      </p:sp>
    </p:spTree>
    <p:extLst>
      <p:ext uri="{BB962C8B-B14F-4D97-AF65-F5344CB8AC3E}">
        <p14:creationId xmlns:p14="http://schemas.microsoft.com/office/powerpoint/2010/main" val="203115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930"/>
            <a:ext cx="91440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Questions From LifeGate</a:t>
            </a:r>
          </a:p>
        </p:txBody>
      </p:sp>
      <p:sp>
        <p:nvSpPr>
          <p:cNvPr id="5" name="TextBox 4"/>
          <p:cNvSpPr txBox="1"/>
          <p:nvPr/>
        </p:nvSpPr>
        <p:spPr>
          <a:xfrm>
            <a:off x="609600" y="833735"/>
            <a:ext cx="8153400" cy="830997"/>
          </a:xfrm>
          <a:prstGeom prst="rect">
            <a:avLst/>
          </a:prstGeom>
          <a:noFill/>
        </p:spPr>
        <p:txBody>
          <a:bodyPr wrap="square" rtlCol="0">
            <a:spAutoFit/>
          </a:bodyPr>
          <a:lstStyle/>
          <a:p>
            <a:pPr algn="l"/>
            <a:r>
              <a:rPr lang="en-US" dirty="0" smtClean="0"/>
              <a:t>What is the Day of the Lord? – Is it different from the “Great and Terrible Day of the Lord? (Joel 2)</a:t>
            </a:r>
            <a:endParaRPr lang="en-US" dirty="0"/>
          </a:p>
        </p:txBody>
      </p:sp>
      <p:sp>
        <p:nvSpPr>
          <p:cNvPr id="6" name="TextBox 5"/>
          <p:cNvSpPr txBox="1"/>
          <p:nvPr/>
        </p:nvSpPr>
        <p:spPr>
          <a:xfrm>
            <a:off x="457200" y="1819870"/>
            <a:ext cx="8153400" cy="830997"/>
          </a:xfrm>
          <a:prstGeom prst="rect">
            <a:avLst/>
          </a:prstGeom>
          <a:noFill/>
        </p:spPr>
        <p:txBody>
          <a:bodyPr wrap="square" rtlCol="0">
            <a:spAutoFit/>
          </a:bodyPr>
          <a:lstStyle/>
          <a:p>
            <a:pPr algn="l"/>
            <a:r>
              <a:rPr lang="en-US" dirty="0" smtClean="0"/>
              <a:t>How can the Tribulation be 7 years if it is cut short? (70</a:t>
            </a:r>
            <a:r>
              <a:rPr lang="en-US" baseline="30000" dirty="0" smtClean="0"/>
              <a:t>th</a:t>
            </a:r>
            <a:r>
              <a:rPr lang="en-US" dirty="0" smtClean="0"/>
              <a:t> week from Daniel 9:24)</a:t>
            </a:r>
            <a:endParaRPr lang="en-US" dirty="0"/>
          </a:p>
        </p:txBody>
      </p:sp>
      <p:sp>
        <p:nvSpPr>
          <p:cNvPr id="7" name="TextBox 6"/>
          <p:cNvSpPr txBox="1"/>
          <p:nvPr/>
        </p:nvSpPr>
        <p:spPr>
          <a:xfrm>
            <a:off x="474428" y="2662535"/>
            <a:ext cx="8153400" cy="830997"/>
          </a:xfrm>
          <a:prstGeom prst="rect">
            <a:avLst/>
          </a:prstGeom>
          <a:noFill/>
        </p:spPr>
        <p:txBody>
          <a:bodyPr wrap="square" rtlCol="0">
            <a:spAutoFit/>
          </a:bodyPr>
          <a:lstStyle/>
          <a:p>
            <a:pPr algn="l"/>
            <a:r>
              <a:rPr lang="en-US" dirty="0" smtClean="0"/>
              <a:t>Is there going to be a literal Anti-Christ – or is it just the spirit of Anti-Christ? (1 John 2:18) </a:t>
            </a:r>
            <a:endParaRPr lang="en-US" dirty="0"/>
          </a:p>
        </p:txBody>
      </p:sp>
      <p:sp>
        <p:nvSpPr>
          <p:cNvPr id="8" name="TextBox 7"/>
          <p:cNvSpPr txBox="1"/>
          <p:nvPr/>
        </p:nvSpPr>
        <p:spPr>
          <a:xfrm>
            <a:off x="474428" y="3653135"/>
            <a:ext cx="8153400" cy="461665"/>
          </a:xfrm>
          <a:prstGeom prst="rect">
            <a:avLst/>
          </a:prstGeom>
          <a:noFill/>
        </p:spPr>
        <p:txBody>
          <a:bodyPr wrap="square" rtlCol="0">
            <a:spAutoFit/>
          </a:bodyPr>
          <a:lstStyle/>
          <a:p>
            <a:pPr algn="l"/>
            <a:r>
              <a:rPr lang="en-US" dirty="0" smtClean="0"/>
              <a:t>Is the current Gaza conflict fulfilling  Zephaniah 2:4)?</a:t>
            </a:r>
            <a:endParaRPr lang="en-US" dirty="0"/>
          </a:p>
        </p:txBody>
      </p:sp>
      <p:sp>
        <p:nvSpPr>
          <p:cNvPr id="9" name="TextBox 8"/>
          <p:cNvSpPr txBox="1"/>
          <p:nvPr/>
        </p:nvSpPr>
        <p:spPr>
          <a:xfrm>
            <a:off x="533400" y="4267200"/>
            <a:ext cx="8153400" cy="830997"/>
          </a:xfrm>
          <a:prstGeom prst="rect">
            <a:avLst/>
          </a:prstGeom>
          <a:noFill/>
        </p:spPr>
        <p:txBody>
          <a:bodyPr wrap="square" rtlCol="0">
            <a:spAutoFit/>
          </a:bodyPr>
          <a:lstStyle/>
          <a:p>
            <a:pPr algn="l"/>
            <a:r>
              <a:rPr lang="en-US" dirty="0" smtClean="0"/>
              <a:t>When is Jesus Going to separate the Sheep and the Goats – What should a GENUINE Christian look like in this hour?</a:t>
            </a:r>
            <a:endParaRPr lang="en-US" dirty="0"/>
          </a:p>
        </p:txBody>
      </p:sp>
      <p:sp>
        <p:nvSpPr>
          <p:cNvPr id="10" name="TextBox 9"/>
          <p:cNvSpPr txBox="1"/>
          <p:nvPr/>
        </p:nvSpPr>
        <p:spPr>
          <a:xfrm>
            <a:off x="457200" y="5181600"/>
            <a:ext cx="8686800" cy="461665"/>
          </a:xfrm>
          <a:prstGeom prst="rect">
            <a:avLst/>
          </a:prstGeom>
          <a:noFill/>
        </p:spPr>
        <p:txBody>
          <a:bodyPr wrap="square" rtlCol="0">
            <a:spAutoFit/>
          </a:bodyPr>
          <a:lstStyle/>
          <a:p>
            <a:pPr algn="l"/>
            <a:r>
              <a:rPr lang="en-US" dirty="0" smtClean="0"/>
              <a:t>How does AI figure into the Last Days and the Beast System?</a:t>
            </a:r>
            <a:endParaRPr lang="en-US" dirty="0"/>
          </a:p>
        </p:txBody>
      </p:sp>
    </p:spTree>
    <p:extLst>
      <p:ext uri="{BB962C8B-B14F-4D97-AF65-F5344CB8AC3E}">
        <p14:creationId xmlns:p14="http://schemas.microsoft.com/office/powerpoint/2010/main" val="30206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4825"/>
            <a:ext cx="899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Solomon Said It Best</a:t>
            </a:r>
          </a:p>
        </p:txBody>
      </p:sp>
      <p:sp>
        <p:nvSpPr>
          <p:cNvPr id="5" name="Rectangle 4"/>
          <p:cNvSpPr/>
          <p:nvPr/>
        </p:nvSpPr>
        <p:spPr>
          <a:xfrm>
            <a:off x="228600" y="609600"/>
            <a:ext cx="8534400" cy="1015663"/>
          </a:xfrm>
          <a:prstGeom prst="rect">
            <a:avLst/>
          </a:prstGeom>
        </p:spPr>
        <p:txBody>
          <a:bodyPr wrap="square">
            <a:spAutoFit/>
          </a:bodyPr>
          <a:lstStyle/>
          <a:p>
            <a:r>
              <a:rPr lang="en-US" sz="2000" dirty="0" smtClean="0"/>
              <a:t>Now </a:t>
            </a:r>
            <a:r>
              <a:rPr lang="en-US" sz="2000" dirty="0"/>
              <a:t>all has been heard; here is the conclusion of the matter: Fear God and keep his commandments, for this is the whole [duty] of man. </a:t>
            </a:r>
            <a:r>
              <a:rPr lang="en-US" sz="2000" b="1" dirty="0"/>
              <a:t>Ecclesiastes 12:13 (NIV) </a:t>
            </a:r>
            <a:endParaRPr lang="en-US" sz="2000" dirty="0"/>
          </a:p>
        </p:txBody>
      </p:sp>
      <p:sp>
        <p:nvSpPr>
          <p:cNvPr id="7" name="Rectangle 6"/>
          <p:cNvSpPr/>
          <p:nvPr/>
        </p:nvSpPr>
        <p:spPr>
          <a:xfrm>
            <a:off x="304800" y="1828800"/>
            <a:ext cx="8534400" cy="461665"/>
          </a:xfrm>
          <a:prstGeom prst="rect">
            <a:avLst/>
          </a:prstGeom>
        </p:spPr>
        <p:txBody>
          <a:bodyPr wrap="square">
            <a:spAutoFit/>
          </a:bodyPr>
          <a:lstStyle/>
          <a:p>
            <a:r>
              <a:rPr lang="en-US" dirty="0" smtClean="0"/>
              <a:t>WHAT  IS THE MESSAGE OF LAST DAYS TEACHING?</a:t>
            </a:r>
            <a:endParaRPr lang="en-US" dirty="0"/>
          </a:p>
        </p:txBody>
      </p:sp>
      <p:sp>
        <p:nvSpPr>
          <p:cNvPr id="8" name="Rectangle 7"/>
          <p:cNvSpPr/>
          <p:nvPr/>
        </p:nvSpPr>
        <p:spPr>
          <a:xfrm>
            <a:off x="315433" y="2362200"/>
            <a:ext cx="8534400" cy="2677656"/>
          </a:xfrm>
          <a:prstGeom prst="rect">
            <a:avLst/>
          </a:prstGeom>
        </p:spPr>
        <p:txBody>
          <a:bodyPr wrap="square">
            <a:spAutoFit/>
          </a:bodyPr>
          <a:lstStyle/>
          <a:p>
            <a:r>
              <a:rPr lang="en-US" b="1" dirty="0" smtClean="0">
                <a:solidFill>
                  <a:srgbClr val="FFFF00"/>
                </a:solidFill>
              </a:rPr>
              <a:t>GOD HAS ALWAYS HAD A PLAN </a:t>
            </a:r>
            <a:r>
              <a:rPr lang="en-US" dirty="0" smtClean="0"/>
              <a:t>– AND THAT PLAN DOES HAVE PRIMARY WAYPOINTS – THEY ARE LAID OUT PROPHETICALLY IN SCRIPTURE FOR THE FUTURE – </a:t>
            </a:r>
          </a:p>
          <a:p>
            <a:r>
              <a:rPr lang="en-US" dirty="0" smtClean="0"/>
              <a:t>A/ REBUILDING THE TEMPLE – B/ COMING MESSIAH – DEATH BURIAL RESURRECTION OF JESUS – C/ CHURCH AGE – D/ END OF CHURCH AGE – E/ RAPTURE – </a:t>
            </a:r>
          </a:p>
          <a:p>
            <a:r>
              <a:rPr lang="en-US" dirty="0" smtClean="0"/>
              <a:t>F/ TRIBULATION AND JUDGMENT </a:t>
            </a:r>
            <a:endParaRPr lang="en-US" dirty="0"/>
          </a:p>
        </p:txBody>
      </p:sp>
      <p:sp>
        <p:nvSpPr>
          <p:cNvPr id="9" name="Rectangle 8"/>
          <p:cNvSpPr/>
          <p:nvPr/>
        </p:nvSpPr>
        <p:spPr>
          <a:xfrm>
            <a:off x="304800" y="5105400"/>
            <a:ext cx="8534400" cy="830997"/>
          </a:xfrm>
          <a:prstGeom prst="rect">
            <a:avLst/>
          </a:prstGeom>
        </p:spPr>
        <p:txBody>
          <a:bodyPr wrap="square">
            <a:spAutoFit/>
          </a:bodyPr>
          <a:lstStyle/>
          <a:p>
            <a:r>
              <a:rPr lang="en-US" dirty="0" smtClean="0">
                <a:solidFill>
                  <a:srgbClr val="FFFF00"/>
                </a:solidFill>
              </a:rPr>
              <a:t>MANKIND IS RESPONSIBLE TO FOLLOW HIS CREATOR FOR HIS LIFE TO BE BLESSED</a:t>
            </a:r>
            <a:endParaRPr lang="en-US" dirty="0">
              <a:solidFill>
                <a:srgbClr val="FFFF00"/>
              </a:solidFill>
            </a:endParaRPr>
          </a:p>
        </p:txBody>
      </p:sp>
      <p:sp>
        <p:nvSpPr>
          <p:cNvPr id="10" name="Rectangle 9"/>
          <p:cNvSpPr/>
          <p:nvPr/>
        </p:nvSpPr>
        <p:spPr>
          <a:xfrm>
            <a:off x="457200" y="5936397"/>
            <a:ext cx="8534400" cy="830997"/>
          </a:xfrm>
          <a:prstGeom prst="rect">
            <a:avLst/>
          </a:prstGeom>
        </p:spPr>
        <p:txBody>
          <a:bodyPr wrap="square">
            <a:spAutoFit/>
          </a:bodyPr>
          <a:lstStyle/>
          <a:p>
            <a:r>
              <a:rPr lang="en-US" dirty="0" smtClean="0"/>
              <a:t>IF WE ARE SAVED – WE WILL BE COMFORTED AND BLESSED AT THE COMING OF JESUS </a:t>
            </a:r>
            <a:endParaRPr lang="en-US" dirty="0"/>
          </a:p>
        </p:txBody>
      </p:sp>
    </p:spTree>
    <p:extLst>
      <p:ext uri="{BB962C8B-B14F-4D97-AF65-F5344CB8AC3E}">
        <p14:creationId xmlns:p14="http://schemas.microsoft.com/office/powerpoint/2010/main" val="18975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4825"/>
            <a:ext cx="899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Solomon Said It Best</a:t>
            </a:r>
          </a:p>
        </p:txBody>
      </p:sp>
      <p:sp>
        <p:nvSpPr>
          <p:cNvPr id="5" name="Rectangle 4"/>
          <p:cNvSpPr/>
          <p:nvPr/>
        </p:nvSpPr>
        <p:spPr>
          <a:xfrm>
            <a:off x="228600" y="609600"/>
            <a:ext cx="8534400" cy="1015663"/>
          </a:xfrm>
          <a:prstGeom prst="rect">
            <a:avLst/>
          </a:prstGeom>
        </p:spPr>
        <p:txBody>
          <a:bodyPr wrap="square">
            <a:spAutoFit/>
          </a:bodyPr>
          <a:lstStyle/>
          <a:p>
            <a:r>
              <a:rPr lang="en-US" sz="2000" dirty="0" smtClean="0"/>
              <a:t>Now </a:t>
            </a:r>
            <a:r>
              <a:rPr lang="en-US" sz="2000" dirty="0"/>
              <a:t>all has been heard; here is the conclusion of the matter: Fear God and keep his commandments, for this is the whole [duty] of man. </a:t>
            </a:r>
            <a:r>
              <a:rPr lang="en-US" sz="2000" b="1" dirty="0"/>
              <a:t>Ecclesiastes 12:13 (NIV) </a:t>
            </a:r>
            <a:endParaRPr lang="en-US" sz="2000" dirty="0"/>
          </a:p>
        </p:txBody>
      </p:sp>
      <p:sp>
        <p:nvSpPr>
          <p:cNvPr id="7" name="Rectangle 6"/>
          <p:cNvSpPr/>
          <p:nvPr/>
        </p:nvSpPr>
        <p:spPr>
          <a:xfrm>
            <a:off x="304800" y="1828800"/>
            <a:ext cx="8534400" cy="461665"/>
          </a:xfrm>
          <a:prstGeom prst="rect">
            <a:avLst/>
          </a:prstGeom>
        </p:spPr>
        <p:txBody>
          <a:bodyPr wrap="square">
            <a:spAutoFit/>
          </a:bodyPr>
          <a:lstStyle/>
          <a:p>
            <a:r>
              <a:rPr lang="en-US" dirty="0" smtClean="0"/>
              <a:t>WHAT  IS THE MESSAGE OF LAST DAYS TEACHING?</a:t>
            </a:r>
            <a:endParaRPr lang="en-US" dirty="0"/>
          </a:p>
        </p:txBody>
      </p:sp>
      <p:sp>
        <p:nvSpPr>
          <p:cNvPr id="8" name="Rectangle 7"/>
          <p:cNvSpPr/>
          <p:nvPr/>
        </p:nvSpPr>
        <p:spPr>
          <a:xfrm>
            <a:off x="315433" y="2362200"/>
            <a:ext cx="8534400" cy="2677656"/>
          </a:xfrm>
          <a:prstGeom prst="rect">
            <a:avLst/>
          </a:prstGeom>
        </p:spPr>
        <p:txBody>
          <a:bodyPr wrap="square">
            <a:spAutoFit/>
          </a:bodyPr>
          <a:lstStyle/>
          <a:p>
            <a:r>
              <a:rPr lang="en-US" b="1" dirty="0" smtClean="0">
                <a:solidFill>
                  <a:srgbClr val="FFFF00"/>
                </a:solidFill>
              </a:rPr>
              <a:t>GOD HAS ALWAYS HAD A PLAN </a:t>
            </a:r>
            <a:r>
              <a:rPr lang="en-US" dirty="0" smtClean="0"/>
              <a:t>– AND THAT PLAN DOES HAVE PRIMARY WAYPOINTS – THEY ARE LAID OUT PROPHETICALLY IN SCRIPTURE FOR THE FUTURE – </a:t>
            </a:r>
          </a:p>
          <a:p>
            <a:r>
              <a:rPr lang="en-US" dirty="0" smtClean="0"/>
              <a:t>A/ REBUILDING THE TEMPLE – B/ COMING MESSIAH – DEATH BURIAL RESURRECTION OF JESUS – C/ CHURCH AGE – D/ END OF CHURCH AGE – E/ RAPTURE – </a:t>
            </a:r>
          </a:p>
          <a:p>
            <a:r>
              <a:rPr lang="en-US" dirty="0" smtClean="0"/>
              <a:t>F/ TRIBULATION AND JUDGMENT </a:t>
            </a:r>
            <a:endParaRPr lang="en-US" dirty="0"/>
          </a:p>
        </p:txBody>
      </p:sp>
      <p:sp>
        <p:nvSpPr>
          <p:cNvPr id="9" name="Rectangle 8"/>
          <p:cNvSpPr/>
          <p:nvPr/>
        </p:nvSpPr>
        <p:spPr>
          <a:xfrm>
            <a:off x="304800" y="5105400"/>
            <a:ext cx="8534400" cy="830997"/>
          </a:xfrm>
          <a:prstGeom prst="rect">
            <a:avLst/>
          </a:prstGeom>
        </p:spPr>
        <p:txBody>
          <a:bodyPr wrap="square">
            <a:spAutoFit/>
          </a:bodyPr>
          <a:lstStyle/>
          <a:p>
            <a:r>
              <a:rPr lang="en-US" dirty="0" smtClean="0">
                <a:solidFill>
                  <a:srgbClr val="FFFF00"/>
                </a:solidFill>
              </a:rPr>
              <a:t>MANKIND IS RESPONSIBLE TO FOLLOW HIS CREATOR FOR HIS LIFE TO BE BLESSED</a:t>
            </a:r>
            <a:endParaRPr lang="en-US" dirty="0">
              <a:solidFill>
                <a:srgbClr val="FFFF00"/>
              </a:solidFill>
            </a:endParaRPr>
          </a:p>
        </p:txBody>
      </p:sp>
      <p:sp>
        <p:nvSpPr>
          <p:cNvPr id="10" name="Rectangle 9"/>
          <p:cNvSpPr/>
          <p:nvPr/>
        </p:nvSpPr>
        <p:spPr>
          <a:xfrm>
            <a:off x="457200" y="5936397"/>
            <a:ext cx="8534400" cy="830997"/>
          </a:xfrm>
          <a:prstGeom prst="rect">
            <a:avLst/>
          </a:prstGeom>
        </p:spPr>
        <p:txBody>
          <a:bodyPr wrap="square">
            <a:spAutoFit/>
          </a:bodyPr>
          <a:lstStyle/>
          <a:p>
            <a:r>
              <a:rPr lang="en-US" dirty="0" smtClean="0"/>
              <a:t>IF WE ARE SAVED – WE WILL BE COMFORTED AND BLESSED AT THE COMING OF JESUS </a:t>
            </a:r>
            <a:endParaRPr lang="en-US" dirty="0"/>
          </a:p>
        </p:txBody>
      </p:sp>
    </p:spTree>
    <p:extLst>
      <p:ext uri="{BB962C8B-B14F-4D97-AF65-F5344CB8AC3E}">
        <p14:creationId xmlns:p14="http://schemas.microsoft.com/office/powerpoint/2010/main" val="14765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495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7000" y="1295400"/>
            <a:ext cx="4114800" cy="584775"/>
          </a:xfrm>
          <a:prstGeom prst="rect">
            <a:avLst/>
          </a:prstGeom>
          <a:noFill/>
        </p:spPr>
        <p:txBody>
          <a:bodyPr wrap="square" rtlCol="0">
            <a:spAutoFit/>
          </a:bodyPr>
          <a:lstStyle/>
          <a:p>
            <a:r>
              <a:rPr lang="en-US" sz="3200" b="1" dirty="0" smtClean="0">
                <a:solidFill>
                  <a:srgbClr val="000000"/>
                </a:solidFill>
              </a:rPr>
              <a:t>For Revival/ Harvest </a:t>
            </a:r>
            <a:endParaRPr lang="en-US" sz="3200" b="1" dirty="0">
              <a:solidFill>
                <a:srgbClr val="000000"/>
              </a:solidFill>
            </a:endParaRPr>
          </a:p>
        </p:txBody>
      </p:sp>
      <p:sp>
        <p:nvSpPr>
          <p:cNvPr id="5" name="TextBox 4"/>
          <p:cNvSpPr txBox="1"/>
          <p:nvPr/>
        </p:nvSpPr>
        <p:spPr>
          <a:xfrm>
            <a:off x="2743200" y="-76200"/>
            <a:ext cx="3886200" cy="923330"/>
          </a:xfrm>
          <a:prstGeom prst="rect">
            <a:avLst/>
          </a:prstGeom>
          <a:noFill/>
        </p:spPr>
        <p:txBody>
          <a:bodyPr wrap="square" rtlCol="0">
            <a:spAutoFit/>
          </a:bodyPr>
          <a:lstStyle/>
          <a:p>
            <a:r>
              <a:rPr lang="en-US" sz="5400" dirty="0" smtClean="0">
                <a:solidFill>
                  <a:srgbClr val="FF0000"/>
                </a:solidFill>
              </a:rPr>
              <a:t>God Is </a:t>
            </a:r>
            <a:endParaRPr lang="en-US" sz="5400" dirty="0">
              <a:solidFill>
                <a:srgbClr val="FF0000"/>
              </a:solidFill>
            </a:endParaRPr>
          </a:p>
        </p:txBody>
      </p:sp>
      <p:sp>
        <p:nvSpPr>
          <p:cNvPr id="4" name="Rectangle 3"/>
          <p:cNvSpPr/>
          <p:nvPr/>
        </p:nvSpPr>
        <p:spPr>
          <a:xfrm>
            <a:off x="76200" y="2025908"/>
            <a:ext cx="9144000" cy="4832092"/>
          </a:xfrm>
          <a:prstGeom prst="rect">
            <a:avLst/>
          </a:prstGeom>
        </p:spPr>
        <p:txBody>
          <a:bodyPr wrap="square">
            <a:spAutoFit/>
          </a:bodyPr>
          <a:lstStyle/>
          <a:p>
            <a:pPr algn="l"/>
            <a:r>
              <a:rPr lang="en-US" sz="2200" dirty="0"/>
              <a:t>Listen, if you forget everything else we’ve studied over these last </a:t>
            </a:r>
            <a:r>
              <a:rPr lang="en-US" sz="2200" dirty="0" smtClean="0"/>
              <a:t>weeks </a:t>
            </a:r>
            <a:r>
              <a:rPr lang="en-US" sz="2200" dirty="0"/>
              <a:t>– if you forget the details:</a:t>
            </a:r>
          </a:p>
          <a:p>
            <a:pPr algn="l"/>
            <a:r>
              <a:rPr lang="en-US" sz="2200" dirty="0"/>
              <a:t>You still can’t defend whether you’re </a:t>
            </a:r>
            <a:r>
              <a:rPr lang="en-US" sz="2200" dirty="0" err="1" smtClean="0"/>
              <a:t>pretrib</a:t>
            </a:r>
            <a:r>
              <a:rPr lang="en-US" sz="2200" dirty="0" smtClean="0"/>
              <a:t>, </a:t>
            </a:r>
            <a:r>
              <a:rPr lang="en-US" sz="2200" dirty="0"/>
              <a:t>or </a:t>
            </a:r>
            <a:r>
              <a:rPr lang="en-US" sz="2200" dirty="0" smtClean="0"/>
              <a:t>mid-</a:t>
            </a:r>
            <a:r>
              <a:rPr lang="en-US" sz="2200" dirty="0" err="1" smtClean="0"/>
              <a:t>trib</a:t>
            </a:r>
            <a:r>
              <a:rPr lang="en-US" sz="2200" dirty="0" smtClean="0"/>
              <a:t>, </a:t>
            </a:r>
            <a:r>
              <a:rPr lang="en-US" sz="2200" dirty="0"/>
              <a:t>or </a:t>
            </a:r>
            <a:r>
              <a:rPr lang="en-US" sz="2200" dirty="0" smtClean="0"/>
              <a:t>post-</a:t>
            </a:r>
            <a:r>
              <a:rPr lang="en-US" sz="2200" dirty="0" err="1" smtClean="0"/>
              <a:t>trib</a:t>
            </a:r>
            <a:r>
              <a:rPr lang="en-US" sz="2200" dirty="0" smtClean="0"/>
              <a:t>;</a:t>
            </a:r>
            <a:endParaRPr lang="en-US" sz="2200" dirty="0"/>
          </a:p>
          <a:p>
            <a:pPr algn="l"/>
            <a:r>
              <a:rPr lang="en-US" sz="2200" dirty="0"/>
              <a:t>You don’t know if your pre-millennial, or post-millennial, or </a:t>
            </a:r>
            <a:r>
              <a:rPr lang="en-US" sz="2200" dirty="0" smtClean="0"/>
              <a:t>maybe </a:t>
            </a:r>
            <a:r>
              <a:rPr lang="en-US" sz="2200" dirty="0"/>
              <a:t>you don’t even like millennials . . </a:t>
            </a:r>
            <a:r>
              <a:rPr lang="en-US" sz="2200" dirty="0" smtClean="0"/>
              <a:t>. </a:t>
            </a:r>
            <a:r>
              <a:rPr lang="en-US" sz="2200" b="1" dirty="0" smtClean="0">
                <a:solidFill>
                  <a:srgbClr val="FFFF00"/>
                </a:solidFill>
              </a:rPr>
              <a:t>Let </a:t>
            </a:r>
            <a:r>
              <a:rPr lang="en-US" sz="2200" b="1" dirty="0">
                <a:solidFill>
                  <a:srgbClr val="FFFF00"/>
                </a:solidFill>
              </a:rPr>
              <a:t>me tell you, you must know that you are saved </a:t>
            </a:r>
            <a:r>
              <a:rPr lang="en-US" sz="2200" dirty="0"/>
              <a:t>– </a:t>
            </a:r>
            <a:r>
              <a:rPr lang="en-US" sz="2200" dirty="0" smtClean="0"/>
              <a:t>(THAT YOU HAVE GIVEN JESUS YOUR FULL YES)  that you’ve </a:t>
            </a:r>
            <a:r>
              <a:rPr lang="en-US" sz="2200" dirty="0"/>
              <a:t>been redeemed by the Savior and then remember this – this is the overriding summation of prophetic scripture – here it is. It might be too simple for </a:t>
            </a:r>
            <a:r>
              <a:rPr lang="en-US" sz="2200" dirty="0" smtClean="0"/>
              <a:t>you:</a:t>
            </a:r>
            <a:endParaRPr lang="en-US" sz="2200" dirty="0"/>
          </a:p>
          <a:p>
            <a:pPr algn="l"/>
            <a:r>
              <a:rPr lang="en-US" sz="2200" dirty="0"/>
              <a:t>Jesus wins</a:t>
            </a:r>
            <a:r>
              <a:rPr lang="en-US" sz="2200" dirty="0" smtClean="0"/>
              <a:t>. </a:t>
            </a:r>
            <a:r>
              <a:rPr lang="en-US" sz="1800" dirty="0" smtClean="0">
                <a:solidFill>
                  <a:srgbClr val="FFFF00"/>
                </a:solidFill>
              </a:rPr>
              <a:t>(HE RE-ESTABLISHES HIS ORIGINAL PLAN TO DWELL WITH MEN)</a:t>
            </a:r>
            <a:endParaRPr lang="en-US" sz="2200" dirty="0">
              <a:solidFill>
                <a:srgbClr val="FFFF00"/>
              </a:solidFill>
            </a:endParaRPr>
          </a:p>
          <a:p>
            <a:pPr algn="l"/>
            <a:r>
              <a:rPr lang="en-US" sz="2200" dirty="0"/>
              <a:t>Jesus Christ will reign on earth.</a:t>
            </a:r>
          </a:p>
          <a:p>
            <a:pPr algn="l"/>
            <a:r>
              <a:rPr lang="en-US" sz="2200" dirty="0"/>
              <a:t>Jesus Christ will rule the nations</a:t>
            </a:r>
            <a:r>
              <a:rPr lang="en-US" sz="2200" dirty="0" smtClean="0"/>
              <a:t>. (With the Saints)</a:t>
            </a:r>
            <a:endParaRPr lang="en-US" sz="2200" dirty="0"/>
          </a:p>
          <a:p>
            <a:pPr algn="l"/>
            <a:r>
              <a:rPr lang="en-US" sz="2200" dirty="0"/>
              <a:t>Jesus Christ is the King of Kings and Lord of Lords</a:t>
            </a:r>
            <a:r>
              <a:rPr lang="en-US" sz="2200" dirty="0" smtClean="0"/>
              <a:t>. (Steven Davey)</a:t>
            </a:r>
            <a:endParaRPr lang="en-US" sz="2200" dirty="0"/>
          </a:p>
          <a:p>
            <a:pPr algn="l"/>
            <a:r>
              <a:rPr lang="en-US" sz="2200" b="1" dirty="0">
                <a:solidFill>
                  <a:srgbClr val="FFFF00"/>
                </a:solidFill>
              </a:rPr>
              <a:t>Jesus Christ </a:t>
            </a:r>
            <a:r>
              <a:rPr lang="en-US" sz="2200" b="1" dirty="0" smtClean="0">
                <a:solidFill>
                  <a:srgbClr val="FFFF00"/>
                </a:solidFill>
              </a:rPr>
              <a:t>CALLS US TO BE HIS BRIDE – AND WE WIN</a:t>
            </a:r>
            <a:r>
              <a:rPr lang="en-US" sz="2200" dirty="0" smtClean="0"/>
              <a:t> .</a:t>
            </a:r>
            <a:endParaRPr lang="en-US" sz="2200" dirty="0"/>
          </a:p>
        </p:txBody>
      </p:sp>
    </p:spTree>
    <p:extLst>
      <p:ext uri="{BB962C8B-B14F-4D97-AF65-F5344CB8AC3E}">
        <p14:creationId xmlns:p14="http://schemas.microsoft.com/office/powerpoint/2010/main" val="4067306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8763000" cy="6309420"/>
          </a:xfrm>
          <a:prstGeom prst="rect">
            <a:avLst/>
          </a:prstGeom>
        </p:spPr>
        <p:txBody>
          <a:bodyPr wrap="square">
            <a:spAutoFit/>
          </a:bodyPr>
          <a:lstStyle/>
          <a:p>
            <a:r>
              <a:rPr lang="en-US" sz="4400" b="1" dirty="0" smtClean="0">
                <a:solidFill>
                  <a:srgbClr val="FFFF00"/>
                </a:solidFill>
              </a:rPr>
              <a:t>APPLICATION</a:t>
            </a:r>
            <a:r>
              <a:rPr lang="en-US" sz="3000" b="1" dirty="0" smtClean="0">
                <a:solidFill>
                  <a:srgbClr val="FFFF00"/>
                </a:solidFill>
              </a:rPr>
              <a:t> </a:t>
            </a:r>
          </a:p>
          <a:p>
            <a:pPr marL="457200" indent="-457200" algn="l">
              <a:buFont typeface="+mj-lt"/>
              <a:buAutoNum type="arabicPeriod"/>
            </a:pPr>
            <a:r>
              <a:rPr lang="en-US" sz="3000" dirty="0" smtClean="0"/>
              <a:t>Give the Lord YOUR FULL YES and live your life knowing the DAILY and ETERNAL flow together and you’re going to need DEEP FILLING’S of the Holy Spirit to stay focused and live above the drama. </a:t>
            </a:r>
          </a:p>
          <a:p>
            <a:pPr marL="457200" indent="-457200" algn="l">
              <a:buFont typeface="+mj-lt"/>
              <a:buAutoNum type="arabicPeriod"/>
            </a:pPr>
            <a:r>
              <a:rPr lang="en-US" sz="3000" dirty="0" smtClean="0"/>
              <a:t>Pray </a:t>
            </a:r>
            <a:r>
              <a:rPr lang="en-US" sz="3000" dirty="0"/>
              <a:t>for LifeGate to Continue to Pioneer with other churches to OCCUPY until He comes and STAY spiritually aligned with God’s purposes </a:t>
            </a:r>
            <a:r>
              <a:rPr lang="en-US" sz="3000" dirty="0" smtClean="0"/>
              <a:t>to see last days revival and </a:t>
            </a:r>
            <a:r>
              <a:rPr lang="en-US" sz="3000" dirty="0"/>
              <a:t>use all the GIFTS AND FRUITS </a:t>
            </a:r>
            <a:r>
              <a:rPr lang="en-US" sz="3000" dirty="0" smtClean="0"/>
              <a:t>AND POWER OF </a:t>
            </a:r>
            <a:r>
              <a:rPr lang="en-US" sz="3000" dirty="0"/>
              <a:t>THE HOLY </a:t>
            </a:r>
            <a:r>
              <a:rPr lang="en-US" sz="3000" dirty="0" smtClean="0"/>
              <a:t>SPIRIT for inviting everyone to the Marriage Supper of the Lamb.</a:t>
            </a:r>
          </a:p>
        </p:txBody>
      </p:sp>
    </p:spTree>
    <p:extLst>
      <p:ext uri="{BB962C8B-B14F-4D97-AF65-F5344CB8AC3E}">
        <p14:creationId xmlns:p14="http://schemas.microsoft.com/office/powerpoint/2010/main" val="24821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89916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the Millennium Teaches Us</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About Satan’s Power to Deceive   </a:t>
            </a:r>
          </a:p>
        </p:txBody>
      </p:sp>
      <p:sp>
        <p:nvSpPr>
          <p:cNvPr id="5" name="Rectangle 4"/>
          <p:cNvSpPr/>
          <p:nvPr/>
        </p:nvSpPr>
        <p:spPr>
          <a:xfrm>
            <a:off x="36214" y="2544736"/>
            <a:ext cx="9143999" cy="3970318"/>
          </a:xfrm>
          <a:prstGeom prst="rect">
            <a:avLst/>
          </a:prstGeom>
        </p:spPr>
        <p:txBody>
          <a:bodyPr wrap="square">
            <a:spAutoFit/>
          </a:bodyPr>
          <a:lstStyle/>
          <a:p>
            <a:r>
              <a:rPr lang="en-US" sz="800" dirty="0"/>
              <a:t> </a:t>
            </a:r>
          </a:p>
          <a:p>
            <a:r>
              <a:rPr lang="en-US" sz="1800" b="1" dirty="0">
                <a:solidFill>
                  <a:srgbClr val="FFFF00"/>
                </a:solidFill>
              </a:rPr>
              <a:t>THE THEME </a:t>
            </a:r>
            <a:r>
              <a:rPr lang="en-US" sz="1800" b="1" dirty="0" smtClean="0">
                <a:solidFill>
                  <a:srgbClr val="FFFF00"/>
                </a:solidFill>
              </a:rPr>
              <a:t>OF THE MILLENNIUM – </a:t>
            </a:r>
            <a:r>
              <a:rPr lang="en-US" sz="1800" b="1" dirty="0">
                <a:solidFill>
                  <a:srgbClr val="FFFF00"/>
                </a:solidFill>
              </a:rPr>
              <a:t>IS MANKIND DOESN’T DO WELL – WHEN THERE IS SATANIC DECEPTION </a:t>
            </a:r>
            <a:r>
              <a:rPr lang="en-US" sz="1800" dirty="0"/>
              <a:t>– TEMPTATION </a:t>
            </a:r>
            <a:r>
              <a:rPr lang="en-US" sz="1800" dirty="0" smtClean="0"/>
              <a:t>OF THE FLESH IS </a:t>
            </a:r>
            <a:r>
              <a:rPr lang="en-US" sz="1800" dirty="0"/>
              <a:t>ONE LEVEL- AND </a:t>
            </a:r>
            <a:r>
              <a:rPr lang="en-US" sz="1800" dirty="0" smtClean="0"/>
              <a:t>MANKIND </a:t>
            </a:r>
            <a:r>
              <a:rPr lang="en-US" sz="1800" dirty="0"/>
              <a:t>MAY POSSIBLY SURVIVE TEMPTATION  – BUT DECEPTION IS AN ALTOGETHER HIGHER LEVEL – AND IT APPEARS THE DECEPTIONS OF SATAN GO AFTER THE INNER VULNERABILITIES OF MANKIND AT A DIFFERENT LEVEL – </a:t>
            </a:r>
            <a:r>
              <a:rPr lang="en-US" sz="1800" b="1" dirty="0">
                <a:solidFill>
                  <a:srgbClr val="FFFF00"/>
                </a:solidFill>
              </a:rPr>
              <a:t>BECAUSE THEY END UP TURNING </a:t>
            </a:r>
            <a:r>
              <a:rPr lang="en-US" sz="1800" b="1" dirty="0" smtClean="0">
                <a:solidFill>
                  <a:srgbClr val="FFFF00"/>
                </a:solidFill>
              </a:rPr>
              <a:t>TRUTH INTO A LIE. </a:t>
            </a:r>
            <a:endParaRPr lang="en-US" sz="1800" b="1" dirty="0">
              <a:solidFill>
                <a:srgbClr val="FFFF00"/>
              </a:solidFill>
            </a:endParaRPr>
          </a:p>
          <a:p>
            <a:r>
              <a:rPr lang="en-US" sz="1000" dirty="0"/>
              <a:t> </a:t>
            </a:r>
          </a:p>
          <a:p>
            <a:r>
              <a:rPr lang="en-US" sz="1800" dirty="0"/>
              <a:t>CONSEQUENTLY, THE WORD OF GOD IS THE ROCK THAT DOESN’T MOVE AND THE HOLY SPIRIT THROUGH JESUS IS THE LIGHT THAT WON’T </a:t>
            </a:r>
            <a:r>
              <a:rPr lang="en-US" sz="1800" dirty="0" smtClean="0"/>
              <a:t>MORPH INTO </a:t>
            </a:r>
            <a:r>
              <a:rPr lang="en-US" sz="1800" dirty="0"/>
              <a:t>DARKNESS – </a:t>
            </a:r>
            <a:r>
              <a:rPr lang="en-US" sz="1800" dirty="0" smtClean="0"/>
              <a:t>HE WILL ALWAYS CORRECT </a:t>
            </a:r>
            <a:r>
              <a:rPr lang="en-US" sz="1800" dirty="0"/>
              <a:t>AND CONVICT US WHEN THE ENEMY IS DECEIVING US. </a:t>
            </a:r>
            <a:r>
              <a:rPr lang="en-US" sz="1800" dirty="0" smtClean="0"/>
              <a:t>IF </a:t>
            </a:r>
            <a:r>
              <a:rPr lang="en-US" sz="1800" dirty="0"/>
              <a:t>JESUS HADN’T SAVED US – AND GIVEN US THE HOLY SPIRIT – YOU AND I WOULD ALL BE DECEIVED BY THE DEVIL. GOD SHOWS US THAT WE NEED A SAVIOR – TO KEEP US IN FELLOWSHIP – </a:t>
            </a:r>
            <a:r>
              <a:rPr lang="en-US" sz="1800" b="1" dirty="0">
                <a:solidFill>
                  <a:srgbClr val="FFFF00"/>
                </a:solidFill>
              </a:rPr>
              <a:t>AND TO CAPTURE OUR HEARTS AND LOVE THE TRUTH. </a:t>
            </a:r>
          </a:p>
        </p:txBody>
      </p:sp>
      <p:sp>
        <p:nvSpPr>
          <p:cNvPr id="8" name="Right Arrow 7"/>
          <p:cNvSpPr/>
          <p:nvPr/>
        </p:nvSpPr>
        <p:spPr bwMode="auto">
          <a:xfrm>
            <a:off x="1219200" y="754797"/>
            <a:ext cx="6781800" cy="235803"/>
          </a:xfrm>
          <a:prstGeom prst="rightArrow">
            <a:avLst/>
          </a:prstGeom>
          <a:solidFill>
            <a:schemeClr val="tx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85800" y="0"/>
            <a:ext cx="1219200" cy="769441"/>
          </a:xfrm>
          <a:prstGeom prst="rect">
            <a:avLst/>
          </a:prstGeom>
          <a:noFill/>
        </p:spPr>
        <p:txBody>
          <a:bodyPr wrap="square" rtlCol="0">
            <a:spAutoFit/>
          </a:bodyPr>
          <a:lstStyle/>
          <a:p>
            <a:r>
              <a:rPr lang="en-US" sz="1100" b="1" dirty="0" smtClean="0"/>
              <a:t>Garden of Eden – Perfect fellowship with God </a:t>
            </a:r>
            <a:endParaRPr lang="en-US" sz="1100" b="1" dirty="0"/>
          </a:p>
        </p:txBody>
      </p:sp>
      <p:sp>
        <p:nvSpPr>
          <p:cNvPr id="10" name="TextBox 9"/>
          <p:cNvSpPr txBox="1"/>
          <p:nvPr/>
        </p:nvSpPr>
        <p:spPr>
          <a:xfrm>
            <a:off x="6934200" y="0"/>
            <a:ext cx="1350335" cy="769441"/>
          </a:xfrm>
          <a:prstGeom prst="rect">
            <a:avLst/>
          </a:prstGeom>
          <a:noFill/>
        </p:spPr>
        <p:txBody>
          <a:bodyPr wrap="square" rtlCol="0">
            <a:spAutoFit/>
          </a:bodyPr>
          <a:lstStyle/>
          <a:p>
            <a:r>
              <a:rPr lang="en-US" sz="1100" b="1" dirty="0" smtClean="0"/>
              <a:t>1000 Year</a:t>
            </a:r>
          </a:p>
          <a:p>
            <a:r>
              <a:rPr lang="en-US" sz="1100" b="1" dirty="0" smtClean="0"/>
              <a:t>Reign With Jesus In Jerusalem</a:t>
            </a:r>
          </a:p>
          <a:p>
            <a:r>
              <a:rPr lang="en-US" sz="1100" b="1" dirty="0" smtClean="0"/>
              <a:t>Revelation 20</a:t>
            </a:r>
            <a:endParaRPr lang="en-US" sz="1100" b="1" dirty="0"/>
          </a:p>
        </p:txBody>
      </p:sp>
      <p:sp>
        <p:nvSpPr>
          <p:cNvPr id="11" name="TextBox 10"/>
          <p:cNvSpPr txBox="1"/>
          <p:nvPr/>
        </p:nvSpPr>
        <p:spPr>
          <a:xfrm>
            <a:off x="-190500" y="990600"/>
            <a:ext cx="7734300" cy="461665"/>
          </a:xfrm>
          <a:prstGeom prst="rect">
            <a:avLst/>
          </a:prstGeom>
          <a:noFill/>
        </p:spPr>
        <p:txBody>
          <a:bodyPr wrap="square" rtlCol="0">
            <a:spAutoFit/>
          </a:bodyPr>
          <a:lstStyle/>
          <a:p>
            <a:r>
              <a:rPr lang="en-US" dirty="0" smtClean="0"/>
              <a:t>What Is More Dangerous – The Flesh Or Deception?</a:t>
            </a:r>
            <a:endParaRPr lang="en-US" dirty="0"/>
          </a:p>
        </p:txBody>
      </p:sp>
      <p:sp>
        <p:nvSpPr>
          <p:cNvPr id="13" name="TextBox 12"/>
          <p:cNvSpPr txBox="1"/>
          <p:nvPr/>
        </p:nvSpPr>
        <p:spPr>
          <a:xfrm>
            <a:off x="7924800" y="728990"/>
            <a:ext cx="1350335" cy="261610"/>
          </a:xfrm>
          <a:prstGeom prst="rect">
            <a:avLst/>
          </a:prstGeom>
          <a:noFill/>
        </p:spPr>
        <p:txBody>
          <a:bodyPr wrap="square" rtlCol="0">
            <a:spAutoFit/>
          </a:bodyPr>
          <a:lstStyle/>
          <a:p>
            <a:r>
              <a:rPr lang="en-US" sz="1100" b="1" dirty="0" smtClean="0"/>
              <a:t>Revelation 20:7</a:t>
            </a:r>
          </a:p>
        </p:txBody>
      </p:sp>
      <p:sp>
        <p:nvSpPr>
          <p:cNvPr id="14" name="TextBox 13"/>
          <p:cNvSpPr txBox="1"/>
          <p:nvPr/>
        </p:nvSpPr>
        <p:spPr>
          <a:xfrm>
            <a:off x="-30480" y="728990"/>
            <a:ext cx="1350335" cy="261610"/>
          </a:xfrm>
          <a:prstGeom prst="rect">
            <a:avLst/>
          </a:prstGeom>
          <a:noFill/>
        </p:spPr>
        <p:txBody>
          <a:bodyPr wrap="square" rtlCol="0">
            <a:spAutoFit/>
          </a:bodyPr>
          <a:lstStyle/>
          <a:p>
            <a:r>
              <a:rPr lang="en-US" sz="1100" b="1" dirty="0" smtClean="0"/>
              <a:t>Genesis 3:1-7</a:t>
            </a:r>
          </a:p>
        </p:txBody>
      </p:sp>
      <p:sp>
        <p:nvSpPr>
          <p:cNvPr id="15" name="TextBox 14"/>
          <p:cNvSpPr txBox="1"/>
          <p:nvPr/>
        </p:nvSpPr>
        <p:spPr>
          <a:xfrm>
            <a:off x="8001000" y="152400"/>
            <a:ext cx="1350335" cy="600164"/>
          </a:xfrm>
          <a:prstGeom prst="rect">
            <a:avLst/>
          </a:prstGeom>
          <a:noFill/>
        </p:spPr>
        <p:txBody>
          <a:bodyPr wrap="square" rtlCol="0">
            <a:spAutoFit/>
          </a:bodyPr>
          <a:lstStyle/>
          <a:p>
            <a:r>
              <a:rPr lang="en-US" sz="1100" b="1" dirty="0" smtClean="0">
                <a:solidFill>
                  <a:schemeClr val="bg1"/>
                </a:solidFill>
                <a:effectLst>
                  <a:outerShdw blurRad="38100" dist="38100" dir="2700000" algn="tl">
                    <a:srgbClr val="000000">
                      <a:alpha val="43137"/>
                    </a:srgbClr>
                  </a:outerShdw>
                </a:effectLst>
              </a:rPr>
              <a:t>Isaiah 2 ; 66</a:t>
            </a:r>
          </a:p>
          <a:p>
            <a:r>
              <a:rPr lang="en-US" sz="1100" b="1" dirty="0" smtClean="0">
                <a:solidFill>
                  <a:schemeClr val="bg1"/>
                </a:solidFill>
                <a:effectLst>
                  <a:outerShdw blurRad="38100" dist="38100" dir="2700000" algn="tl">
                    <a:srgbClr val="000000">
                      <a:alpha val="43137"/>
                    </a:srgbClr>
                  </a:outerShdw>
                </a:effectLst>
              </a:rPr>
              <a:t>Micah 4</a:t>
            </a:r>
          </a:p>
          <a:p>
            <a:r>
              <a:rPr lang="en-US" sz="1100" b="1" dirty="0" smtClean="0">
                <a:solidFill>
                  <a:schemeClr val="bg1"/>
                </a:solidFill>
                <a:effectLst>
                  <a:outerShdw blurRad="38100" dist="38100" dir="2700000" algn="tl">
                    <a:srgbClr val="000000">
                      <a:alpha val="43137"/>
                    </a:srgbClr>
                  </a:outerShdw>
                </a:effectLst>
              </a:rPr>
              <a:t>Zechariah 14</a:t>
            </a:r>
          </a:p>
        </p:txBody>
      </p:sp>
      <p:sp>
        <p:nvSpPr>
          <p:cNvPr id="16" name="TextBox 15"/>
          <p:cNvSpPr txBox="1"/>
          <p:nvPr/>
        </p:nvSpPr>
        <p:spPr>
          <a:xfrm>
            <a:off x="7336465" y="983159"/>
            <a:ext cx="1350335" cy="769441"/>
          </a:xfrm>
          <a:prstGeom prst="rect">
            <a:avLst/>
          </a:prstGeom>
          <a:noFill/>
        </p:spPr>
        <p:txBody>
          <a:bodyPr wrap="square" rtlCol="0">
            <a:spAutoFit/>
          </a:bodyPr>
          <a:lstStyle/>
          <a:p>
            <a:pPr algn="l"/>
            <a:r>
              <a:rPr lang="en-US" sz="1100" b="1" dirty="0" smtClean="0">
                <a:solidFill>
                  <a:srgbClr val="00B0F0"/>
                </a:solidFill>
                <a:effectLst>
                  <a:outerShdw blurRad="38100" dist="38100" dir="2700000" algn="tl">
                    <a:srgbClr val="000000">
                      <a:alpha val="43137"/>
                    </a:srgbClr>
                  </a:outerShdw>
                </a:effectLst>
              </a:rPr>
              <a:t>EVERY</a:t>
            </a:r>
            <a:r>
              <a:rPr lang="en-US" sz="1100" b="1" dirty="0" smtClean="0">
                <a:solidFill>
                  <a:schemeClr val="bg1"/>
                </a:solidFill>
                <a:effectLst>
                  <a:outerShdw blurRad="38100" dist="38100" dir="2700000" algn="tl">
                    <a:srgbClr val="000000">
                      <a:alpha val="43137"/>
                    </a:srgbClr>
                  </a:outerShdw>
                </a:effectLst>
              </a:rPr>
              <a:t>       Satan</a:t>
            </a:r>
          </a:p>
          <a:p>
            <a:pPr algn="l"/>
            <a:r>
              <a:rPr lang="en-US" sz="1100" b="1" dirty="0" smtClean="0">
                <a:solidFill>
                  <a:srgbClr val="00B0F0"/>
                </a:solidFill>
                <a:effectLst>
                  <a:outerShdw blurRad="38100" dist="38100" dir="2700000" algn="tl">
                    <a:srgbClr val="000000">
                      <a:alpha val="43137"/>
                    </a:srgbClr>
                  </a:outerShdw>
                </a:effectLst>
              </a:rPr>
              <a:t>ONE</a:t>
            </a:r>
            <a:r>
              <a:rPr lang="en-US" sz="1100" b="1" dirty="0" smtClean="0">
                <a:solidFill>
                  <a:schemeClr val="bg1"/>
                </a:solidFill>
                <a:effectLst>
                  <a:outerShdw blurRad="38100" dist="38100" dir="2700000" algn="tl">
                    <a:srgbClr val="000000">
                      <a:alpha val="43137"/>
                    </a:srgbClr>
                  </a:outerShdw>
                </a:effectLst>
              </a:rPr>
              <a:t>           World</a:t>
            </a:r>
          </a:p>
          <a:p>
            <a:pPr algn="l"/>
            <a:r>
              <a:rPr lang="en-US" sz="1100" b="1" dirty="0" smtClean="0">
                <a:solidFill>
                  <a:srgbClr val="00B0F0"/>
                </a:solidFill>
                <a:effectLst>
                  <a:outerShdw blurRad="38100" dist="38100" dir="2700000" algn="tl">
                    <a:srgbClr val="000000">
                      <a:alpha val="43137"/>
                    </a:srgbClr>
                  </a:outerShdw>
                </a:effectLst>
              </a:rPr>
              <a:t>HAS TO      </a:t>
            </a:r>
            <a:r>
              <a:rPr lang="en-US" sz="1100" b="1" dirty="0" smtClean="0">
                <a:solidFill>
                  <a:schemeClr val="bg1"/>
                </a:solidFill>
                <a:effectLst>
                  <a:outerShdw blurRad="38100" dist="38100" dir="2700000" algn="tl">
                    <a:srgbClr val="000000">
                      <a:alpha val="43137"/>
                    </a:srgbClr>
                  </a:outerShdw>
                </a:effectLst>
              </a:rPr>
              <a:t>Flesh</a:t>
            </a:r>
          </a:p>
          <a:p>
            <a:pPr algn="l"/>
            <a:r>
              <a:rPr lang="en-US" sz="1100" b="1" dirty="0" smtClean="0">
                <a:solidFill>
                  <a:srgbClr val="00B0F0"/>
                </a:solidFill>
                <a:effectLst>
                  <a:outerShdw blurRad="38100" dist="38100" dir="2700000" algn="tl">
                    <a:srgbClr val="000000">
                      <a:alpha val="43137"/>
                    </a:srgbClr>
                  </a:outerShdw>
                </a:effectLst>
              </a:rPr>
              <a:t>FACE</a:t>
            </a:r>
            <a:r>
              <a:rPr lang="en-US" sz="1100" b="1" dirty="0" smtClean="0">
                <a:solidFill>
                  <a:schemeClr val="bg1"/>
                </a:solidFill>
                <a:effectLst>
                  <a:outerShdw blurRad="38100" dist="38100" dir="2700000" algn="tl">
                    <a:srgbClr val="000000">
                      <a:alpha val="43137"/>
                    </a:srgbClr>
                  </a:outerShdw>
                </a:effectLst>
              </a:rPr>
              <a:t>         Death</a:t>
            </a:r>
          </a:p>
        </p:txBody>
      </p:sp>
      <p:sp>
        <p:nvSpPr>
          <p:cNvPr id="2" name="TextBox 1"/>
          <p:cNvSpPr txBox="1"/>
          <p:nvPr/>
        </p:nvSpPr>
        <p:spPr>
          <a:xfrm>
            <a:off x="533400" y="1524000"/>
            <a:ext cx="3352800" cy="1015663"/>
          </a:xfrm>
          <a:prstGeom prst="rect">
            <a:avLst/>
          </a:prstGeom>
          <a:noFill/>
        </p:spPr>
        <p:txBody>
          <a:bodyPr wrap="square" rtlCol="0">
            <a:spAutoFit/>
          </a:bodyPr>
          <a:lstStyle/>
          <a:p>
            <a:r>
              <a:rPr lang="en-US" sz="2000" dirty="0" smtClean="0"/>
              <a:t>Without Faith In Our Supernatural Jesus And the Power Of The Holy Spirit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912" y="1452265"/>
            <a:ext cx="1144887" cy="123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32" b="-1"/>
          <a:stretch/>
        </p:blipFill>
        <p:spPr bwMode="auto">
          <a:xfrm flipH="1">
            <a:off x="5334000" y="1452265"/>
            <a:ext cx="1452844" cy="121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2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14" grpId="0"/>
      <p:bldP spid="15" grpId="0"/>
      <p:bldP spid="1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4135"/>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“Mysteries” Of Daniel, Jesus, Paul, and Revelation </a:t>
            </a:r>
          </a:p>
        </p:txBody>
      </p:sp>
      <p:sp>
        <p:nvSpPr>
          <p:cNvPr id="5" name="TextBox 4"/>
          <p:cNvSpPr txBox="1"/>
          <p:nvPr/>
        </p:nvSpPr>
        <p:spPr>
          <a:xfrm>
            <a:off x="228600" y="1143000"/>
            <a:ext cx="3733800" cy="1446550"/>
          </a:xfrm>
          <a:prstGeom prst="rect">
            <a:avLst/>
          </a:prstGeom>
          <a:noFill/>
        </p:spPr>
        <p:txBody>
          <a:bodyPr wrap="square" rtlCol="0">
            <a:spAutoFit/>
          </a:bodyPr>
          <a:lstStyle/>
          <a:p>
            <a:r>
              <a:rPr lang="en-US" sz="4400" dirty="0" smtClean="0">
                <a:solidFill>
                  <a:srgbClr val="FFFF00"/>
                </a:solidFill>
              </a:rPr>
              <a:t>Is It Allegorical?</a:t>
            </a:r>
            <a:endParaRPr lang="en-US" sz="4400" dirty="0">
              <a:solidFill>
                <a:srgbClr val="FFFF00"/>
              </a:solidFill>
            </a:endParaRPr>
          </a:p>
        </p:txBody>
      </p:sp>
      <p:sp>
        <p:nvSpPr>
          <p:cNvPr id="6" name="TextBox 5"/>
          <p:cNvSpPr txBox="1"/>
          <p:nvPr/>
        </p:nvSpPr>
        <p:spPr>
          <a:xfrm>
            <a:off x="4876800" y="1447800"/>
            <a:ext cx="3733800" cy="923330"/>
          </a:xfrm>
          <a:prstGeom prst="rect">
            <a:avLst/>
          </a:prstGeom>
          <a:noFill/>
        </p:spPr>
        <p:txBody>
          <a:bodyPr wrap="square" rtlCol="0">
            <a:spAutoFit/>
          </a:bodyPr>
          <a:lstStyle/>
          <a:p>
            <a:r>
              <a:rPr lang="en-US" sz="5400" dirty="0" smtClean="0">
                <a:solidFill>
                  <a:srgbClr val="00B0F0"/>
                </a:solidFill>
              </a:rPr>
              <a:t>Is It Literal?</a:t>
            </a:r>
            <a:endParaRPr lang="en-US" sz="5400" dirty="0">
              <a:solidFill>
                <a:srgbClr val="00B0F0"/>
              </a:solidFill>
            </a:endParaRPr>
          </a:p>
        </p:txBody>
      </p:sp>
      <p:sp>
        <p:nvSpPr>
          <p:cNvPr id="7" name="TextBox 6"/>
          <p:cNvSpPr txBox="1"/>
          <p:nvPr/>
        </p:nvSpPr>
        <p:spPr>
          <a:xfrm>
            <a:off x="0" y="2667000"/>
            <a:ext cx="9067800" cy="1384995"/>
          </a:xfrm>
          <a:prstGeom prst="rect">
            <a:avLst/>
          </a:prstGeom>
          <a:noFill/>
        </p:spPr>
        <p:txBody>
          <a:bodyPr wrap="square" rtlCol="0">
            <a:spAutoFit/>
          </a:bodyPr>
          <a:lstStyle/>
          <a:p>
            <a:r>
              <a:rPr lang="en-US" sz="2800" dirty="0" smtClean="0"/>
              <a:t>Jewish culture and Hebrew Writers of the Bible – did not always write </a:t>
            </a:r>
            <a:r>
              <a:rPr lang="en-US" sz="2800" dirty="0" smtClean="0">
                <a:solidFill>
                  <a:srgbClr val="FFFF00"/>
                </a:solidFill>
              </a:rPr>
              <a:t>CHRONOLOGICAL</a:t>
            </a:r>
            <a:r>
              <a:rPr lang="en-US" sz="2800" dirty="0" smtClean="0"/>
              <a:t> – (something that we value highly as inheriting the “Greek/ Roman mindset)</a:t>
            </a:r>
            <a:endParaRPr lang="en-US" sz="2800" dirty="0"/>
          </a:p>
        </p:txBody>
      </p:sp>
      <p:sp>
        <p:nvSpPr>
          <p:cNvPr id="8" name="TextBox 7"/>
          <p:cNvSpPr txBox="1"/>
          <p:nvPr/>
        </p:nvSpPr>
        <p:spPr>
          <a:xfrm>
            <a:off x="228600" y="4267200"/>
            <a:ext cx="8839200" cy="3754874"/>
          </a:xfrm>
          <a:prstGeom prst="rect">
            <a:avLst/>
          </a:prstGeom>
          <a:noFill/>
        </p:spPr>
        <p:txBody>
          <a:bodyPr wrap="square" rtlCol="0">
            <a:spAutoFit/>
          </a:bodyPr>
          <a:lstStyle/>
          <a:p>
            <a:pPr algn="l"/>
            <a:r>
              <a:rPr lang="en-US" sz="2800" dirty="0" smtClean="0"/>
              <a:t>The word “</a:t>
            </a:r>
            <a:r>
              <a:rPr lang="en-US" sz="2800" dirty="0" smtClean="0">
                <a:solidFill>
                  <a:srgbClr val="FFFF00"/>
                </a:solidFill>
              </a:rPr>
              <a:t>SAINT</a:t>
            </a:r>
            <a:r>
              <a:rPr lang="en-US" sz="2800" dirty="0" smtClean="0"/>
              <a:t>” can be somewhat confusing as well. It does not always mean the Gentile Church - </a:t>
            </a:r>
            <a:r>
              <a:rPr lang="en-US" sz="1800" baseline="30000" dirty="0"/>
              <a:t>25 </a:t>
            </a:r>
            <a:r>
              <a:rPr lang="en-US" sz="1800" dirty="0"/>
              <a:t> He will speak against the Most High and oppress his </a:t>
            </a:r>
            <a:r>
              <a:rPr lang="en-US" sz="1800" b="1" dirty="0">
                <a:solidFill>
                  <a:srgbClr val="FFFF00"/>
                </a:solidFill>
              </a:rPr>
              <a:t>saints</a:t>
            </a:r>
            <a:r>
              <a:rPr lang="en-US" sz="1800" dirty="0">
                <a:solidFill>
                  <a:srgbClr val="FFFF00"/>
                </a:solidFill>
              </a:rPr>
              <a:t> </a:t>
            </a:r>
            <a:r>
              <a:rPr lang="en-US" sz="1800" dirty="0"/>
              <a:t>and try to change the set times and the laws. The </a:t>
            </a:r>
            <a:r>
              <a:rPr lang="en-US" sz="1800" b="1" dirty="0">
                <a:solidFill>
                  <a:srgbClr val="FFFF00"/>
                </a:solidFill>
              </a:rPr>
              <a:t>saints</a:t>
            </a:r>
            <a:r>
              <a:rPr lang="en-US" sz="1800" dirty="0">
                <a:solidFill>
                  <a:srgbClr val="FFFF00"/>
                </a:solidFill>
              </a:rPr>
              <a:t> </a:t>
            </a:r>
            <a:r>
              <a:rPr lang="en-US" sz="1800" dirty="0"/>
              <a:t>will be handed over to him for </a:t>
            </a:r>
            <a:r>
              <a:rPr lang="en-US" sz="1800" dirty="0" smtClean="0"/>
              <a:t>3 ½ years. </a:t>
            </a:r>
            <a:r>
              <a:rPr lang="en-US" sz="1800" b="1" dirty="0"/>
              <a:t>Daniel </a:t>
            </a:r>
            <a:r>
              <a:rPr lang="en-US" sz="1800" b="1" dirty="0" smtClean="0"/>
              <a:t>7:25</a:t>
            </a:r>
          </a:p>
          <a:p>
            <a:pPr algn="l"/>
            <a:endParaRPr lang="en-US" sz="1800" dirty="0"/>
          </a:p>
          <a:p>
            <a:pPr algn="l"/>
            <a:r>
              <a:rPr lang="en-US" sz="1800" dirty="0" smtClean="0"/>
              <a:t>And </a:t>
            </a:r>
            <a:r>
              <a:rPr lang="en-US" sz="1800" dirty="0"/>
              <a:t>it was given unto </a:t>
            </a:r>
            <a:r>
              <a:rPr lang="en-US" sz="1800" dirty="0" smtClean="0"/>
              <a:t>him (Anti-Christ) </a:t>
            </a:r>
            <a:r>
              <a:rPr lang="en-US" sz="1800" dirty="0"/>
              <a:t>to make war with the </a:t>
            </a:r>
            <a:r>
              <a:rPr lang="en-US" sz="1800" b="1" dirty="0">
                <a:solidFill>
                  <a:srgbClr val="FFFF00"/>
                </a:solidFill>
              </a:rPr>
              <a:t>saints</a:t>
            </a:r>
            <a:r>
              <a:rPr lang="en-US" sz="1800" dirty="0"/>
              <a:t>, and to overcome them: and power was given him over all kindreds, and tongues, and nations. Revelation 13:7 (KJV) </a:t>
            </a:r>
          </a:p>
          <a:p>
            <a:pPr algn="l"/>
            <a:r>
              <a:rPr lang="en-US" sz="1800" dirty="0"/>
              <a:t/>
            </a:r>
            <a:br>
              <a:rPr lang="en-US" sz="1800" dirty="0"/>
            </a:br>
            <a:endParaRPr lang="en-US" sz="2800" dirty="0"/>
          </a:p>
          <a:p>
            <a:pPr algn="l"/>
            <a:endParaRPr lang="en-US" sz="2800" dirty="0"/>
          </a:p>
        </p:txBody>
      </p:sp>
    </p:spTree>
    <p:extLst>
      <p:ext uri="{BB962C8B-B14F-4D97-AF65-F5344CB8AC3E}">
        <p14:creationId xmlns:p14="http://schemas.microsoft.com/office/powerpoint/2010/main" val="1614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4" y="1828800"/>
            <a:ext cx="8763000" cy="46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5240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Chronological Order of Revelation</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Is Very Mysterious </a:t>
            </a:r>
          </a:p>
        </p:txBody>
      </p:sp>
    </p:spTree>
    <p:extLst>
      <p:ext uri="{BB962C8B-B14F-4D97-AF65-F5344CB8AC3E}">
        <p14:creationId xmlns:p14="http://schemas.microsoft.com/office/powerpoint/2010/main" val="254033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tthew 24-25 Archives - Redeeming God"/>
          <p:cNvPicPr>
            <a:picLocks noChangeAspect="1" noChangeArrowheads="1"/>
          </p:cNvPicPr>
          <p:nvPr/>
        </p:nvPicPr>
        <p:blipFill rotWithShape="1">
          <a:blip r:embed="rId2">
            <a:extLst>
              <a:ext uri="{28A0092B-C50C-407E-A947-70E740481C1C}">
                <a14:useLocalDpi xmlns:a14="http://schemas.microsoft.com/office/drawing/2010/main" val="0"/>
              </a:ext>
            </a:extLst>
          </a:blip>
          <a:srcRect b="8762"/>
          <a:stretch/>
        </p:blipFill>
        <p:spPr bwMode="auto">
          <a:xfrm>
            <a:off x="304800" y="228600"/>
            <a:ext cx="4635264"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348335"/>
            <a:ext cx="9144000" cy="461665"/>
          </a:xfrm>
          <a:prstGeom prst="rect">
            <a:avLst/>
          </a:prstGeom>
          <a:noFill/>
        </p:spPr>
        <p:txBody>
          <a:bodyPr wrap="square" rtlCol="0">
            <a:spAutoFit/>
          </a:bodyPr>
          <a:lstStyle/>
          <a:p>
            <a:r>
              <a:rPr lang="en-US" dirty="0" smtClean="0"/>
              <a:t>Let’s Learn Together As We Explore This Mansion of Revelation  </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7116"/>
            <a:ext cx="3876199" cy="259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8200" y="4072270"/>
            <a:ext cx="3962400" cy="2677656"/>
          </a:xfrm>
          <a:prstGeom prst="rect">
            <a:avLst/>
          </a:prstGeom>
          <a:noFill/>
        </p:spPr>
        <p:txBody>
          <a:bodyPr wrap="square" rtlCol="0">
            <a:spAutoFit/>
          </a:bodyPr>
          <a:lstStyle/>
          <a:p>
            <a:r>
              <a:rPr lang="en-US" dirty="0" smtClean="0"/>
              <a:t>Sometimes  there is No Chronological Order – to entire passage – “Come Let me show you this room – Oh you got to see this other room too – and this is an amazing closet.”</a:t>
            </a:r>
            <a:endParaRPr lang="en-US" dirty="0"/>
          </a:p>
        </p:txBody>
      </p:sp>
      <p:sp>
        <p:nvSpPr>
          <p:cNvPr id="6" name="TextBox 5"/>
          <p:cNvSpPr txBox="1"/>
          <p:nvPr/>
        </p:nvSpPr>
        <p:spPr>
          <a:xfrm>
            <a:off x="5410200" y="261878"/>
            <a:ext cx="3429000" cy="3108543"/>
          </a:xfrm>
          <a:prstGeom prst="rect">
            <a:avLst/>
          </a:prstGeom>
          <a:noFill/>
        </p:spPr>
        <p:txBody>
          <a:bodyPr wrap="square" rtlCol="0">
            <a:spAutoFit/>
          </a:bodyPr>
          <a:lstStyle/>
          <a:p>
            <a:r>
              <a:rPr lang="en-US" sz="2800" b="1" dirty="0" smtClean="0">
                <a:solidFill>
                  <a:srgbClr val="FFFF00"/>
                </a:solidFill>
              </a:rPr>
              <a:t>Predicting:</a:t>
            </a:r>
          </a:p>
          <a:p>
            <a:pPr marL="457200" indent="-457200">
              <a:buAutoNum type="arabicPeriod"/>
            </a:pPr>
            <a:r>
              <a:rPr lang="en-US" sz="2100" dirty="0" smtClean="0"/>
              <a:t>The destruction of Jerusalem by Rome</a:t>
            </a:r>
          </a:p>
          <a:p>
            <a:pPr marL="457200" indent="-457200">
              <a:buAutoNum type="arabicPeriod"/>
            </a:pPr>
            <a:r>
              <a:rPr lang="en-US" sz="2100" dirty="0" smtClean="0"/>
              <a:t>The rebirth – of Israel</a:t>
            </a:r>
          </a:p>
          <a:p>
            <a:pPr marL="457200" indent="-457200">
              <a:buAutoNum type="arabicPeriod"/>
            </a:pPr>
            <a:r>
              <a:rPr lang="en-US" sz="2100" dirty="0" smtClean="0"/>
              <a:t>The birth pangs and end of the Church age</a:t>
            </a:r>
          </a:p>
          <a:p>
            <a:pPr marL="457200" indent="-457200">
              <a:buAutoNum type="arabicPeriod"/>
            </a:pPr>
            <a:r>
              <a:rPr lang="en-US" sz="2100" dirty="0" smtClean="0"/>
              <a:t>The Rapture</a:t>
            </a:r>
          </a:p>
          <a:p>
            <a:pPr marL="457200" indent="-457200">
              <a:buAutoNum type="arabicPeriod"/>
            </a:pPr>
            <a:r>
              <a:rPr lang="en-US" sz="2100" dirty="0" smtClean="0"/>
              <a:t>The Tribulation </a:t>
            </a:r>
          </a:p>
          <a:p>
            <a:pPr marL="457200" indent="-457200">
              <a:buAutoNum type="arabicPeriod"/>
            </a:pPr>
            <a:r>
              <a:rPr lang="en-US" sz="2100" dirty="0" smtClean="0"/>
              <a:t>Battle of Armageddon</a:t>
            </a:r>
            <a:endParaRPr lang="en-US" sz="2100" dirty="0"/>
          </a:p>
        </p:txBody>
      </p:sp>
    </p:spTree>
    <p:extLst>
      <p:ext uri="{BB962C8B-B14F-4D97-AF65-F5344CB8AC3E}">
        <p14:creationId xmlns:p14="http://schemas.microsoft.com/office/powerpoint/2010/main" val="1248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5071"/>
            <a:ext cx="89916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A Fundamental Understanding Of</a:t>
            </a:r>
          </a:p>
          <a:p>
            <a:r>
              <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God’s Grace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Is That He Gives Each Generation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Anointing and Grace to Match Their Times </a:t>
            </a:r>
          </a:p>
        </p:txBody>
      </p:sp>
      <p:sp>
        <p:nvSpPr>
          <p:cNvPr id="2" name="Rectangle 1"/>
          <p:cNvSpPr/>
          <p:nvPr/>
        </p:nvSpPr>
        <p:spPr>
          <a:xfrm>
            <a:off x="76200" y="1295400"/>
            <a:ext cx="8991600" cy="1569660"/>
          </a:xfrm>
          <a:prstGeom prst="rect">
            <a:avLst/>
          </a:prstGeom>
        </p:spPr>
        <p:txBody>
          <a:bodyPr wrap="square">
            <a:spAutoFit/>
          </a:bodyPr>
          <a:lstStyle/>
          <a:p>
            <a:r>
              <a:rPr lang="en-US" dirty="0" smtClean="0"/>
              <a:t>And </a:t>
            </a:r>
            <a:r>
              <a:rPr lang="en-US" dirty="0"/>
              <a:t>such as do wickedly against the covenant shall he corrupt by flatteries: but the people that do know their God shall be strong, and do </a:t>
            </a:r>
            <a:r>
              <a:rPr lang="en-US" i="1" dirty="0" smtClean="0"/>
              <a:t>exploits (TAKE ACTION – ACCOMPLISH – ADVANCE, BRUISE)</a:t>
            </a:r>
            <a:r>
              <a:rPr lang="en-US" dirty="0" smtClean="0"/>
              <a:t>. </a:t>
            </a:r>
            <a:r>
              <a:rPr lang="en-US" b="1" dirty="0"/>
              <a:t>Daniel 11:32 (KJV) </a:t>
            </a:r>
            <a:endParaRPr lang="en-US" dirty="0"/>
          </a:p>
        </p:txBody>
      </p:sp>
      <p:sp>
        <p:nvSpPr>
          <p:cNvPr id="3" name="Rectangle 2"/>
          <p:cNvSpPr/>
          <p:nvPr/>
        </p:nvSpPr>
        <p:spPr>
          <a:xfrm>
            <a:off x="429286" y="4350603"/>
            <a:ext cx="8333714" cy="830997"/>
          </a:xfrm>
          <a:prstGeom prst="rect">
            <a:avLst/>
          </a:prstGeom>
        </p:spPr>
        <p:txBody>
          <a:bodyPr wrap="square">
            <a:spAutoFit/>
          </a:bodyPr>
          <a:lstStyle/>
          <a:p>
            <a:r>
              <a:rPr lang="en-US" dirty="0" smtClean="0"/>
              <a:t>And </a:t>
            </a:r>
            <a:r>
              <a:rPr lang="en-US" dirty="0"/>
              <a:t>my God will meet </a:t>
            </a:r>
            <a:r>
              <a:rPr lang="en-US" dirty="0" smtClean="0"/>
              <a:t>(SUPPLY) all </a:t>
            </a:r>
            <a:r>
              <a:rPr lang="en-US" dirty="0"/>
              <a:t>your needs according to his glorious riches in Christ Jesus. </a:t>
            </a:r>
            <a:r>
              <a:rPr lang="en-US" b="1" dirty="0"/>
              <a:t>Philippians 4:19 (NIV</a:t>
            </a:r>
            <a:r>
              <a:rPr lang="en-US" b="1" dirty="0" smtClean="0"/>
              <a:t>)</a:t>
            </a:r>
            <a:endParaRPr lang="en-US" dirty="0"/>
          </a:p>
        </p:txBody>
      </p:sp>
      <p:sp>
        <p:nvSpPr>
          <p:cNvPr id="5" name="Rectangle 4"/>
          <p:cNvSpPr/>
          <p:nvPr/>
        </p:nvSpPr>
        <p:spPr>
          <a:xfrm>
            <a:off x="228600" y="2971800"/>
            <a:ext cx="8686800" cy="1200329"/>
          </a:xfrm>
          <a:prstGeom prst="rect">
            <a:avLst/>
          </a:prstGeom>
        </p:spPr>
        <p:txBody>
          <a:bodyPr wrap="square">
            <a:spAutoFit/>
          </a:bodyPr>
          <a:lstStyle/>
          <a:p>
            <a:r>
              <a:rPr lang="en-US" dirty="0"/>
              <a:t> The God of peace will soon crush </a:t>
            </a:r>
            <a:r>
              <a:rPr lang="en-US" dirty="0" smtClean="0"/>
              <a:t>(Bruise) Satan </a:t>
            </a:r>
            <a:r>
              <a:rPr lang="en-US" dirty="0"/>
              <a:t>under your feet. The grace of our Lord Jesus be with you. </a:t>
            </a:r>
            <a:r>
              <a:rPr lang="en-US" b="1" dirty="0"/>
              <a:t>Romans 16:20 (NIV) </a:t>
            </a:r>
            <a:endParaRPr lang="en-US" dirty="0"/>
          </a:p>
        </p:txBody>
      </p:sp>
      <p:sp>
        <p:nvSpPr>
          <p:cNvPr id="6" name="Rectangle 5"/>
          <p:cNvSpPr/>
          <p:nvPr/>
        </p:nvSpPr>
        <p:spPr>
          <a:xfrm>
            <a:off x="76201" y="5366213"/>
            <a:ext cx="8915400" cy="1477328"/>
          </a:xfrm>
          <a:prstGeom prst="rect">
            <a:avLst/>
          </a:prstGeom>
        </p:spPr>
        <p:txBody>
          <a:bodyPr wrap="square">
            <a:spAutoFit/>
          </a:bodyPr>
          <a:lstStyle/>
          <a:p>
            <a:r>
              <a:rPr lang="en-US" sz="1800" dirty="0"/>
              <a:t> </a:t>
            </a:r>
            <a:r>
              <a:rPr lang="en-US" sz="1800" b="1" dirty="0">
                <a:solidFill>
                  <a:srgbClr val="FFFF00"/>
                </a:solidFill>
              </a:rPr>
              <a:t>His divine power has given us everything we need for life and godliness through our knowledge of </a:t>
            </a:r>
            <a:r>
              <a:rPr lang="en-US" sz="1800" b="1" dirty="0" smtClean="0">
                <a:solidFill>
                  <a:srgbClr val="FFFF00"/>
                </a:solidFill>
              </a:rPr>
              <a:t>Him </a:t>
            </a:r>
            <a:r>
              <a:rPr lang="en-US" sz="1800" b="1" dirty="0">
                <a:solidFill>
                  <a:srgbClr val="FFFF00"/>
                </a:solidFill>
              </a:rPr>
              <a:t>who called us by </a:t>
            </a:r>
            <a:r>
              <a:rPr lang="en-US" sz="1800" b="1" dirty="0" smtClean="0">
                <a:solidFill>
                  <a:srgbClr val="FFFF00"/>
                </a:solidFill>
              </a:rPr>
              <a:t>His </a:t>
            </a:r>
            <a:r>
              <a:rPr lang="en-US" sz="1800" b="1" dirty="0">
                <a:solidFill>
                  <a:srgbClr val="FFFF00"/>
                </a:solidFill>
              </a:rPr>
              <a:t>own glory and goodness</a:t>
            </a:r>
            <a:r>
              <a:rPr lang="en-US" sz="1800" dirty="0"/>
              <a:t>. </a:t>
            </a:r>
            <a:r>
              <a:rPr lang="en-US" sz="1800" baseline="30000" dirty="0"/>
              <a:t>4 </a:t>
            </a:r>
            <a:r>
              <a:rPr lang="en-US" sz="1800" dirty="0"/>
              <a:t> Through these he has given us his very great and precious promises, so that through them you may participate in the divine nature and escape the corruption in the world caused by evil desires. </a:t>
            </a:r>
            <a:r>
              <a:rPr lang="en-US" sz="1800" b="1" dirty="0" smtClean="0"/>
              <a:t>2 </a:t>
            </a:r>
            <a:r>
              <a:rPr lang="en-US" sz="1800" b="1" dirty="0"/>
              <a:t>Peter 1:3-4 (NIV) </a:t>
            </a:r>
            <a:endParaRPr lang="en-US" sz="1800" dirty="0"/>
          </a:p>
        </p:txBody>
      </p:sp>
    </p:spTree>
    <p:extLst>
      <p:ext uri="{BB962C8B-B14F-4D97-AF65-F5344CB8AC3E}">
        <p14:creationId xmlns:p14="http://schemas.microsoft.com/office/powerpoint/2010/main" val="26826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the history and significance of the church at Thessalonica? |  GotQuestions.org"/>
          <p:cNvPicPr>
            <a:picLocks noChangeAspect="1" noChangeArrowheads="1"/>
          </p:cNvPicPr>
          <p:nvPr/>
        </p:nvPicPr>
        <p:blipFill rotWithShape="1">
          <a:blip r:embed="rId2">
            <a:extLst>
              <a:ext uri="{28A0092B-C50C-407E-A947-70E740481C1C}">
                <a14:useLocalDpi xmlns:a14="http://schemas.microsoft.com/office/drawing/2010/main" val="0"/>
              </a:ext>
            </a:extLst>
          </a:blip>
          <a:srcRect b="41218"/>
          <a:stretch/>
        </p:blipFill>
        <p:spPr bwMode="auto">
          <a:xfrm>
            <a:off x="228600" y="381000"/>
            <a:ext cx="8681231" cy="2679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4579" y="3267340"/>
            <a:ext cx="8376431" cy="830997"/>
          </a:xfrm>
          <a:prstGeom prst="rect">
            <a:avLst/>
          </a:prstGeom>
          <a:noFill/>
        </p:spPr>
        <p:txBody>
          <a:bodyPr wrap="square" rtlCol="0">
            <a:spAutoFit/>
          </a:bodyPr>
          <a:lstStyle/>
          <a:p>
            <a:r>
              <a:rPr lang="en-US" dirty="0" smtClean="0"/>
              <a:t>They were persecuted by the religious Jews quickly as Paul preached and revival broke out in a powerful way – Acts 17</a:t>
            </a:r>
            <a:endParaRPr lang="en-US" dirty="0"/>
          </a:p>
        </p:txBody>
      </p:sp>
      <p:sp>
        <p:nvSpPr>
          <p:cNvPr id="7" name="TextBox 6"/>
          <p:cNvSpPr txBox="1"/>
          <p:nvPr/>
        </p:nvSpPr>
        <p:spPr>
          <a:xfrm>
            <a:off x="365155" y="4133671"/>
            <a:ext cx="8376431" cy="1200329"/>
          </a:xfrm>
          <a:prstGeom prst="rect">
            <a:avLst/>
          </a:prstGeom>
          <a:noFill/>
        </p:spPr>
        <p:txBody>
          <a:bodyPr wrap="square" rtlCol="0">
            <a:spAutoFit/>
          </a:bodyPr>
          <a:lstStyle/>
          <a:p>
            <a:r>
              <a:rPr lang="en-US" dirty="0" smtClean="0">
                <a:solidFill>
                  <a:srgbClr val="FFFF00"/>
                </a:solidFill>
              </a:rPr>
              <a:t>Paul clearly told them they would have to go through trials to enter the Kingdom of God. And to comfort them he taught on the last days. </a:t>
            </a:r>
            <a:endParaRPr lang="en-US" dirty="0">
              <a:solidFill>
                <a:srgbClr val="FFFF00"/>
              </a:solidFill>
            </a:endParaRPr>
          </a:p>
        </p:txBody>
      </p:sp>
      <p:sp>
        <p:nvSpPr>
          <p:cNvPr id="8" name="TextBox 7"/>
          <p:cNvSpPr txBox="1"/>
          <p:nvPr/>
        </p:nvSpPr>
        <p:spPr>
          <a:xfrm>
            <a:off x="106667" y="5352871"/>
            <a:ext cx="8808733" cy="1200329"/>
          </a:xfrm>
          <a:prstGeom prst="rect">
            <a:avLst/>
          </a:prstGeom>
          <a:noFill/>
        </p:spPr>
        <p:txBody>
          <a:bodyPr wrap="square" rtlCol="0">
            <a:spAutoFit/>
          </a:bodyPr>
          <a:lstStyle/>
          <a:p>
            <a:r>
              <a:rPr lang="en-US" dirty="0" smtClean="0"/>
              <a:t>What is crazy is that false teachers rose quickly and within one to two years made a FORGERY of a letter in Paul’s name that said – “The Coming of the Lord” took place already. </a:t>
            </a:r>
            <a:endParaRPr lang="en-US" dirty="0"/>
          </a:p>
        </p:txBody>
      </p:sp>
    </p:spTree>
    <p:extLst>
      <p:ext uri="{BB962C8B-B14F-4D97-AF65-F5344CB8AC3E}">
        <p14:creationId xmlns:p14="http://schemas.microsoft.com/office/powerpoint/2010/main" val="26178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69697</TotalTime>
  <Words>2424</Words>
  <Application>Microsoft Office PowerPoint</Application>
  <PresentationFormat>On-screen Show (4:3)</PresentationFormat>
  <Paragraphs>237</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1060</cp:revision>
  <cp:lastPrinted>2021-03-31T16:23:49Z</cp:lastPrinted>
  <dcterms:created xsi:type="dcterms:W3CDTF">2019-07-16T01:09:40Z</dcterms:created>
  <dcterms:modified xsi:type="dcterms:W3CDTF">2025-08-17T14:53:41Z</dcterms:modified>
</cp:coreProperties>
</file>