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542" r:id="rId3"/>
    <p:sldId id="538" r:id="rId4"/>
    <p:sldId id="539" r:id="rId5"/>
    <p:sldId id="534" r:id="rId6"/>
    <p:sldId id="533" r:id="rId7"/>
    <p:sldId id="535" r:id="rId8"/>
    <p:sldId id="536" r:id="rId9"/>
    <p:sldId id="523" r:id="rId10"/>
    <p:sldId id="525" r:id="rId11"/>
    <p:sldId id="540" r:id="rId12"/>
    <p:sldId id="524" r:id="rId13"/>
    <p:sldId id="526" r:id="rId14"/>
    <p:sldId id="527" r:id="rId15"/>
    <p:sldId id="528" r:id="rId16"/>
    <p:sldId id="529" r:id="rId17"/>
    <p:sldId id="543" r:id="rId18"/>
    <p:sldId id="530" r:id="rId19"/>
    <p:sldId id="531" r:id="rId20"/>
    <p:sldId id="498" r:id="rId21"/>
    <p:sldId id="522" r:id="rId22"/>
    <p:sldId id="420" r:id="rId23"/>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0" d="100"/>
          <a:sy n="60" d="100"/>
        </p:scale>
        <p:origin x="-3000" y="-104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55052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September 7th, 2025</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10 Great Prayers from the Bible | Worship Leaders University"/>
          <p:cNvPicPr>
            <a:picLocks noChangeAspect="1" noChangeArrowheads="1"/>
          </p:cNvPicPr>
          <p:nvPr/>
        </p:nvPicPr>
        <p:blipFill rotWithShape="1">
          <a:blip r:embed="rId4">
            <a:extLst>
              <a:ext uri="{28A0092B-C50C-407E-A947-70E740481C1C}">
                <a14:useLocalDpi xmlns:a14="http://schemas.microsoft.com/office/drawing/2010/main" val="0"/>
              </a:ext>
            </a:extLst>
          </a:blip>
          <a:srcRect b="20018"/>
          <a:stretch/>
        </p:blipFill>
        <p:spPr bwMode="auto">
          <a:xfrm>
            <a:off x="1228061" y="209814"/>
            <a:ext cx="6840278" cy="30774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36922" y="152400"/>
            <a:ext cx="6840278" cy="1077218"/>
          </a:xfrm>
          <a:prstGeom prst="rect">
            <a:avLst/>
          </a:prstGeom>
          <a:noFill/>
        </p:spPr>
        <p:txBody>
          <a:bodyPr wrap="square" rtlCol="0">
            <a:spAutoFit/>
          </a:bodyPr>
          <a:lstStyle/>
          <a:p>
            <a:r>
              <a:rPr lang="en-US" sz="3200" b="1" dirty="0" smtClean="0"/>
              <a:t>Pressing Through The Veil </a:t>
            </a:r>
          </a:p>
          <a:p>
            <a:r>
              <a:rPr lang="en-US" sz="3200" b="1" dirty="0" smtClean="0"/>
              <a:t>By Means Of </a:t>
            </a:r>
            <a:endParaRPr lang="en-US" sz="3200" b="1" dirty="0"/>
          </a:p>
        </p:txBody>
      </p:sp>
      <p:sp>
        <p:nvSpPr>
          <p:cNvPr id="2" name="TextBox 1"/>
          <p:cNvSpPr txBox="1"/>
          <p:nvPr/>
        </p:nvSpPr>
        <p:spPr>
          <a:xfrm>
            <a:off x="152400" y="3276600"/>
            <a:ext cx="8991600" cy="2031325"/>
          </a:xfrm>
          <a:prstGeom prst="rect">
            <a:avLst/>
          </a:prstGeom>
          <a:noFill/>
        </p:spPr>
        <p:txBody>
          <a:bodyPr wrap="square" rtlCol="0">
            <a:spAutoFit/>
          </a:bodyPr>
          <a:lstStyle/>
          <a:p>
            <a:r>
              <a:rPr lang="en-US" sz="5400" dirty="0" smtClean="0">
                <a:solidFill>
                  <a:srgbClr val="FFFF00"/>
                </a:solidFill>
              </a:rPr>
              <a:t>Part 5</a:t>
            </a:r>
            <a:r>
              <a:rPr lang="en-US" sz="5400" dirty="0" smtClean="0"/>
              <a:t> – </a:t>
            </a:r>
            <a:r>
              <a:rPr lang="en-US" sz="3600" b="1" dirty="0" smtClean="0">
                <a:effectLst>
                  <a:outerShdw blurRad="38100" dist="38100" dir="2700000" algn="tl">
                    <a:srgbClr val="000000">
                      <a:alpha val="43137"/>
                    </a:srgbClr>
                  </a:outerShdw>
                </a:effectLst>
              </a:rPr>
              <a:t>Skeletons In The Closet</a:t>
            </a:r>
          </a:p>
          <a:p>
            <a:r>
              <a:rPr lang="en-US" sz="3600" b="1" dirty="0" smtClean="0">
                <a:effectLst>
                  <a:outerShdw blurRad="38100" dist="38100" dir="2700000" algn="tl">
                    <a:srgbClr val="000000">
                      <a:alpha val="43137"/>
                    </a:srgbClr>
                  </a:outerShdw>
                </a:effectLst>
              </a:rPr>
              <a:t>Praying Through And</a:t>
            </a:r>
          </a:p>
          <a:p>
            <a:r>
              <a:rPr lang="en-US" sz="3600" b="1" dirty="0" smtClean="0">
                <a:effectLst>
                  <a:outerShdw blurRad="38100" dist="38100" dir="2700000" algn="tl">
                    <a:srgbClr val="000000">
                      <a:alpha val="43137"/>
                    </a:srgbClr>
                  </a:outerShdw>
                </a:effectLst>
              </a:rPr>
              <a:t>Not Losing Your Peace </a:t>
            </a: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482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My Thoughts On James Five</a:t>
            </a:r>
          </a:p>
        </p:txBody>
      </p:sp>
      <p:sp>
        <p:nvSpPr>
          <p:cNvPr id="2" name="Rectangle 1"/>
          <p:cNvSpPr/>
          <p:nvPr/>
        </p:nvSpPr>
        <p:spPr>
          <a:xfrm>
            <a:off x="0" y="689312"/>
            <a:ext cx="9067800" cy="5940088"/>
          </a:xfrm>
          <a:prstGeom prst="rect">
            <a:avLst/>
          </a:prstGeom>
        </p:spPr>
        <p:txBody>
          <a:bodyPr wrap="square">
            <a:spAutoFit/>
          </a:bodyPr>
          <a:lstStyle/>
          <a:p>
            <a:r>
              <a:rPr lang="en-US" sz="2000" dirty="0"/>
              <a:t>The thing that challenges me out of James chapter 5 </a:t>
            </a:r>
            <a:r>
              <a:rPr lang="en-US" sz="2000" dirty="0" smtClean="0"/>
              <a:t>is when James says </a:t>
            </a:r>
            <a:r>
              <a:rPr lang="en-US" sz="2000" b="1" dirty="0">
                <a:solidFill>
                  <a:srgbClr val="FFFF00"/>
                </a:solidFill>
              </a:rPr>
              <a:t>Elijah was a man just like us</a:t>
            </a:r>
            <a:r>
              <a:rPr lang="en-US" sz="2000" dirty="0"/>
              <a:t> and he prayed and it did not rain and then he prayed again and it did </a:t>
            </a:r>
            <a:r>
              <a:rPr lang="en-US" sz="2000" dirty="0" smtClean="0"/>
              <a:t>rain -  This absolutely reveals that God shows no favoritism; </a:t>
            </a:r>
            <a:r>
              <a:rPr lang="en-US" sz="2000" dirty="0"/>
              <a:t>God does not give somebody a </a:t>
            </a:r>
            <a:r>
              <a:rPr lang="en-US" sz="2000" dirty="0" smtClean="0"/>
              <a:t>leg up for breakthrough and </a:t>
            </a:r>
            <a:r>
              <a:rPr lang="en-US" sz="2000" dirty="0"/>
              <a:t>we are called the starve spiritually and be strung </a:t>
            </a:r>
            <a:r>
              <a:rPr lang="en-US" sz="2000" dirty="0" smtClean="0"/>
              <a:t>along. James is </a:t>
            </a:r>
            <a:r>
              <a:rPr lang="en-US" sz="2000" dirty="0"/>
              <a:t>basically </a:t>
            </a:r>
            <a:r>
              <a:rPr lang="en-US" sz="2000" dirty="0" smtClean="0"/>
              <a:t>saying </a:t>
            </a:r>
            <a:r>
              <a:rPr lang="en-US" sz="2000" dirty="0"/>
              <a:t>if Old Testament Saints like Elijah and </a:t>
            </a:r>
            <a:r>
              <a:rPr lang="en-US" sz="2000" dirty="0" smtClean="0"/>
              <a:t>Elisha </a:t>
            </a:r>
            <a:r>
              <a:rPr lang="en-US" sz="2000" dirty="0"/>
              <a:t>and David and Daniel and Moses could maintain a high level of intimacy </a:t>
            </a:r>
            <a:r>
              <a:rPr lang="en-US" sz="2000" dirty="0" smtClean="0"/>
              <a:t>and prevail in faith for breakthroughs under </a:t>
            </a:r>
            <a:r>
              <a:rPr lang="en-US" sz="2000" dirty="0"/>
              <a:t>Old Testament Grace and ordinances how much more should New Testament Saints be able to maintain a level of intimacy </a:t>
            </a:r>
            <a:r>
              <a:rPr lang="en-US" sz="2000" dirty="0" smtClean="0"/>
              <a:t> </a:t>
            </a:r>
            <a:r>
              <a:rPr lang="en-US" sz="2000" b="1" dirty="0" smtClean="0">
                <a:solidFill>
                  <a:srgbClr val="FFFF00"/>
                </a:solidFill>
              </a:rPr>
              <a:t>and be prepared </a:t>
            </a:r>
            <a:r>
              <a:rPr lang="en-US" sz="2000" b="1" dirty="0">
                <a:solidFill>
                  <a:srgbClr val="FFFF00"/>
                </a:solidFill>
              </a:rPr>
              <a:t>for good works in </a:t>
            </a:r>
            <a:r>
              <a:rPr lang="en-US" sz="2000" b="1" dirty="0" smtClean="0">
                <a:solidFill>
                  <a:srgbClr val="FFFF00"/>
                </a:solidFill>
              </a:rPr>
              <a:t>Christ!</a:t>
            </a:r>
            <a:r>
              <a:rPr lang="en-US" sz="2000" dirty="0" smtClean="0"/>
              <a:t> So if </a:t>
            </a:r>
            <a:r>
              <a:rPr lang="en-US" sz="2000" dirty="0"/>
              <a:t>we need to pray that it doesn't rain we'll pray that it doesn't rain </a:t>
            </a:r>
            <a:r>
              <a:rPr lang="en-US" sz="2000" dirty="0" smtClean="0"/>
              <a:t>- if </a:t>
            </a:r>
            <a:r>
              <a:rPr lang="en-US" sz="2000" dirty="0"/>
              <a:t>we need to pray that it does rain </a:t>
            </a:r>
            <a:r>
              <a:rPr lang="en-US" sz="2000" dirty="0" smtClean="0"/>
              <a:t>we can pray that it </a:t>
            </a:r>
            <a:r>
              <a:rPr lang="en-US" sz="2000" dirty="0"/>
              <a:t>will rain if we need to restrain </a:t>
            </a:r>
            <a:r>
              <a:rPr lang="en-US" sz="2000" dirty="0" smtClean="0"/>
              <a:t>(by </a:t>
            </a:r>
            <a:r>
              <a:rPr lang="en-US" sz="2000" dirty="0"/>
              <a:t>prayer and </a:t>
            </a:r>
            <a:r>
              <a:rPr lang="en-US" sz="2000" dirty="0" smtClean="0"/>
              <a:t>supplication) </a:t>
            </a:r>
            <a:r>
              <a:rPr lang="en-US" sz="2000" dirty="0"/>
              <a:t>principalities that are </a:t>
            </a:r>
            <a:r>
              <a:rPr lang="en-US" sz="2000" dirty="0" smtClean="0"/>
              <a:t>wreaking </a:t>
            </a:r>
            <a:r>
              <a:rPr lang="en-US" sz="2000" dirty="0"/>
              <a:t>havoc in our community </a:t>
            </a:r>
            <a:r>
              <a:rPr lang="en-US" sz="2000" dirty="0" smtClean="0"/>
              <a:t>then we </a:t>
            </a:r>
            <a:r>
              <a:rPr lang="en-US" sz="2000" dirty="0"/>
              <a:t>pray those </a:t>
            </a:r>
            <a:r>
              <a:rPr lang="en-US" sz="2000" dirty="0" smtClean="0"/>
              <a:t>warfare prayers - if </a:t>
            </a:r>
            <a:r>
              <a:rPr lang="en-US" sz="2000" dirty="0"/>
              <a:t>we need wisdom for decisions </a:t>
            </a:r>
            <a:r>
              <a:rPr lang="en-US" sz="2000" dirty="0" smtClean="0"/>
              <a:t>and </a:t>
            </a:r>
            <a:r>
              <a:rPr lang="en-US" sz="2000" dirty="0"/>
              <a:t>outcomes that we believe will honor and glorify God then we pray for that wisdom </a:t>
            </a:r>
            <a:r>
              <a:rPr lang="en-US" sz="2000" dirty="0" smtClean="0"/>
              <a:t>and for </a:t>
            </a:r>
            <a:r>
              <a:rPr lang="en-US" sz="2000" dirty="0"/>
              <a:t>those </a:t>
            </a:r>
            <a:r>
              <a:rPr lang="en-US" sz="2000" dirty="0" smtClean="0"/>
              <a:t>outcomes -  </a:t>
            </a:r>
            <a:r>
              <a:rPr lang="en-US" sz="2000" dirty="0"/>
              <a:t>if we need healing then we pray for that healing </a:t>
            </a:r>
            <a:r>
              <a:rPr lang="en-US" sz="2000" dirty="0" smtClean="0"/>
              <a:t> - if we need character change and greater fillings of the Spirit then we pray and expect for them - All </a:t>
            </a:r>
            <a:r>
              <a:rPr lang="en-US" sz="2000" dirty="0"/>
              <a:t>those </a:t>
            </a:r>
            <a:r>
              <a:rPr lang="en-US" sz="2000" dirty="0" smtClean="0"/>
              <a:t>types of encounters occurred </a:t>
            </a:r>
            <a:r>
              <a:rPr lang="en-US" sz="2000" dirty="0"/>
              <a:t>under Elijah and </a:t>
            </a:r>
            <a:r>
              <a:rPr lang="en-US" sz="2000" dirty="0" smtClean="0"/>
              <a:t>Elisha </a:t>
            </a:r>
            <a:r>
              <a:rPr lang="en-US" sz="2000" dirty="0"/>
              <a:t>how much more should they occur under a New Testament Church humbly submitted to the </a:t>
            </a:r>
            <a:r>
              <a:rPr lang="en-US" sz="2000" dirty="0" smtClean="0"/>
              <a:t>Lordship </a:t>
            </a:r>
            <a:r>
              <a:rPr lang="en-US" sz="2000" dirty="0"/>
              <a:t>of Jesus </a:t>
            </a:r>
            <a:r>
              <a:rPr lang="en-US" sz="2000" dirty="0" smtClean="0"/>
              <a:t>Christ.</a:t>
            </a:r>
            <a:endParaRPr lang="en-US" sz="2000" dirty="0"/>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verbs 19:21 - Many are the Plans in a Person's Heart"/>
          <p:cNvPicPr>
            <a:picLocks noChangeAspect="1" noChangeArrowheads="1"/>
          </p:cNvPicPr>
          <p:nvPr/>
        </p:nvPicPr>
        <p:blipFill rotWithShape="1">
          <a:blip r:embed="rId2">
            <a:extLst>
              <a:ext uri="{28A0092B-C50C-407E-A947-70E740481C1C}">
                <a14:useLocalDpi xmlns:a14="http://schemas.microsoft.com/office/drawing/2010/main" val="0"/>
              </a:ext>
            </a:extLst>
          </a:blip>
          <a:srcRect t="13573" b="13361"/>
          <a:stretch/>
        </p:blipFill>
        <p:spPr bwMode="auto">
          <a:xfrm>
            <a:off x="152400" y="1791054"/>
            <a:ext cx="4382745" cy="3062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939" y="4965918"/>
            <a:ext cx="4357218" cy="1815882"/>
          </a:xfrm>
          <a:prstGeom prst="rect">
            <a:avLst/>
          </a:prstGeom>
        </p:spPr>
        <p:txBody>
          <a:bodyPr wrap="square">
            <a:spAutoFit/>
          </a:bodyPr>
          <a:lstStyle/>
          <a:p>
            <a:pPr algn="l"/>
            <a:r>
              <a:rPr lang="en-US" sz="2800" dirty="0">
                <a:solidFill>
                  <a:srgbClr val="FFFF00"/>
                </a:solidFill>
              </a:rPr>
              <a:t> For the gifts and calling of God </a:t>
            </a:r>
            <a:r>
              <a:rPr lang="en-US" sz="2800" i="1" dirty="0">
                <a:solidFill>
                  <a:srgbClr val="FFFF00"/>
                </a:solidFill>
              </a:rPr>
              <a:t>are</a:t>
            </a:r>
            <a:r>
              <a:rPr lang="en-US" sz="2800" dirty="0">
                <a:solidFill>
                  <a:srgbClr val="FFFF00"/>
                </a:solidFill>
              </a:rPr>
              <a:t> without repentance. </a:t>
            </a:r>
            <a:endParaRPr lang="en-US" sz="2800" dirty="0" smtClean="0">
              <a:solidFill>
                <a:srgbClr val="FFFF00"/>
              </a:solidFill>
            </a:endParaRPr>
          </a:p>
          <a:p>
            <a:pPr algn="l"/>
            <a:r>
              <a:rPr lang="en-US" sz="2800" b="1" dirty="0" smtClean="0">
                <a:solidFill>
                  <a:srgbClr val="FFFF00"/>
                </a:solidFill>
              </a:rPr>
              <a:t>Romans </a:t>
            </a:r>
            <a:r>
              <a:rPr lang="en-US" sz="2800" b="1" dirty="0">
                <a:solidFill>
                  <a:srgbClr val="FFFF00"/>
                </a:solidFill>
              </a:rPr>
              <a:t>11:29 (KJV) </a:t>
            </a:r>
            <a:endParaRPr lang="en-US" sz="2800" dirty="0">
              <a:solidFill>
                <a:srgbClr val="FFFF00"/>
              </a:solidFill>
            </a:endParaRPr>
          </a:p>
        </p:txBody>
      </p:sp>
      <p:sp>
        <p:nvSpPr>
          <p:cNvPr id="6" name="TextBox 5"/>
          <p:cNvSpPr txBox="1"/>
          <p:nvPr/>
        </p:nvSpPr>
        <p:spPr>
          <a:xfrm>
            <a:off x="5934883" y="712381"/>
            <a:ext cx="2971800" cy="1200329"/>
          </a:xfrm>
          <a:prstGeom prst="rect">
            <a:avLst/>
          </a:prstGeom>
          <a:noFill/>
          <a:ln w="19050">
            <a:solidFill>
              <a:schemeClr val="tx1"/>
            </a:solidFill>
          </a:ln>
        </p:spPr>
        <p:txBody>
          <a:bodyPr wrap="square" rtlCol="0">
            <a:spAutoFit/>
          </a:bodyPr>
          <a:lstStyle/>
          <a:p>
            <a:r>
              <a:rPr lang="en-US" b="1" dirty="0" smtClean="0"/>
              <a:t>Primary purpose</a:t>
            </a:r>
          </a:p>
          <a:p>
            <a:r>
              <a:rPr lang="en-US" b="1" dirty="0" smtClean="0"/>
              <a:t>In </a:t>
            </a:r>
            <a:r>
              <a:rPr lang="en-US" b="1" u="sng" dirty="0" smtClean="0">
                <a:solidFill>
                  <a:srgbClr val="FFFF00"/>
                </a:solidFill>
              </a:rPr>
              <a:t>LIFE</a:t>
            </a:r>
            <a:r>
              <a:rPr lang="en-US" b="1" dirty="0" smtClean="0"/>
              <a:t> or a given season</a:t>
            </a:r>
            <a:endParaRPr lang="en-US" b="1" dirty="0"/>
          </a:p>
        </p:txBody>
      </p:sp>
      <p:sp>
        <p:nvSpPr>
          <p:cNvPr id="7" name="Right Arrow 6"/>
          <p:cNvSpPr/>
          <p:nvPr/>
        </p:nvSpPr>
        <p:spPr bwMode="auto">
          <a:xfrm rot="2356081">
            <a:off x="5513825" y="3528709"/>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6362078">
            <a:off x="7639430" y="3204005"/>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rot="19183505">
            <a:off x="4640896" y="2363265"/>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rot="19398646">
            <a:off x="6691887" y="5241126"/>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7715375">
            <a:off x="3879813" y="4013006"/>
            <a:ext cx="5348351"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76200" y="0"/>
            <a:ext cx="90678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effectLst>
                  <a:glow rad="101600">
                    <a:schemeClr val="accent6">
                      <a:satMod val="175000"/>
                      <a:alpha val="40000"/>
                    </a:schemeClr>
                  </a:glow>
                  <a:outerShdw blurRad="50800" dist="39000" dir="5460000" algn="tl">
                    <a:srgbClr val="000000">
                      <a:alpha val="38000"/>
                    </a:srgbClr>
                  </a:outerShdw>
                </a:effectLst>
              </a:rPr>
              <a:t>Detours – Cul-de-sacs – turn-arounds – Exit Ramps </a:t>
            </a:r>
          </a:p>
        </p:txBody>
      </p:sp>
      <p:sp>
        <p:nvSpPr>
          <p:cNvPr id="8" name="AutoShape 4" descr="Circular Arrow Vector SVG Icon - SVG Re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1867" y="2189229"/>
            <a:ext cx="2788604" cy="278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7784117">
            <a:off x="4712470" y="3788983"/>
            <a:ext cx="3962400" cy="461665"/>
          </a:xfrm>
          <a:prstGeom prst="rect">
            <a:avLst/>
          </a:prstGeom>
          <a:noFill/>
        </p:spPr>
        <p:txBody>
          <a:bodyPr wrap="square" rtlCol="0">
            <a:spAutoFit/>
          </a:bodyPr>
          <a:lstStyle/>
          <a:p>
            <a:r>
              <a:rPr lang="en-US" dirty="0" smtClean="0">
                <a:solidFill>
                  <a:srgbClr val="000000"/>
                </a:solidFill>
              </a:rPr>
              <a:t>Primary Plan of God</a:t>
            </a:r>
            <a:endParaRPr lang="en-US" dirty="0">
              <a:solidFill>
                <a:srgbClr val="000000"/>
              </a:solidFill>
            </a:endParaRPr>
          </a:p>
        </p:txBody>
      </p:sp>
      <p:sp>
        <p:nvSpPr>
          <p:cNvPr id="15" name="Rectangle 14"/>
          <p:cNvSpPr/>
          <p:nvPr/>
        </p:nvSpPr>
        <p:spPr>
          <a:xfrm>
            <a:off x="270590" y="457200"/>
            <a:ext cx="5529489" cy="1569660"/>
          </a:xfrm>
          <a:prstGeom prst="rect">
            <a:avLst/>
          </a:prstGeom>
        </p:spPr>
        <p:txBody>
          <a:bodyPr wrap="square">
            <a:spAutoFit/>
          </a:bodyPr>
          <a:lstStyle/>
          <a:p>
            <a:r>
              <a:rPr lang="en-US" dirty="0" smtClean="0">
                <a:solidFill>
                  <a:srgbClr val="FFFF00"/>
                </a:solidFill>
              </a:rPr>
              <a:t>“Prepare </a:t>
            </a:r>
            <a:r>
              <a:rPr lang="en-US" dirty="0">
                <a:solidFill>
                  <a:srgbClr val="FFFF00"/>
                </a:solidFill>
              </a:rPr>
              <a:t>the way for the </a:t>
            </a:r>
            <a:r>
              <a:rPr lang="en-US" cap="small" dirty="0">
                <a:solidFill>
                  <a:srgbClr val="FFFF00"/>
                </a:solidFill>
              </a:rPr>
              <a:t>LORD</a:t>
            </a:r>
            <a:r>
              <a:rPr lang="en-US" dirty="0">
                <a:solidFill>
                  <a:srgbClr val="FFFF00"/>
                </a:solidFill>
              </a:rPr>
              <a:t>; </a:t>
            </a:r>
            <a:r>
              <a:rPr lang="en-US" u="sng" dirty="0">
                <a:solidFill>
                  <a:srgbClr val="FFFF00"/>
                </a:solidFill>
              </a:rPr>
              <a:t>make straight in the wilderness a highway </a:t>
            </a:r>
            <a:r>
              <a:rPr lang="en-US" dirty="0">
                <a:solidFill>
                  <a:srgbClr val="FFFF00"/>
                </a:solidFill>
              </a:rPr>
              <a:t>for our God. </a:t>
            </a:r>
            <a:r>
              <a:rPr lang="en-US" b="1" dirty="0">
                <a:solidFill>
                  <a:srgbClr val="FFFF00"/>
                </a:solidFill>
              </a:rPr>
              <a:t>Isaiah 40:3 (NIV) </a:t>
            </a:r>
            <a:r>
              <a:rPr lang="en-US" dirty="0">
                <a:solidFill>
                  <a:srgbClr val="FFFF00"/>
                </a:solidFill>
              </a:rPr>
              <a:t/>
            </a:r>
            <a:br>
              <a:rPr lang="en-US" dirty="0">
                <a:solidFill>
                  <a:srgbClr val="FFFF00"/>
                </a:solidFill>
              </a:rPr>
            </a:br>
            <a:endParaRPr lang="en-US" dirty="0">
              <a:solidFill>
                <a:srgbClr val="FFFF00"/>
              </a:solidFill>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791" y="3422868"/>
            <a:ext cx="1329671" cy="174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145671">
            <a:off x="4760140" y="2664461"/>
            <a:ext cx="1262296" cy="400110"/>
          </a:xfrm>
          <a:prstGeom prst="rect">
            <a:avLst/>
          </a:prstGeom>
          <a:noFill/>
        </p:spPr>
        <p:txBody>
          <a:bodyPr wrap="square" rtlCol="0">
            <a:spAutoFit/>
          </a:bodyPr>
          <a:lstStyle/>
          <a:p>
            <a:r>
              <a:rPr lang="en-US" sz="2000" dirty="0" smtClean="0"/>
              <a:t>Options</a:t>
            </a:r>
            <a:endParaRPr lang="en-US" sz="2000" dirty="0"/>
          </a:p>
        </p:txBody>
      </p:sp>
    </p:spTree>
    <p:extLst>
      <p:ext uri="{BB962C8B-B14F-4D97-AF65-F5344CB8AC3E}">
        <p14:creationId xmlns:p14="http://schemas.microsoft.com/office/powerpoint/2010/main" val="385786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2" grpId="0" animBg="1"/>
      <p:bldP spid="14" grpId="0"/>
      <p:bldP spid="1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935"/>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King Joram – Elisha And Skeletons</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The Closet (2 Kings chapters 3-7)</a:t>
            </a:r>
          </a:p>
        </p:txBody>
      </p:sp>
      <p:sp>
        <p:nvSpPr>
          <p:cNvPr id="2" name="Rectangle 1"/>
          <p:cNvSpPr/>
          <p:nvPr/>
        </p:nvSpPr>
        <p:spPr>
          <a:xfrm>
            <a:off x="304800" y="1447800"/>
            <a:ext cx="8458200" cy="2677656"/>
          </a:xfrm>
          <a:prstGeom prst="rect">
            <a:avLst/>
          </a:prstGeom>
        </p:spPr>
        <p:txBody>
          <a:bodyPr wrap="square">
            <a:spAutoFit/>
          </a:bodyPr>
          <a:lstStyle/>
          <a:p>
            <a:r>
              <a:rPr lang="en-US" dirty="0" smtClean="0"/>
              <a:t>Joram </a:t>
            </a:r>
            <a:r>
              <a:rPr lang="en-US" dirty="0"/>
              <a:t>son of Ahab became king of Israel in Samaria </a:t>
            </a:r>
            <a:r>
              <a:rPr lang="en-US" dirty="0" smtClean="0"/>
              <a:t>--, </a:t>
            </a:r>
            <a:r>
              <a:rPr lang="en-US" dirty="0"/>
              <a:t>and he reigned twelve years. 2  He did evil in the eyes of the LORD, but not as his father and mother had done. </a:t>
            </a:r>
            <a:r>
              <a:rPr lang="en-US" b="1" dirty="0">
                <a:solidFill>
                  <a:srgbClr val="FFFF00"/>
                </a:solidFill>
              </a:rPr>
              <a:t>He got rid of the sacred stone of Baal that his father had made</a:t>
            </a:r>
            <a:r>
              <a:rPr lang="en-US" dirty="0"/>
              <a:t>. 3  </a:t>
            </a:r>
            <a:r>
              <a:rPr lang="en-US" b="1" dirty="0">
                <a:solidFill>
                  <a:schemeClr val="bg2">
                    <a:lumMod val="10000"/>
                    <a:lumOff val="90000"/>
                  </a:schemeClr>
                </a:solidFill>
              </a:rPr>
              <a:t>Nevertheless he clung to the sins of Jeroboam son of </a:t>
            </a:r>
            <a:r>
              <a:rPr lang="en-US" b="1" dirty="0" err="1">
                <a:solidFill>
                  <a:schemeClr val="bg2">
                    <a:lumMod val="10000"/>
                    <a:lumOff val="90000"/>
                  </a:schemeClr>
                </a:solidFill>
              </a:rPr>
              <a:t>Nebat</a:t>
            </a:r>
            <a:r>
              <a:rPr lang="en-US" b="1" dirty="0">
                <a:solidFill>
                  <a:schemeClr val="bg2">
                    <a:lumMod val="10000"/>
                    <a:lumOff val="90000"/>
                  </a:schemeClr>
                </a:solidFill>
              </a:rPr>
              <a:t>, which he had caused Israel to commit; he did not turn away from them</a:t>
            </a:r>
            <a:r>
              <a:rPr lang="en-US" b="1" dirty="0"/>
              <a:t>.</a:t>
            </a:r>
            <a:r>
              <a:rPr lang="en-US" dirty="0"/>
              <a:t> </a:t>
            </a:r>
            <a:r>
              <a:rPr lang="en-US" dirty="0" smtClean="0"/>
              <a:t> 2 </a:t>
            </a:r>
            <a:r>
              <a:rPr lang="en-US" dirty="0"/>
              <a:t>Kings 3:1-3 (NIV)</a:t>
            </a:r>
          </a:p>
        </p:txBody>
      </p:sp>
      <p:sp>
        <p:nvSpPr>
          <p:cNvPr id="3" name="TextBox 2"/>
          <p:cNvSpPr txBox="1"/>
          <p:nvPr/>
        </p:nvSpPr>
        <p:spPr>
          <a:xfrm>
            <a:off x="152400" y="4572000"/>
            <a:ext cx="8686800" cy="954107"/>
          </a:xfrm>
          <a:prstGeom prst="rect">
            <a:avLst/>
          </a:prstGeom>
          <a:noFill/>
        </p:spPr>
        <p:txBody>
          <a:bodyPr wrap="square" rtlCol="0">
            <a:spAutoFit/>
          </a:bodyPr>
          <a:lstStyle/>
          <a:p>
            <a:r>
              <a:rPr lang="en-US" sz="2800" dirty="0" smtClean="0">
                <a:solidFill>
                  <a:srgbClr val="FFFF00"/>
                </a:solidFill>
              </a:rPr>
              <a:t>Exposes a ghastly human trait that many of God’s people do not overcome -</a:t>
            </a:r>
            <a:endParaRPr lang="en-US" sz="2800" dirty="0">
              <a:solidFill>
                <a:srgbClr val="FFFF00"/>
              </a:solidFill>
            </a:endParaRPr>
          </a:p>
        </p:txBody>
      </p:sp>
      <p:pic>
        <p:nvPicPr>
          <p:cNvPr id="2050" name="Picture 2" descr="Double Mindedness - Revival Today Blog"/>
          <p:cNvPicPr>
            <a:picLocks noChangeAspect="1" noChangeArrowheads="1"/>
          </p:cNvPicPr>
          <p:nvPr/>
        </p:nvPicPr>
        <p:blipFill rotWithShape="1">
          <a:blip r:embed="rId2">
            <a:extLst>
              <a:ext uri="{28A0092B-C50C-407E-A947-70E740481C1C}">
                <a14:useLocalDpi xmlns:a14="http://schemas.microsoft.com/office/drawing/2010/main" val="0"/>
              </a:ext>
            </a:extLst>
          </a:blip>
          <a:srcRect l="-2081" t="72967" r="36147" b="13339"/>
          <a:stretch/>
        </p:blipFill>
        <p:spPr bwMode="auto">
          <a:xfrm>
            <a:off x="1189074" y="5791200"/>
            <a:ext cx="6430926" cy="70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2" y="65782"/>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King Joram - From Supernatural Interventions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Depression (2 Kings 6,7)</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795752"/>
            <a:ext cx="416634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3772" y="1592489"/>
            <a:ext cx="4114800" cy="1200329"/>
          </a:xfrm>
          <a:prstGeom prst="rect">
            <a:avLst/>
          </a:prstGeom>
          <a:noFill/>
        </p:spPr>
        <p:txBody>
          <a:bodyPr wrap="square" rtlCol="0">
            <a:spAutoFit/>
          </a:bodyPr>
          <a:lstStyle/>
          <a:p>
            <a:r>
              <a:rPr lang="en-US" dirty="0" smtClean="0"/>
              <a:t>Elisha Surrounded at Dothan by a large Battalion – Angel Armies show up and </a:t>
            </a:r>
            <a:endParaRPr lang="en-US" dirty="0"/>
          </a:p>
        </p:txBody>
      </p:sp>
      <p:sp>
        <p:nvSpPr>
          <p:cNvPr id="3" name="Rectangle 2"/>
          <p:cNvSpPr/>
          <p:nvPr/>
        </p:nvSpPr>
        <p:spPr>
          <a:xfrm>
            <a:off x="4495800" y="2792818"/>
            <a:ext cx="4572000" cy="1200329"/>
          </a:xfrm>
          <a:prstGeom prst="rect">
            <a:avLst/>
          </a:prstGeom>
        </p:spPr>
        <p:txBody>
          <a:bodyPr>
            <a:spAutoFit/>
          </a:bodyPr>
          <a:lstStyle/>
          <a:p>
            <a:r>
              <a:rPr lang="en-US" sz="1800" dirty="0">
                <a:solidFill>
                  <a:srgbClr val="FFFF00"/>
                </a:solidFill>
              </a:rPr>
              <a:t>"Oh, my lord, what shall we do?" the servant asked. 16  "Don't be afraid," the prophet answered. "Those who are with us are more than those who are with them."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4262" y="4310352"/>
            <a:ext cx="24955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 y="4419600"/>
            <a:ext cx="5638799" cy="2246769"/>
          </a:xfrm>
          <a:prstGeom prst="rect">
            <a:avLst/>
          </a:prstGeom>
        </p:spPr>
        <p:txBody>
          <a:bodyPr wrap="square">
            <a:spAutoFit/>
          </a:bodyPr>
          <a:lstStyle/>
          <a:p>
            <a:r>
              <a:rPr lang="en-US" sz="2000" dirty="0"/>
              <a:t>As the enemy came down toward him</a:t>
            </a:r>
            <a:r>
              <a:rPr lang="en-US" sz="2000" b="1" dirty="0">
                <a:solidFill>
                  <a:srgbClr val="FFFF00"/>
                </a:solidFill>
              </a:rPr>
              <a:t>, Elisha prayed to the LORD,</a:t>
            </a:r>
            <a:r>
              <a:rPr lang="en-US" sz="2000" dirty="0"/>
              <a:t> "Strike these people with blindness." So </a:t>
            </a:r>
            <a:r>
              <a:rPr lang="en-US" sz="2000" dirty="0" smtClean="0"/>
              <a:t>He </a:t>
            </a:r>
            <a:r>
              <a:rPr lang="en-US" sz="2000" dirty="0"/>
              <a:t>struck them with blindness, as Elisha had asked. 19  Elisha told them, "This is not the road and this is not the city. Follow me, and I will lead you to the man you are looking for." And he led them to Samaria. </a:t>
            </a:r>
          </a:p>
        </p:txBody>
      </p:sp>
      <p:sp>
        <p:nvSpPr>
          <p:cNvPr id="6" name="TextBox 5"/>
          <p:cNvSpPr txBox="1"/>
          <p:nvPr/>
        </p:nvSpPr>
        <p:spPr>
          <a:xfrm>
            <a:off x="609600" y="1143000"/>
            <a:ext cx="7926572" cy="461665"/>
          </a:xfrm>
          <a:prstGeom prst="rect">
            <a:avLst/>
          </a:prstGeom>
          <a:noFill/>
        </p:spPr>
        <p:txBody>
          <a:bodyPr wrap="square" rtlCol="0">
            <a:spAutoFit/>
          </a:bodyPr>
          <a:lstStyle/>
          <a:p>
            <a:r>
              <a:rPr lang="en-US" b="1" dirty="0" smtClean="0">
                <a:solidFill>
                  <a:srgbClr val="00B0F0"/>
                </a:solidFill>
              </a:rPr>
              <a:t>Elisha was given deep Intel about the King of Aram</a:t>
            </a:r>
            <a:endParaRPr lang="en-US" b="1" dirty="0">
              <a:solidFill>
                <a:srgbClr val="00B0F0"/>
              </a:solidFill>
            </a:endParaRPr>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93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Frustrations Along the Way – Loses His Peace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14400"/>
            <a:ext cx="399097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1" y="914400"/>
            <a:ext cx="4724399" cy="1200329"/>
          </a:xfrm>
          <a:prstGeom prst="rect">
            <a:avLst/>
          </a:prstGeom>
          <a:noFill/>
        </p:spPr>
        <p:txBody>
          <a:bodyPr wrap="square" rtlCol="0">
            <a:spAutoFit/>
          </a:bodyPr>
          <a:lstStyle/>
          <a:p>
            <a:r>
              <a:rPr lang="en-US" dirty="0" smtClean="0"/>
              <a:t>The Army of the King of Aram that he left go five years ago is back laying siege to Samaria.</a:t>
            </a:r>
            <a:endParaRPr lang="en-US" dirty="0"/>
          </a:p>
        </p:txBody>
      </p:sp>
      <p:sp>
        <p:nvSpPr>
          <p:cNvPr id="3" name="Rectangle 2"/>
          <p:cNvSpPr/>
          <p:nvPr/>
        </p:nvSpPr>
        <p:spPr>
          <a:xfrm>
            <a:off x="228600" y="2277070"/>
            <a:ext cx="4572000" cy="923330"/>
          </a:xfrm>
          <a:prstGeom prst="rect">
            <a:avLst/>
          </a:prstGeom>
        </p:spPr>
        <p:txBody>
          <a:bodyPr wrap="square">
            <a:spAutoFit/>
          </a:bodyPr>
          <a:lstStyle/>
          <a:p>
            <a:r>
              <a:rPr lang="en-US" sz="1800" dirty="0" smtClean="0">
                <a:solidFill>
                  <a:srgbClr val="FFFF00"/>
                </a:solidFill>
              </a:rPr>
              <a:t>Some </a:t>
            </a:r>
            <a:r>
              <a:rPr lang="en-US" sz="1800" dirty="0">
                <a:solidFill>
                  <a:srgbClr val="FFFF00"/>
                </a:solidFill>
              </a:rPr>
              <a:t>time later, Ben-</a:t>
            </a:r>
            <a:r>
              <a:rPr lang="en-US" sz="1800" dirty="0" err="1">
                <a:solidFill>
                  <a:srgbClr val="FFFF00"/>
                </a:solidFill>
              </a:rPr>
              <a:t>Hadad</a:t>
            </a:r>
            <a:r>
              <a:rPr lang="en-US" sz="1800" dirty="0">
                <a:solidFill>
                  <a:srgbClr val="FFFF00"/>
                </a:solidFill>
              </a:rPr>
              <a:t> king of Aram mobilized his entire army and marched up and laid siege to Samaria. </a:t>
            </a:r>
          </a:p>
        </p:txBody>
      </p:sp>
      <p:sp>
        <p:nvSpPr>
          <p:cNvPr id="5" name="TextBox 4"/>
          <p:cNvSpPr txBox="1"/>
          <p:nvPr/>
        </p:nvSpPr>
        <p:spPr>
          <a:xfrm>
            <a:off x="723900" y="3347325"/>
            <a:ext cx="7696200" cy="830997"/>
          </a:xfrm>
          <a:prstGeom prst="rect">
            <a:avLst/>
          </a:prstGeom>
          <a:noFill/>
        </p:spPr>
        <p:txBody>
          <a:bodyPr wrap="square" rtlCol="0">
            <a:spAutoFit/>
          </a:bodyPr>
          <a:lstStyle/>
          <a:p>
            <a:r>
              <a:rPr lang="en-US" dirty="0" smtClean="0"/>
              <a:t>Famine lasts over two years and is so bad a donkey’s head cost over $100 and people resort to cannibalism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706" y="4178322"/>
            <a:ext cx="179126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1" y="4267200"/>
            <a:ext cx="6871858" cy="830997"/>
          </a:xfrm>
          <a:prstGeom prst="rect">
            <a:avLst/>
          </a:prstGeom>
          <a:noFill/>
        </p:spPr>
        <p:txBody>
          <a:bodyPr wrap="square" rtlCol="0">
            <a:spAutoFit/>
          </a:bodyPr>
          <a:lstStyle/>
          <a:p>
            <a:r>
              <a:rPr lang="en-US" dirty="0" smtClean="0">
                <a:solidFill>
                  <a:srgbClr val="FFFF00"/>
                </a:solidFill>
              </a:rPr>
              <a:t>King Joram tore his robes when he heard about the cannibalism – and underneath was sack-cloth </a:t>
            </a:r>
            <a:endParaRPr lang="en-US" dirty="0">
              <a:solidFill>
                <a:srgbClr val="FFFF00"/>
              </a:solidFill>
            </a:endParaRPr>
          </a:p>
        </p:txBody>
      </p:sp>
      <p:sp>
        <p:nvSpPr>
          <p:cNvPr id="7" name="TextBox 6"/>
          <p:cNvSpPr txBox="1"/>
          <p:nvPr/>
        </p:nvSpPr>
        <p:spPr>
          <a:xfrm>
            <a:off x="76200" y="5181600"/>
            <a:ext cx="7000305" cy="1569660"/>
          </a:xfrm>
          <a:prstGeom prst="rect">
            <a:avLst/>
          </a:prstGeom>
          <a:noFill/>
        </p:spPr>
        <p:txBody>
          <a:bodyPr wrap="square" rtlCol="0">
            <a:spAutoFit/>
          </a:bodyPr>
          <a:lstStyle/>
          <a:p>
            <a:r>
              <a:rPr lang="en-US" dirty="0" smtClean="0"/>
              <a:t>Joram was praying for breakthrough – but he hits his breaking point - he let’s go of any agreement in faith with praying Elisha – and vows to kill him – hinting that he is responsible for the famine.</a:t>
            </a:r>
            <a:endParaRPr lang="en-US" dirty="0"/>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93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effectLst>
                  <a:glow rad="101600">
                    <a:schemeClr val="accent6">
                      <a:satMod val="175000"/>
                      <a:alpha val="40000"/>
                    </a:schemeClr>
                  </a:glow>
                  <a:outerShdw blurRad="50800" dist="39000" dir="5460000" algn="tl">
                    <a:srgbClr val="000000">
                      <a:alpha val="38000"/>
                    </a:srgbClr>
                  </a:outerShdw>
                </a:effectLst>
              </a:rPr>
              <a:t>On The Verge of Victory</a:t>
            </a:r>
          </a:p>
          <a:p>
            <a:r>
              <a:rPr lang="en-US" sz="3200" b="1" dirty="0" smtClean="0">
                <a:ln w="11430"/>
                <a:effectLst>
                  <a:glow rad="101600">
                    <a:schemeClr val="accent6">
                      <a:satMod val="175000"/>
                      <a:alpha val="40000"/>
                    </a:schemeClr>
                  </a:glow>
                  <a:outerShdw blurRad="50800" dist="39000" dir="5460000" algn="tl">
                    <a:srgbClr val="000000">
                      <a:alpha val="38000"/>
                    </a:srgbClr>
                  </a:outerShdw>
                </a:effectLst>
              </a:rPr>
              <a:t>Joram Caves to Unbelief and Fear</a:t>
            </a:r>
          </a:p>
        </p:txBody>
      </p:sp>
      <p:sp>
        <p:nvSpPr>
          <p:cNvPr id="2" name="Rectangle 1"/>
          <p:cNvSpPr/>
          <p:nvPr/>
        </p:nvSpPr>
        <p:spPr>
          <a:xfrm>
            <a:off x="228600" y="1371600"/>
            <a:ext cx="8686800" cy="1569660"/>
          </a:xfrm>
          <a:prstGeom prst="rect">
            <a:avLst/>
          </a:prstGeom>
        </p:spPr>
        <p:txBody>
          <a:bodyPr wrap="square">
            <a:spAutoFit/>
          </a:bodyPr>
          <a:lstStyle/>
          <a:p>
            <a:r>
              <a:rPr lang="en-US" dirty="0" smtClean="0"/>
              <a:t> (Joram) said</a:t>
            </a:r>
            <a:r>
              <a:rPr lang="en-US" dirty="0"/>
              <a:t>, "May God deal with me, be it ever so severely, if the head of Elisha son of </a:t>
            </a:r>
            <a:r>
              <a:rPr lang="en-US" dirty="0" err="1"/>
              <a:t>Shaphat</a:t>
            </a:r>
            <a:r>
              <a:rPr lang="en-US" dirty="0"/>
              <a:t> remains on his shoulders today! And [the king] said, "This disaster is from the LORD. Why should I wait for the LORD any longer?" 2 Kings </a:t>
            </a:r>
            <a:r>
              <a:rPr lang="en-US" dirty="0" smtClean="0"/>
              <a:t>6:31,33 </a:t>
            </a:r>
            <a:endParaRPr lang="en-US" dirty="0"/>
          </a:p>
        </p:txBody>
      </p:sp>
      <p:sp>
        <p:nvSpPr>
          <p:cNvPr id="3" name="Rectangle 2"/>
          <p:cNvSpPr/>
          <p:nvPr/>
        </p:nvSpPr>
        <p:spPr>
          <a:xfrm>
            <a:off x="76200" y="3276600"/>
            <a:ext cx="8610600" cy="3046988"/>
          </a:xfrm>
          <a:prstGeom prst="rect">
            <a:avLst/>
          </a:prstGeom>
        </p:spPr>
        <p:txBody>
          <a:bodyPr wrap="square">
            <a:spAutoFit/>
          </a:bodyPr>
          <a:lstStyle/>
          <a:p>
            <a:r>
              <a:rPr lang="en-US" dirty="0">
                <a:solidFill>
                  <a:srgbClr val="FFFF00"/>
                </a:solidFill>
              </a:rPr>
              <a:t>Elisha said, "Hear the word of the LORD. This is what the LORD says: About this time tomorrow, a </a:t>
            </a:r>
            <a:r>
              <a:rPr lang="en-US" dirty="0" err="1">
                <a:solidFill>
                  <a:srgbClr val="FFFF00"/>
                </a:solidFill>
              </a:rPr>
              <a:t>seah</a:t>
            </a:r>
            <a:r>
              <a:rPr lang="en-US" dirty="0">
                <a:solidFill>
                  <a:srgbClr val="FFFF00"/>
                </a:solidFill>
              </a:rPr>
              <a:t> </a:t>
            </a:r>
            <a:r>
              <a:rPr lang="en-US" dirty="0" smtClean="0">
                <a:solidFill>
                  <a:srgbClr val="FFFF00"/>
                </a:solidFill>
              </a:rPr>
              <a:t>(seven quarts) of </a:t>
            </a:r>
            <a:r>
              <a:rPr lang="en-US" dirty="0">
                <a:solidFill>
                  <a:srgbClr val="FFFF00"/>
                </a:solidFill>
              </a:rPr>
              <a:t>flour will sell for a shekel </a:t>
            </a:r>
            <a:r>
              <a:rPr lang="en-US" dirty="0" smtClean="0">
                <a:solidFill>
                  <a:srgbClr val="FFFF00"/>
                </a:solidFill>
              </a:rPr>
              <a:t> (1 dollar) and </a:t>
            </a:r>
            <a:r>
              <a:rPr lang="en-US" dirty="0">
                <a:solidFill>
                  <a:srgbClr val="FFFF00"/>
                </a:solidFill>
              </a:rPr>
              <a:t>two </a:t>
            </a:r>
            <a:r>
              <a:rPr lang="en-US" dirty="0" err="1">
                <a:solidFill>
                  <a:srgbClr val="FFFF00"/>
                </a:solidFill>
              </a:rPr>
              <a:t>seahs</a:t>
            </a:r>
            <a:r>
              <a:rPr lang="en-US" dirty="0">
                <a:solidFill>
                  <a:srgbClr val="FFFF00"/>
                </a:solidFill>
              </a:rPr>
              <a:t> of barley for a shekel at the gate of Samaria." 2  The officer on whose arm the king was leaning said to the man of God, "Look, even if the LORD should open the floodgates of the heavens, could this happen?" "You will see it with your own eyes," answered Elisha, "but you will not eat any of it!" 2 Kings 7:1-2 (NIV)</a:t>
            </a:r>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418"/>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Intervention Comes</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For The Remnant That Prayed  Through</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39"/>
          <a:stretch/>
        </p:blipFill>
        <p:spPr bwMode="auto">
          <a:xfrm>
            <a:off x="228600" y="1447800"/>
            <a:ext cx="322515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57600" y="1066800"/>
            <a:ext cx="5257800" cy="3785652"/>
          </a:xfrm>
          <a:prstGeom prst="rect">
            <a:avLst/>
          </a:prstGeom>
        </p:spPr>
        <p:txBody>
          <a:bodyPr wrap="square">
            <a:spAutoFit/>
          </a:bodyPr>
          <a:lstStyle/>
          <a:p>
            <a:r>
              <a:rPr lang="en-US" sz="2000" dirty="0"/>
              <a:t> At dusk they got up and went to the camp of the Arameans. When they reached the edge of the camp, not a man was there, </a:t>
            </a:r>
            <a:r>
              <a:rPr lang="en-US" sz="2000" baseline="30000" dirty="0"/>
              <a:t>6 </a:t>
            </a:r>
            <a:r>
              <a:rPr lang="en-US" sz="2000" dirty="0"/>
              <a:t> for the Lord had caused the Arameans to hear the sound of chariots and horses and a great army, so that they said to one another, "Look, the king of Israel has hired the Hittite and Egyptian kings to attack us!" </a:t>
            </a:r>
            <a:r>
              <a:rPr lang="en-US" sz="2000" baseline="30000" dirty="0"/>
              <a:t>7 </a:t>
            </a:r>
            <a:r>
              <a:rPr lang="en-US" sz="2000" dirty="0"/>
              <a:t> So they got up and fled in the dusk and abandoned their tents and their horses and donkeys. They left the camp as it was and ran for their lives. </a:t>
            </a:r>
            <a:endParaRPr lang="en-US" sz="2000" dirty="0" smtClean="0"/>
          </a:p>
          <a:p>
            <a:r>
              <a:rPr lang="en-US" sz="2000" b="1" dirty="0" smtClean="0"/>
              <a:t>2 </a:t>
            </a:r>
            <a:r>
              <a:rPr lang="en-US" sz="2000" b="1" dirty="0"/>
              <a:t>Kings 7:5-7 (NIV) </a:t>
            </a:r>
            <a:endParaRPr lang="en-US" sz="2000" dirty="0"/>
          </a:p>
        </p:txBody>
      </p:sp>
      <p:sp>
        <p:nvSpPr>
          <p:cNvPr id="3" name="Rectangle 2"/>
          <p:cNvSpPr/>
          <p:nvPr/>
        </p:nvSpPr>
        <p:spPr>
          <a:xfrm>
            <a:off x="303028" y="4852452"/>
            <a:ext cx="8382000" cy="1938992"/>
          </a:xfrm>
          <a:prstGeom prst="rect">
            <a:avLst/>
          </a:prstGeom>
        </p:spPr>
        <p:txBody>
          <a:bodyPr wrap="square">
            <a:spAutoFit/>
          </a:bodyPr>
          <a:lstStyle/>
          <a:p>
            <a:r>
              <a:rPr lang="en-US" sz="2000" baseline="30000" dirty="0">
                <a:solidFill>
                  <a:srgbClr val="FFFF00"/>
                </a:solidFill>
              </a:rPr>
              <a:t>17 </a:t>
            </a:r>
            <a:r>
              <a:rPr lang="en-US" sz="2000" dirty="0">
                <a:solidFill>
                  <a:srgbClr val="FFFF00"/>
                </a:solidFill>
              </a:rPr>
              <a:t> Now the king had put the officer on whose arm he leaned in charge of the gate, and the people trampled him in the gateway, and he died, just as the man of God had foretold when the king came down to his house. </a:t>
            </a:r>
            <a:r>
              <a:rPr lang="en-US" sz="2000" baseline="30000" dirty="0">
                <a:solidFill>
                  <a:srgbClr val="FFFF00"/>
                </a:solidFill>
              </a:rPr>
              <a:t>18 </a:t>
            </a:r>
            <a:r>
              <a:rPr lang="en-US" sz="2000" dirty="0">
                <a:solidFill>
                  <a:srgbClr val="FFFF00"/>
                </a:solidFill>
              </a:rPr>
              <a:t> It happened as the man of God had said to the king: "About this time tomorrow, a </a:t>
            </a:r>
            <a:r>
              <a:rPr lang="en-US" sz="2000" dirty="0" err="1">
                <a:solidFill>
                  <a:srgbClr val="FFFF00"/>
                </a:solidFill>
              </a:rPr>
              <a:t>seah</a:t>
            </a:r>
            <a:r>
              <a:rPr lang="en-US" sz="2000" dirty="0">
                <a:solidFill>
                  <a:srgbClr val="FFFF00"/>
                </a:solidFill>
              </a:rPr>
              <a:t> of flour will sell for a shekel and two </a:t>
            </a:r>
            <a:r>
              <a:rPr lang="en-US" sz="2000" dirty="0" err="1">
                <a:solidFill>
                  <a:srgbClr val="FFFF00"/>
                </a:solidFill>
              </a:rPr>
              <a:t>seahs</a:t>
            </a:r>
            <a:r>
              <a:rPr lang="en-US" sz="2000" dirty="0">
                <a:solidFill>
                  <a:srgbClr val="FFFF00"/>
                </a:solidFill>
              </a:rPr>
              <a:t> of barley for a shekel at the gate of Samaria." </a:t>
            </a:r>
            <a:r>
              <a:rPr lang="en-US" sz="2000" b="1" dirty="0">
                <a:solidFill>
                  <a:srgbClr val="FFFF00"/>
                </a:solidFill>
              </a:rPr>
              <a:t>2 Kings 7:17-18 (NIV) </a:t>
            </a:r>
            <a:endParaRPr lang="en-US" sz="2000" dirty="0">
              <a:solidFill>
                <a:srgbClr val="FFFF00"/>
              </a:solidFill>
            </a:endParaRPr>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verbs 19:21 - Many are the Plans in a Person's Heart"/>
          <p:cNvPicPr>
            <a:picLocks noChangeAspect="1" noChangeArrowheads="1"/>
          </p:cNvPicPr>
          <p:nvPr/>
        </p:nvPicPr>
        <p:blipFill rotWithShape="1">
          <a:blip r:embed="rId2">
            <a:extLst>
              <a:ext uri="{28A0092B-C50C-407E-A947-70E740481C1C}">
                <a14:useLocalDpi xmlns:a14="http://schemas.microsoft.com/office/drawing/2010/main" val="0"/>
              </a:ext>
            </a:extLst>
          </a:blip>
          <a:srcRect t="13573" b="13361"/>
          <a:stretch/>
        </p:blipFill>
        <p:spPr bwMode="auto">
          <a:xfrm>
            <a:off x="152400" y="1791054"/>
            <a:ext cx="4382745" cy="3062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3939" y="4965918"/>
            <a:ext cx="4357218" cy="1815882"/>
          </a:xfrm>
          <a:prstGeom prst="rect">
            <a:avLst/>
          </a:prstGeom>
        </p:spPr>
        <p:txBody>
          <a:bodyPr wrap="square">
            <a:spAutoFit/>
          </a:bodyPr>
          <a:lstStyle/>
          <a:p>
            <a:pPr algn="l"/>
            <a:r>
              <a:rPr lang="en-US" sz="2800" dirty="0">
                <a:solidFill>
                  <a:srgbClr val="FFFF00"/>
                </a:solidFill>
              </a:rPr>
              <a:t> For the gifts and calling of God </a:t>
            </a:r>
            <a:r>
              <a:rPr lang="en-US" sz="2800" i="1" dirty="0">
                <a:solidFill>
                  <a:srgbClr val="FFFF00"/>
                </a:solidFill>
              </a:rPr>
              <a:t>are</a:t>
            </a:r>
            <a:r>
              <a:rPr lang="en-US" sz="2800" dirty="0">
                <a:solidFill>
                  <a:srgbClr val="FFFF00"/>
                </a:solidFill>
              </a:rPr>
              <a:t> without repentance. </a:t>
            </a:r>
            <a:endParaRPr lang="en-US" sz="2800" dirty="0" smtClean="0">
              <a:solidFill>
                <a:srgbClr val="FFFF00"/>
              </a:solidFill>
            </a:endParaRPr>
          </a:p>
          <a:p>
            <a:pPr algn="l"/>
            <a:r>
              <a:rPr lang="en-US" sz="2800" b="1" dirty="0" smtClean="0">
                <a:solidFill>
                  <a:srgbClr val="FFFF00"/>
                </a:solidFill>
              </a:rPr>
              <a:t>Romans </a:t>
            </a:r>
            <a:r>
              <a:rPr lang="en-US" sz="2800" b="1" dirty="0">
                <a:solidFill>
                  <a:srgbClr val="FFFF00"/>
                </a:solidFill>
              </a:rPr>
              <a:t>11:29 (KJV) </a:t>
            </a:r>
            <a:endParaRPr lang="en-US" sz="2800" dirty="0">
              <a:solidFill>
                <a:srgbClr val="FFFF00"/>
              </a:solidFill>
            </a:endParaRPr>
          </a:p>
        </p:txBody>
      </p:sp>
      <p:sp>
        <p:nvSpPr>
          <p:cNvPr id="6" name="TextBox 5"/>
          <p:cNvSpPr txBox="1"/>
          <p:nvPr/>
        </p:nvSpPr>
        <p:spPr>
          <a:xfrm>
            <a:off x="5934883" y="712381"/>
            <a:ext cx="2971800" cy="1200329"/>
          </a:xfrm>
          <a:prstGeom prst="rect">
            <a:avLst/>
          </a:prstGeom>
          <a:noFill/>
          <a:ln w="19050">
            <a:solidFill>
              <a:schemeClr val="tx1"/>
            </a:solidFill>
          </a:ln>
        </p:spPr>
        <p:txBody>
          <a:bodyPr wrap="square" rtlCol="0">
            <a:spAutoFit/>
          </a:bodyPr>
          <a:lstStyle/>
          <a:p>
            <a:r>
              <a:rPr lang="en-US" b="1" dirty="0" smtClean="0"/>
              <a:t>Primary purpose</a:t>
            </a:r>
          </a:p>
          <a:p>
            <a:r>
              <a:rPr lang="en-US" b="1" dirty="0" smtClean="0"/>
              <a:t>In </a:t>
            </a:r>
            <a:r>
              <a:rPr lang="en-US" b="1" u="sng" dirty="0" smtClean="0">
                <a:solidFill>
                  <a:srgbClr val="FFFF00"/>
                </a:solidFill>
              </a:rPr>
              <a:t>LIFE</a:t>
            </a:r>
            <a:r>
              <a:rPr lang="en-US" b="1" dirty="0" smtClean="0"/>
              <a:t> or a given season</a:t>
            </a:r>
            <a:endParaRPr lang="en-US" b="1" dirty="0"/>
          </a:p>
        </p:txBody>
      </p:sp>
      <p:sp>
        <p:nvSpPr>
          <p:cNvPr id="7" name="Right Arrow 6"/>
          <p:cNvSpPr/>
          <p:nvPr/>
        </p:nvSpPr>
        <p:spPr bwMode="auto">
          <a:xfrm rot="2356081">
            <a:off x="5513825" y="3528709"/>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ight Arrow 8"/>
          <p:cNvSpPr/>
          <p:nvPr/>
        </p:nvSpPr>
        <p:spPr bwMode="auto">
          <a:xfrm rot="16362078">
            <a:off x="7639430" y="3204005"/>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ight Arrow 9"/>
          <p:cNvSpPr/>
          <p:nvPr/>
        </p:nvSpPr>
        <p:spPr bwMode="auto">
          <a:xfrm rot="19183505">
            <a:off x="4640896" y="2363265"/>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rot="19398646">
            <a:off x="6691887" y="5241126"/>
            <a:ext cx="1905000" cy="685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7715375">
            <a:off x="3879813" y="4013006"/>
            <a:ext cx="5348351" cy="685800"/>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76200" y="0"/>
            <a:ext cx="90678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effectLst>
                  <a:glow rad="101600">
                    <a:schemeClr val="accent6">
                      <a:satMod val="175000"/>
                      <a:alpha val="40000"/>
                    </a:schemeClr>
                  </a:glow>
                  <a:outerShdw blurRad="50800" dist="39000" dir="5460000" algn="tl">
                    <a:srgbClr val="000000">
                      <a:alpha val="38000"/>
                    </a:srgbClr>
                  </a:outerShdw>
                </a:effectLst>
              </a:rPr>
              <a:t>Detours – Cul-de-sacs – turn-arounds – Exit Ramps </a:t>
            </a:r>
          </a:p>
        </p:txBody>
      </p:sp>
      <p:sp>
        <p:nvSpPr>
          <p:cNvPr id="8" name="AutoShape 4" descr="Circular Arrow Vector SVG Icon - SVG Re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9" name="Picture 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1867" y="2189229"/>
            <a:ext cx="2788604" cy="2788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rot="17784117">
            <a:off x="4712470" y="3788983"/>
            <a:ext cx="3962400" cy="461665"/>
          </a:xfrm>
          <a:prstGeom prst="rect">
            <a:avLst/>
          </a:prstGeom>
          <a:noFill/>
        </p:spPr>
        <p:txBody>
          <a:bodyPr wrap="square" rtlCol="0">
            <a:spAutoFit/>
          </a:bodyPr>
          <a:lstStyle/>
          <a:p>
            <a:r>
              <a:rPr lang="en-US" dirty="0" smtClean="0">
                <a:solidFill>
                  <a:srgbClr val="000000"/>
                </a:solidFill>
              </a:rPr>
              <a:t>Primary Plan of God</a:t>
            </a:r>
            <a:endParaRPr lang="en-US" dirty="0">
              <a:solidFill>
                <a:srgbClr val="000000"/>
              </a:solidFill>
            </a:endParaRPr>
          </a:p>
        </p:txBody>
      </p:sp>
      <p:sp>
        <p:nvSpPr>
          <p:cNvPr id="15" name="Rectangle 14"/>
          <p:cNvSpPr/>
          <p:nvPr/>
        </p:nvSpPr>
        <p:spPr>
          <a:xfrm>
            <a:off x="270590" y="457200"/>
            <a:ext cx="5529489" cy="1569660"/>
          </a:xfrm>
          <a:prstGeom prst="rect">
            <a:avLst/>
          </a:prstGeom>
        </p:spPr>
        <p:txBody>
          <a:bodyPr wrap="square">
            <a:spAutoFit/>
          </a:bodyPr>
          <a:lstStyle/>
          <a:p>
            <a:r>
              <a:rPr lang="en-US" dirty="0" smtClean="0">
                <a:solidFill>
                  <a:srgbClr val="FFFF00"/>
                </a:solidFill>
              </a:rPr>
              <a:t>“Prepare </a:t>
            </a:r>
            <a:r>
              <a:rPr lang="en-US" dirty="0">
                <a:solidFill>
                  <a:srgbClr val="FFFF00"/>
                </a:solidFill>
              </a:rPr>
              <a:t>the way for the </a:t>
            </a:r>
            <a:r>
              <a:rPr lang="en-US" cap="small" dirty="0">
                <a:solidFill>
                  <a:srgbClr val="FFFF00"/>
                </a:solidFill>
              </a:rPr>
              <a:t>LORD</a:t>
            </a:r>
            <a:r>
              <a:rPr lang="en-US" dirty="0">
                <a:solidFill>
                  <a:srgbClr val="FFFF00"/>
                </a:solidFill>
              </a:rPr>
              <a:t>; </a:t>
            </a:r>
            <a:r>
              <a:rPr lang="en-US" u="sng" dirty="0">
                <a:solidFill>
                  <a:srgbClr val="FFFF00"/>
                </a:solidFill>
              </a:rPr>
              <a:t>make straight in the wilderness a highway </a:t>
            </a:r>
            <a:r>
              <a:rPr lang="en-US" dirty="0">
                <a:solidFill>
                  <a:srgbClr val="FFFF00"/>
                </a:solidFill>
              </a:rPr>
              <a:t>for our God. </a:t>
            </a:r>
            <a:r>
              <a:rPr lang="en-US" b="1" dirty="0">
                <a:solidFill>
                  <a:srgbClr val="FFFF00"/>
                </a:solidFill>
              </a:rPr>
              <a:t>Isaiah 40:3 (NIV) </a:t>
            </a:r>
            <a:r>
              <a:rPr lang="en-US" dirty="0">
                <a:solidFill>
                  <a:srgbClr val="FFFF00"/>
                </a:solidFill>
              </a:rPr>
              <a:t/>
            </a:r>
            <a:br>
              <a:rPr lang="en-US" dirty="0">
                <a:solidFill>
                  <a:srgbClr val="FFFF00"/>
                </a:solidFill>
              </a:rPr>
            </a:br>
            <a:endParaRPr lang="en-US" dirty="0">
              <a:solidFill>
                <a:srgbClr val="FFFF00"/>
              </a:solidFill>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791" y="3422868"/>
            <a:ext cx="1329671" cy="174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9145671">
            <a:off x="4760140" y="2664461"/>
            <a:ext cx="1262296" cy="400110"/>
          </a:xfrm>
          <a:prstGeom prst="rect">
            <a:avLst/>
          </a:prstGeom>
          <a:noFill/>
        </p:spPr>
        <p:txBody>
          <a:bodyPr wrap="square" rtlCol="0">
            <a:spAutoFit/>
          </a:bodyPr>
          <a:lstStyle/>
          <a:p>
            <a:r>
              <a:rPr lang="en-US" sz="2000" dirty="0" smtClean="0"/>
              <a:t>Options</a:t>
            </a:r>
            <a:endParaRPr lang="en-US" sz="2000" dirty="0"/>
          </a:p>
        </p:txBody>
      </p:sp>
    </p:spTree>
    <p:extLst>
      <p:ext uri="{BB962C8B-B14F-4D97-AF65-F5344CB8AC3E}">
        <p14:creationId xmlns:p14="http://schemas.microsoft.com/office/powerpoint/2010/main" val="367594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P spid="12" grpId="0" animBg="1"/>
      <p:bldP spid="14" grpId="0"/>
      <p:bldP spid="1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93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King Joram Was Overcome</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By These Three Detours </a:t>
            </a:r>
          </a:p>
        </p:txBody>
      </p:sp>
      <p:sp>
        <p:nvSpPr>
          <p:cNvPr id="2" name="Rectangle 1"/>
          <p:cNvSpPr/>
          <p:nvPr/>
        </p:nvSpPr>
        <p:spPr>
          <a:xfrm>
            <a:off x="76200" y="1447800"/>
            <a:ext cx="8915400" cy="5262979"/>
          </a:xfrm>
          <a:prstGeom prst="rect">
            <a:avLst/>
          </a:prstGeom>
        </p:spPr>
        <p:txBody>
          <a:bodyPr wrap="square">
            <a:spAutoFit/>
          </a:bodyPr>
          <a:lstStyle/>
          <a:p>
            <a:pPr marL="514350" indent="-514350" algn="l">
              <a:buFont typeface="+mj-lt"/>
              <a:buAutoNum type="arabicPeriod"/>
            </a:pPr>
            <a:r>
              <a:rPr lang="en-US" sz="2800" b="1" dirty="0">
                <a:solidFill>
                  <a:srgbClr val="FFFF00"/>
                </a:solidFill>
              </a:rPr>
              <a:t>SPIRITUAL/ RELIGIOUS </a:t>
            </a:r>
            <a:r>
              <a:rPr lang="en-US" sz="2800" b="1" dirty="0" smtClean="0">
                <a:solidFill>
                  <a:srgbClr val="FFFF00"/>
                </a:solidFill>
              </a:rPr>
              <a:t>DETOUR</a:t>
            </a:r>
            <a:r>
              <a:rPr lang="en-US" sz="2800" dirty="0" smtClean="0"/>
              <a:t>– He compromised with his ungodly heritage – He never dealt with all the skeletons in his closets – </a:t>
            </a:r>
            <a:r>
              <a:rPr lang="en-US" sz="2800" dirty="0" smtClean="0">
                <a:solidFill>
                  <a:schemeClr val="bg2">
                    <a:lumMod val="25000"/>
                    <a:lumOff val="75000"/>
                  </a:schemeClr>
                </a:solidFill>
              </a:rPr>
              <a:t>God could not fully bless him the way He wanted</a:t>
            </a:r>
            <a:endParaRPr lang="en-US" sz="2800" dirty="0">
              <a:solidFill>
                <a:schemeClr val="bg2">
                  <a:lumMod val="25000"/>
                  <a:lumOff val="75000"/>
                </a:schemeClr>
              </a:solidFill>
            </a:endParaRPr>
          </a:p>
          <a:p>
            <a:pPr marL="514350" indent="-514350" algn="l">
              <a:buFont typeface="+mj-lt"/>
              <a:buAutoNum type="arabicPeriod"/>
            </a:pPr>
            <a:r>
              <a:rPr lang="en-US" sz="2800" b="1" dirty="0">
                <a:solidFill>
                  <a:srgbClr val="FFFF00"/>
                </a:solidFill>
              </a:rPr>
              <a:t>CULTURAL </a:t>
            </a:r>
            <a:r>
              <a:rPr lang="en-US" sz="2800" b="1" dirty="0" smtClean="0">
                <a:solidFill>
                  <a:srgbClr val="FFFF00"/>
                </a:solidFill>
              </a:rPr>
              <a:t>DETOUR</a:t>
            </a:r>
            <a:r>
              <a:rPr lang="en-US" sz="2800" dirty="0" smtClean="0"/>
              <a:t>– He adopted the ways of the worldly kings ahead of him – He could go through the motions – but he had no deep prayer life. </a:t>
            </a:r>
            <a:endParaRPr lang="en-US" sz="2800" dirty="0"/>
          </a:p>
          <a:p>
            <a:pPr marL="514350" indent="-514350" algn="l">
              <a:buFont typeface="+mj-lt"/>
              <a:buAutoNum type="arabicPeriod"/>
            </a:pPr>
            <a:r>
              <a:rPr lang="en-US" sz="2800" b="1" dirty="0">
                <a:solidFill>
                  <a:srgbClr val="FFFF00"/>
                </a:solidFill>
              </a:rPr>
              <a:t>PERSONALITY </a:t>
            </a:r>
            <a:r>
              <a:rPr lang="en-US" sz="2800" b="1" dirty="0" smtClean="0">
                <a:solidFill>
                  <a:srgbClr val="FFFF00"/>
                </a:solidFill>
              </a:rPr>
              <a:t>DETOUR </a:t>
            </a:r>
            <a:r>
              <a:rPr lang="en-US" sz="2800" dirty="0" smtClean="0"/>
              <a:t>– He left his emotions and anger flair up because God was not coming through – </a:t>
            </a:r>
            <a:r>
              <a:rPr lang="en-US" sz="2800" dirty="0" smtClean="0">
                <a:solidFill>
                  <a:schemeClr val="bg2">
                    <a:lumMod val="25000"/>
                    <a:lumOff val="75000"/>
                  </a:schemeClr>
                </a:solidFill>
              </a:rPr>
              <a:t>HE LOST HIS PEACE </a:t>
            </a:r>
            <a:r>
              <a:rPr lang="en-US" sz="2800" dirty="0" smtClean="0"/>
              <a:t>- </a:t>
            </a:r>
            <a:r>
              <a:rPr lang="en-US" sz="2800" dirty="0" smtClean="0">
                <a:solidFill>
                  <a:schemeClr val="bg2">
                    <a:lumMod val="25000"/>
                    <a:lumOff val="75000"/>
                  </a:schemeClr>
                </a:solidFill>
              </a:rPr>
              <a:t>He had to perform for others</a:t>
            </a:r>
            <a:r>
              <a:rPr lang="en-US" sz="2800" dirty="0" smtClean="0"/>
              <a:t> – HE WAS LETTING THEM DOWN. </a:t>
            </a:r>
            <a:endParaRPr lang="en-US" sz="2800" dirty="0"/>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7935"/>
            <a:ext cx="91440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Search Light Of The Holy Spirit</a:t>
            </a:r>
          </a:p>
        </p:txBody>
      </p:sp>
      <p:sp>
        <p:nvSpPr>
          <p:cNvPr id="2" name="Rectangle 1"/>
          <p:cNvSpPr/>
          <p:nvPr/>
        </p:nvSpPr>
        <p:spPr>
          <a:xfrm>
            <a:off x="181639" y="4045689"/>
            <a:ext cx="8610600" cy="2677656"/>
          </a:xfrm>
          <a:prstGeom prst="rect">
            <a:avLst/>
          </a:prstGeom>
        </p:spPr>
        <p:txBody>
          <a:bodyPr wrap="square">
            <a:spAutoFit/>
          </a:bodyPr>
          <a:lstStyle/>
          <a:p>
            <a:r>
              <a:rPr lang="en-US" b="1" dirty="0" smtClean="0">
                <a:solidFill>
                  <a:srgbClr val="FFFF00"/>
                </a:solidFill>
              </a:rPr>
              <a:t>SEARCH </a:t>
            </a:r>
            <a:r>
              <a:rPr lang="en-US" b="1" dirty="0">
                <a:solidFill>
                  <a:srgbClr val="FFFF00"/>
                </a:solidFill>
              </a:rPr>
              <a:t>ME OH GOD IN THIS HOUR – I NEED TO BE COMPLETELY ALIGNED WITH YOU</a:t>
            </a:r>
            <a:r>
              <a:rPr lang="en-US" dirty="0">
                <a:solidFill>
                  <a:srgbClr val="FFFF00"/>
                </a:solidFill>
              </a:rPr>
              <a:t> – FORGIVE ME FOR “PINCHING HERE AND THERE” SKIMPING ON MY OBEDIENCE – BECAUSE I GET DISTRACTED AND LAZY AND WEARY IN WELL DOING. YOU DESERVE A FULLY ENGAGED BRIDE – NOT ONE THAT HAS OTHER INTERESTS.</a:t>
            </a:r>
          </a:p>
        </p:txBody>
      </p:sp>
      <p:sp>
        <p:nvSpPr>
          <p:cNvPr id="3" name="Rectangle 2"/>
          <p:cNvSpPr/>
          <p:nvPr/>
        </p:nvSpPr>
        <p:spPr>
          <a:xfrm>
            <a:off x="351761" y="915412"/>
            <a:ext cx="8487439" cy="3046988"/>
          </a:xfrm>
          <a:prstGeom prst="rect">
            <a:avLst/>
          </a:prstGeom>
        </p:spPr>
        <p:txBody>
          <a:bodyPr wrap="square">
            <a:spAutoFit/>
          </a:bodyPr>
          <a:lstStyle/>
          <a:p>
            <a:r>
              <a:rPr lang="en-US" b="1" dirty="0"/>
              <a:t>THE SKIMPING ON OBEDIENCE – BECAUSE WE SEE NO “RETURN ON INVESTMENT.”</a:t>
            </a:r>
            <a:endParaRPr lang="en-US" dirty="0"/>
          </a:p>
          <a:p>
            <a:r>
              <a:rPr lang="en-US" dirty="0"/>
              <a:t> </a:t>
            </a:r>
          </a:p>
          <a:p>
            <a:r>
              <a:rPr lang="en-US" dirty="0" smtClean="0"/>
              <a:t>(They are) saying</a:t>
            </a:r>
            <a:r>
              <a:rPr lang="en-US" dirty="0"/>
              <a:t>, "When will the New Moon (TIME OF </a:t>
            </a:r>
            <a:r>
              <a:rPr lang="en-US" dirty="0" smtClean="0"/>
              <a:t>SPECIAL SEEKING) </a:t>
            </a:r>
            <a:r>
              <a:rPr lang="en-US" dirty="0"/>
              <a:t>be over that we may sell grain, and the Sabbath be ended that we may market wheat</a:t>
            </a:r>
            <a:r>
              <a:rPr lang="en-US" dirty="0" smtClean="0"/>
              <a:t>?“ (GET BACK TO NORMAL) -- </a:t>
            </a:r>
            <a:r>
              <a:rPr lang="en-US" b="1" dirty="0"/>
              <a:t>skimping the measure, boosting the price and cheating with dishonest scales</a:t>
            </a:r>
            <a:r>
              <a:rPr lang="en-US" dirty="0"/>
              <a:t>, Amos 8:5 (NIV) </a:t>
            </a:r>
          </a:p>
        </p:txBody>
      </p:sp>
    </p:spTree>
    <p:extLst>
      <p:ext uri="{BB962C8B-B14F-4D97-AF65-F5344CB8AC3E}">
        <p14:creationId xmlns:p14="http://schemas.microsoft.com/office/powerpoint/2010/main" val="42917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0221"/>
            <a:ext cx="8610600" cy="5262979"/>
          </a:xfrm>
          <a:prstGeom prst="rect">
            <a:avLst/>
          </a:prstGeom>
        </p:spPr>
        <p:txBody>
          <a:bodyPr wrap="square">
            <a:spAutoFit/>
          </a:bodyPr>
          <a:lstStyle/>
          <a:p>
            <a:r>
              <a:rPr lang="en-US" sz="2800" dirty="0" smtClean="0"/>
              <a:t>The </a:t>
            </a:r>
            <a:r>
              <a:rPr lang="en-US" sz="2800" dirty="0"/>
              <a:t>sermon you’re about to hear, is </a:t>
            </a:r>
            <a:r>
              <a:rPr lang="en-US" sz="2800" dirty="0" smtClean="0"/>
              <a:t>for all </a:t>
            </a:r>
            <a:r>
              <a:rPr lang="en-US" sz="2800" dirty="0"/>
              <a:t>of us. It is about real people, </a:t>
            </a:r>
            <a:r>
              <a:rPr lang="en-US" sz="2800" dirty="0" smtClean="0"/>
              <a:t>it </a:t>
            </a:r>
            <a:r>
              <a:rPr lang="en-US" sz="2800" dirty="0"/>
              <a:t>is not directed to any one </a:t>
            </a:r>
            <a:r>
              <a:rPr lang="en-US" sz="2800" dirty="0" smtClean="0"/>
              <a:t>person</a:t>
            </a:r>
            <a:r>
              <a:rPr lang="en-US" sz="2800" dirty="0"/>
              <a:t>. It is for all of us. Many of those who hear this word today are </a:t>
            </a:r>
            <a:r>
              <a:rPr lang="en-US" sz="2800" dirty="0" smtClean="0"/>
              <a:t>on </a:t>
            </a:r>
            <a:r>
              <a:rPr lang="en-US" sz="2800" dirty="0"/>
              <a:t>a journey – many in </a:t>
            </a:r>
            <a:r>
              <a:rPr lang="en-US" sz="2800" dirty="0" smtClean="0"/>
              <a:t>America are </a:t>
            </a:r>
            <a:r>
              <a:rPr lang="en-US" sz="2800" dirty="0"/>
              <a:t>awakening to REALITY IN CHRIST – they are coming </a:t>
            </a:r>
            <a:r>
              <a:rPr lang="en-US" sz="2800" dirty="0" smtClean="0"/>
              <a:t>to the Lord with </a:t>
            </a:r>
            <a:r>
              <a:rPr lang="en-US" sz="2800" dirty="0"/>
              <a:t>all their challenges, baggage, and </a:t>
            </a:r>
            <a:r>
              <a:rPr lang="en-US" sz="2800" dirty="0" smtClean="0"/>
              <a:t>back-stories. </a:t>
            </a:r>
            <a:r>
              <a:rPr lang="en-US" sz="2800" dirty="0"/>
              <a:t>Jesus is faithful to continue His work in </a:t>
            </a:r>
            <a:r>
              <a:rPr lang="en-US" sz="2800" dirty="0" smtClean="0"/>
              <a:t>them. </a:t>
            </a:r>
            <a:r>
              <a:rPr lang="en-US" sz="2800" dirty="0"/>
              <a:t>This is not a word of CONDEMNATION OR JUDGMENT – but of exhortation to not </a:t>
            </a:r>
            <a:r>
              <a:rPr lang="en-US" sz="2800" dirty="0" smtClean="0"/>
              <a:t>quit or give up and to be accountable and allow </a:t>
            </a:r>
            <a:r>
              <a:rPr lang="en-US" sz="2800" dirty="0"/>
              <a:t>God to finish the change process in </a:t>
            </a:r>
            <a:r>
              <a:rPr lang="en-US" sz="2800" dirty="0" smtClean="0"/>
              <a:t>you: </a:t>
            </a:r>
            <a:r>
              <a:rPr lang="en-US" sz="2800" dirty="0"/>
              <a:t>To unwrap your grave clothes and let you go free.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4086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366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Highway  That God Bulldozes</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Through These Detours</a:t>
            </a:r>
          </a:p>
        </p:txBody>
      </p:sp>
      <p:sp>
        <p:nvSpPr>
          <p:cNvPr id="3" name="Rectangle 2"/>
          <p:cNvSpPr/>
          <p:nvPr/>
        </p:nvSpPr>
        <p:spPr>
          <a:xfrm>
            <a:off x="518171" y="2743200"/>
            <a:ext cx="8229600" cy="1569660"/>
          </a:xfrm>
          <a:prstGeom prst="rect">
            <a:avLst/>
          </a:prstGeom>
        </p:spPr>
        <p:txBody>
          <a:bodyPr wrap="square">
            <a:spAutoFit/>
          </a:bodyPr>
          <a:lstStyle/>
          <a:p>
            <a:r>
              <a:rPr lang="en-US" sz="3200" dirty="0">
                <a:solidFill>
                  <a:srgbClr val="FFFF00"/>
                </a:solidFill>
              </a:rPr>
              <a:t> Therefore, if anyone is in Christ, he is a new creation; the old has gone, the new has come! </a:t>
            </a:r>
            <a:r>
              <a:rPr lang="en-US" sz="3200" b="1" dirty="0">
                <a:solidFill>
                  <a:srgbClr val="FFFF00"/>
                </a:solidFill>
              </a:rPr>
              <a:t>2 Corinthians 5:17 (NIV</a:t>
            </a:r>
            <a:r>
              <a:rPr lang="en-US" sz="3200" b="1" dirty="0" smtClean="0">
                <a:solidFill>
                  <a:srgbClr val="FFFF00"/>
                </a:solidFill>
              </a:rPr>
              <a:t>)</a:t>
            </a:r>
            <a:endParaRPr lang="en-US" sz="3200" dirty="0">
              <a:solidFill>
                <a:srgbClr val="FFFF00"/>
              </a:solidFill>
            </a:endParaRPr>
          </a:p>
        </p:txBody>
      </p:sp>
      <p:sp>
        <p:nvSpPr>
          <p:cNvPr id="5" name="Rectangle 4"/>
          <p:cNvSpPr/>
          <p:nvPr/>
        </p:nvSpPr>
        <p:spPr>
          <a:xfrm>
            <a:off x="316485" y="1219200"/>
            <a:ext cx="8598915" cy="1384995"/>
          </a:xfrm>
          <a:prstGeom prst="rect">
            <a:avLst/>
          </a:prstGeom>
        </p:spPr>
        <p:txBody>
          <a:bodyPr wrap="square">
            <a:spAutoFit/>
          </a:bodyPr>
          <a:lstStyle/>
          <a:p>
            <a:r>
              <a:rPr lang="en-US" sz="2800" b="1" dirty="0" smtClean="0"/>
              <a:t>And </a:t>
            </a:r>
            <a:r>
              <a:rPr lang="en-US" sz="2800" b="1" dirty="0"/>
              <a:t>we know that in all things God works for the good of </a:t>
            </a:r>
            <a:r>
              <a:rPr lang="en-US" sz="2800" b="1" dirty="0">
                <a:solidFill>
                  <a:srgbClr val="FFFF00"/>
                </a:solidFill>
              </a:rPr>
              <a:t>those who love Him, who have been called according to His purpose</a:t>
            </a:r>
            <a:r>
              <a:rPr lang="en-US" sz="2800" b="1" dirty="0"/>
              <a:t>. </a:t>
            </a:r>
            <a:r>
              <a:rPr lang="en-US" sz="2800" b="1" dirty="0" smtClean="0"/>
              <a:t> Romans 8:28</a:t>
            </a:r>
            <a:endParaRPr lang="en-US" sz="2800" dirty="0"/>
          </a:p>
        </p:txBody>
      </p:sp>
      <p:sp>
        <p:nvSpPr>
          <p:cNvPr id="6" name="Rectangle 5"/>
          <p:cNvSpPr/>
          <p:nvPr/>
        </p:nvSpPr>
        <p:spPr>
          <a:xfrm>
            <a:off x="304800" y="4538008"/>
            <a:ext cx="8686800" cy="1938992"/>
          </a:xfrm>
          <a:prstGeom prst="rect">
            <a:avLst/>
          </a:prstGeom>
        </p:spPr>
        <p:txBody>
          <a:bodyPr wrap="square">
            <a:spAutoFit/>
          </a:bodyPr>
          <a:lstStyle/>
          <a:p>
            <a:r>
              <a:rPr lang="en-US" dirty="0" smtClean="0"/>
              <a:t>Do </a:t>
            </a:r>
            <a:r>
              <a:rPr lang="en-US" dirty="0"/>
              <a:t>not be anxious about anything, but in everything, by prayer and petition, with thanksgiving, present your requests to God. </a:t>
            </a:r>
            <a:r>
              <a:rPr lang="en-US" baseline="30000" dirty="0"/>
              <a:t>7 </a:t>
            </a:r>
            <a:r>
              <a:rPr lang="en-US" dirty="0"/>
              <a:t> </a:t>
            </a:r>
            <a:r>
              <a:rPr lang="en-US" b="1" dirty="0">
                <a:solidFill>
                  <a:srgbClr val="FFFF00"/>
                </a:solidFill>
              </a:rPr>
              <a:t>And the peace of God, which transcends all understanding</a:t>
            </a:r>
            <a:r>
              <a:rPr lang="en-US" dirty="0"/>
              <a:t>, will guard </a:t>
            </a:r>
            <a:r>
              <a:rPr lang="en-US" dirty="0" smtClean="0"/>
              <a:t>(garrison – fortify) your </a:t>
            </a:r>
            <a:r>
              <a:rPr lang="en-US" dirty="0"/>
              <a:t>hearts and your minds in Christ Jesus. </a:t>
            </a:r>
            <a:r>
              <a:rPr lang="en-US" b="1" dirty="0"/>
              <a:t>Philippians 4:6-7 (NIV) </a:t>
            </a:r>
            <a:endParaRPr lang="en-US" dirty="0"/>
          </a:p>
        </p:txBody>
      </p:sp>
    </p:spTree>
    <p:extLst>
      <p:ext uri="{BB962C8B-B14F-4D97-AF65-F5344CB8AC3E}">
        <p14:creationId xmlns:p14="http://schemas.microsoft.com/office/powerpoint/2010/main" val="30206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8915400" cy="6924973"/>
          </a:xfrm>
          <a:prstGeom prst="rect">
            <a:avLst/>
          </a:prstGeom>
          <a:noFill/>
        </p:spPr>
        <p:txBody>
          <a:bodyPr wrap="square">
            <a:spAutoFit/>
          </a:bodyPr>
          <a:lstStyle/>
          <a:p>
            <a:pPr algn="ctr">
              <a:defRPr/>
            </a:pPr>
            <a:r>
              <a:rPr lang="en-US" sz="3600" b="1" dirty="0" smtClean="0">
                <a:solidFill>
                  <a:schemeClr val="accent3"/>
                </a:solidFill>
                <a:effectLst>
                  <a:outerShdw blurRad="38100" dist="38100" dir="2700000" algn="tl">
                    <a:srgbClr val="000000">
                      <a:alpha val="43137"/>
                    </a:srgbClr>
                  </a:outerShdw>
                </a:effectLst>
              </a:rPr>
              <a:t>Personality Detours - Why </a:t>
            </a:r>
            <a:r>
              <a:rPr lang="en-US" sz="3600" b="1" dirty="0">
                <a:solidFill>
                  <a:schemeClr val="accent3"/>
                </a:solidFill>
                <a:effectLst>
                  <a:outerShdw blurRad="38100" dist="38100" dir="2700000" algn="tl">
                    <a:srgbClr val="000000">
                      <a:alpha val="43137"/>
                    </a:srgbClr>
                  </a:outerShdw>
                </a:effectLst>
              </a:rPr>
              <a:t>is </a:t>
            </a:r>
            <a:r>
              <a:rPr lang="en-US" sz="3600" b="1" dirty="0" smtClean="0">
                <a:solidFill>
                  <a:schemeClr val="accent3"/>
                </a:solidFill>
                <a:effectLst>
                  <a:outerShdw blurRad="38100" dist="38100" dir="2700000" algn="tl">
                    <a:srgbClr val="000000">
                      <a:alpha val="43137"/>
                    </a:srgbClr>
                  </a:outerShdw>
                </a:effectLst>
              </a:rPr>
              <a:t>It That?</a:t>
            </a:r>
            <a:endParaRPr lang="en-US" sz="3600" b="1" dirty="0">
              <a:solidFill>
                <a:schemeClr val="accent3"/>
              </a:solidFill>
              <a:effectLst>
                <a:outerShdw blurRad="38100" dist="38100" dir="2700000" algn="tl">
                  <a:srgbClr val="000000">
                    <a:alpha val="43137"/>
                  </a:srgbClr>
                </a:outerShdw>
              </a:effectLst>
            </a:endParaRPr>
          </a:p>
          <a:p>
            <a:pPr marL="514350" indent="-514350" algn="l">
              <a:buFont typeface="+mj-lt"/>
              <a:buAutoNum type="arabicPeriod"/>
              <a:defRPr/>
            </a:pPr>
            <a:r>
              <a:rPr lang="en-US" b="1" dirty="0" smtClean="0">
                <a:solidFill>
                  <a:srgbClr val="FFFF00"/>
                </a:solidFill>
                <a:effectLst>
                  <a:outerShdw blurRad="38100" dist="38100" dir="2700000" algn="tl">
                    <a:srgbClr val="000000">
                      <a:alpha val="43137"/>
                    </a:srgbClr>
                  </a:outerShdw>
                </a:effectLst>
              </a:rPr>
              <a:t>Pioneers/ Mavericks</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are good </a:t>
            </a:r>
            <a:r>
              <a:rPr lang="en-US" b="1" dirty="0" smtClean="0">
                <a:effectLst>
                  <a:outerShdw blurRad="38100" dist="38100" dir="2700000" algn="tl">
                    <a:srgbClr val="000000">
                      <a:alpha val="43137"/>
                    </a:srgbClr>
                  </a:outerShdw>
                </a:effectLst>
              </a:rPr>
              <a:t>strong </a:t>
            </a:r>
            <a:r>
              <a:rPr lang="en-US" b="1" dirty="0">
                <a:effectLst>
                  <a:outerShdw blurRad="38100" dist="38100" dir="2700000" algn="tl">
                    <a:srgbClr val="000000">
                      <a:alpha val="43137"/>
                    </a:srgbClr>
                  </a:outerShdw>
                </a:effectLst>
              </a:rPr>
              <a:t>leaders – but </a:t>
            </a:r>
            <a:r>
              <a:rPr lang="en-US" b="1" dirty="0" smtClean="0">
                <a:effectLst>
                  <a:outerShdw blurRad="38100" dist="38100" dir="2700000" algn="tl">
                    <a:srgbClr val="000000">
                      <a:alpha val="43137"/>
                    </a:srgbClr>
                  </a:outerShdw>
                </a:effectLst>
              </a:rPr>
              <a:t>often become </a:t>
            </a:r>
            <a:r>
              <a:rPr lang="en-US" b="1" dirty="0">
                <a:effectLst>
                  <a:outerShdw blurRad="38100" dist="38100" dir="2700000" algn="tl">
                    <a:srgbClr val="000000">
                      <a:alpha val="43137"/>
                    </a:srgbClr>
                  </a:outerShdw>
                </a:effectLst>
              </a:rPr>
              <a:t>fiercely </a:t>
            </a:r>
            <a:r>
              <a:rPr lang="en-US" b="1" dirty="0" smtClean="0">
                <a:effectLst>
                  <a:outerShdw blurRad="38100" dist="38100" dir="2700000" algn="tl">
                    <a:srgbClr val="000000">
                      <a:alpha val="43137"/>
                    </a:srgbClr>
                  </a:outerShdw>
                </a:effectLst>
              </a:rPr>
              <a:t>independent – as visionaries and usually </a:t>
            </a:r>
            <a:r>
              <a:rPr lang="en-US" b="1" dirty="0">
                <a:effectLst>
                  <a:outerShdw blurRad="38100" dist="38100" dir="2700000" algn="tl">
                    <a:srgbClr val="000000">
                      <a:alpha val="43137"/>
                    </a:srgbClr>
                  </a:outerShdw>
                </a:effectLst>
              </a:rPr>
              <a:t>don’t </a:t>
            </a:r>
            <a:r>
              <a:rPr lang="en-US" b="1" dirty="0" smtClean="0">
                <a:effectLst>
                  <a:outerShdw blurRad="38100" dist="38100" dir="2700000" algn="tl">
                    <a:srgbClr val="000000">
                      <a:alpha val="43137"/>
                    </a:srgbClr>
                  </a:outerShdw>
                </a:effectLst>
              </a:rPr>
              <a:t>finish what they started</a:t>
            </a:r>
            <a:endParaRPr lang="en-US" b="1" dirty="0">
              <a:effectLst>
                <a:outerShdw blurRad="38100" dist="38100" dir="2700000" algn="tl">
                  <a:srgbClr val="000000">
                    <a:alpha val="43137"/>
                  </a:srgbClr>
                </a:outerShdw>
              </a:effectLst>
            </a:endParaRPr>
          </a:p>
          <a:p>
            <a:pPr marL="514350" indent="-514350" algn="l">
              <a:buFont typeface="+mj-lt"/>
              <a:buAutoNum type="arabicPeriod"/>
              <a:defRPr/>
            </a:pPr>
            <a:r>
              <a:rPr lang="en-US" b="1" dirty="0">
                <a:solidFill>
                  <a:srgbClr val="FFFF00"/>
                </a:solidFill>
                <a:effectLst>
                  <a:outerShdw blurRad="38100" dist="38100" dir="2700000" algn="tl">
                    <a:srgbClr val="000000">
                      <a:alpha val="43137"/>
                    </a:srgbClr>
                  </a:outerShdw>
                </a:effectLst>
              </a:rPr>
              <a:t>Survivors</a:t>
            </a:r>
            <a:r>
              <a:rPr lang="en-US" b="1" dirty="0">
                <a:effectLst>
                  <a:outerShdw blurRad="38100" dist="38100" dir="2700000" algn="tl">
                    <a:srgbClr val="000000">
                      <a:alpha val="43137"/>
                    </a:srgbClr>
                  </a:outerShdw>
                </a:effectLst>
              </a:rPr>
              <a:t> – look to protect </a:t>
            </a:r>
            <a:r>
              <a:rPr lang="en-US" b="1" dirty="0" smtClean="0">
                <a:effectLst>
                  <a:outerShdw blurRad="38100" dist="38100" dir="2700000" algn="tl">
                    <a:srgbClr val="000000">
                      <a:alpha val="43137"/>
                    </a:srgbClr>
                  </a:outerShdw>
                </a:effectLst>
              </a:rPr>
              <a:t>themselves and others </a:t>
            </a:r>
            <a:r>
              <a:rPr lang="en-US" b="1" dirty="0">
                <a:effectLst>
                  <a:outerShdw blurRad="38100" dist="38100" dir="2700000" algn="tl">
                    <a:srgbClr val="000000">
                      <a:alpha val="43137"/>
                    </a:srgbClr>
                  </a:outerShdw>
                </a:effectLst>
              </a:rPr>
              <a:t>– but </a:t>
            </a:r>
            <a:r>
              <a:rPr lang="en-US" b="1" dirty="0" smtClean="0">
                <a:effectLst>
                  <a:outerShdw blurRad="38100" dist="38100" dir="2700000" algn="tl">
                    <a:srgbClr val="000000">
                      <a:alpha val="43137"/>
                    </a:srgbClr>
                  </a:outerShdw>
                </a:effectLst>
              </a:rPr>
              <a:t>can over control everything </a:t>
            </a:r>
            <a:r>
              <a:rPr lang="en-US" b="1" dirty="0">
                <a:effectLst>
                  <a:outerShdw blurRad="38100" dist="38100" dir="2700000" algn="tl">
                    <a:srgbClr val="000000">
                      <a:alpha val="43137"/>
                    </a:srgbClr>
                  </a:outerShdw>
                </a:effectLst>
              </a:rPr>
              <a:t>in their life</a:t>
            </a:r>
          </a:p>
          <a:p>
            <a:pPr marL="514350" indent="-514350" algn="l">
              <a:buFont typeface="+mj-lt"/>
              <a:buAutoNum type="arabicPeriod"/>
              <a:defRPr/>
            </a:pPr>
            <a:r>
              <a:rPr lang="en-US" b="1" dirty="0">
                <a:solidFill>
                  <a:srgbClr val="FFFF00"/>
                </a:solidFill>
                <a:effectLst>
                  <a:outerShdw blurRad="38100" dist="38100" dir="2700000" algn="tl">
                    <a:srgbClr val="000000">
                      <a:alpha val="43137"/>
                    </a:srgbClr>
                  </a:outerShdw>
                </a:effectLst>
              </a:rPr>
              <a:t>Loners</a:t>
            </a:r>
            <a:r>
              <a:rPr lang="en-US" b="1" dirty="0">
                <a:effectLst>
                  <a:outerShdw blurRad="38100" dist="38100" dir="2700000" algn="tl">
                    <a:srgbClr val="000000">
                      <a:alpha val="43137"/>
                    </a:srgbClr>
                  </a:outerShdw>
                </a:effectLst>
              </a:rPr>
              <a:t> – are </a:t>
            </a:r>
            <a:r>
              <a:rPr lang="en-US" b="1" dirty="0" smtClean="0">
                <a:effectLst>
                  <a:outerShdw blurRad="38100" dist="38100" dir="2700000" algn="tl">
                    <a:srgbClr val="000000">
                      <a:alpha val="43137"/>
                    </a:srgbClr>
                  </a:outerShdw>
                </a:effectLst>
              </a:rPr>
              <a:t>sensitive and aware </a:t>
            </a:r>
            <a:r>
              <a:rPr lang="en-US" b="1" dirty="0">
                <a:effectLst>
                  <a:outerShdw blurRad="38100" dist="38100" dir="2700000" algn="tl">
                    <a:srgbClr val="000000">
                      <a:alpha val="43137"/>
                    </a:srgbClr>
                  </a:outerShdw>
                </a:effectLst>
              </a:rPr>
              <a:t>of things others miss – but </a:t>
            </a:r>
            <a:r>
              <a:rPr lang="en-US" b="1" dirty="0" smtClean="0">
                <a:effectLst>
                  <a:outerShdw blurRad="38100" dist="38100" dir="2700000" algn="tl">
                    <a:srgbClr val="000000">
                      <a:alpha val="43137"/>
                    </a:srgbClr>
                  </a:outerShdw>
                </a:effectLst>
              </a:rPr>
              <a:t>don’t </a:t>
            </a:r>
            <a:r>
              <a:rPr lang="en-US" b="1" dirty="0">
                <a:effectLst>
                  <a:outerShdw blurRad="38100" dist="38100" dir="2700000" algn="tl">
                    <a:srgbClr val="000000">
                      <a:alpha val="43137"/>
                    </a:srgbClr>
                  </a:outerShdw>
                </a:effectLst>
              </a:rPr>
              <a:t>share their </a:t>
            </a:r>
            <a:r>
              <a:rPr lang="en-US" b="1" dirty="0" smtClean="0">
                <a:effectLst>
                  <a:outerShdw blurRad="38100" dist="38100" dir="2700000" algn="tl">
                    <a:srgbClr val="000000">
                      <a:alpha val="43137"/>
                    </a:srgbClr>
                  </a:outerShdw>
                </a:effectLst>
              </a:rPr>
              <a:t>gifts easily and are quick to sabotage relationships through insecurity. </a:t>
            </a:r>
            <a:endParaRPr lang="en-US" b="1" dirty="0">
              <a:effectLst>
                <a:outerShdw blurRad="38100" dist="38100" dir="2700000" algn="tl">
                  <a:srgbClr val="000000">
                    <a:alpha val="43137"/>
                  </a:srgbClr>
                </a:outerShdw>
              </a:effectLst>
            </a:endParaRPr>
          </a:p>
          <a:p>
            <a:pPr marL="514350" indent="-514350" algn="l">
              <a:buFont typeface="+mj-lt"/>
              <a:buAutoNum type="arabicPeriod"/>
              <a:defRPr/>
            </a:pPr>
            <a:r>
              <a:rPr lang="en-US" b="1" dirty="0">
                <a:solidFill>
                  <a:srgbClr val="FFFF00"/>
                </a:solidFill>
                <a:effectLst>
                  <a:outerShdw blurRad="38100" dist="38100" dir="2700000" algn="tl">
                    <a:srgbClr val="000000">
                      <a:alpha val="43137"/>
                    </a:srgbClr>
                  </a:outerShdw>
                </a:effectLst>
              </a:rPr>
              <a:t>Fighters</a:t>
            </a:r>
            <a:r>
              <a:rPr lang="en-US" b="1" dirty="0">
                <a:effectLst>
                  <a:outerShdw blurRad="38100" dist="38100" dir="2700000" algn="tl">
                    <a:srgbClr val="000000">
                      <a:alpha val="43137"/>
                    </a:srgbClr>
                  </a:outerShdw>
                </a:effectLst>
              </a:rPr>
              <a:t> – will risk more than </a:t>
            </a:r>
            <a:r>
              <a:rPr lang="en-US" b="1" dirty="0" smtClean="0">
                <a:effectLst>
                  <a:outerShdw blurRad="38100" dist="38100" dir="2700000" algn="tl">
                    <a:srgbClr val="000000">
                      <a:alpha val="43137"/>
                    </a:srgbClr>
                  </a:outerShdw>
                </a:effectLst>
              </a:rPr>
              <a:t>anyone – </a:t>
            </a:r>
            <a:r>
              <a:rPr lang="en-US" b="1" dirty="0">
                <a:effectLst>
                  <a:outerShdw blurRad="38100" dist="38100" dir="2700000" algn="tl">
                    <a:srgbClr val="000000">
                      <a:alpha val="43137"/>
                    </a:srgbClr>
                  </a:outerShdw>
                </a:effectLst>
              </a:rPr>
              <a:t>but </a:t>
            </a:r>
            <a:r>
              <a:rPr lang="en-US" b="1" dirty="0" smtClean="0">
                <a:effectLst>
                  <a:outerShdw blurRad="38100" dist="38100" dir="2700000" algn="tl">
                    <a:srgbClr val="000000">
                      <a:alpha val="43137"/>
                    </a:srgbClr>
                  </a:outerShdw>
                </a:effectLst>
              </a:rPr>
              <a:t>tend to </a:t>
            </a:r>
            <a:r>
              <a:rPr lang="en-US" b="1" dirty="0">
                <a:effectLst>
                  <a:outerShdw blurRad="38100" dist="38100" dir="2700000" algn="tl">
                    <a:srgbClr val="000000">
                      <a:alpha val="43137"/>
                    </a:srgbClr>
                  </a:outerShdw>
                </a:effectLst>
              </a:rPr>
              <a:t>have something to </a:t>
            </a:r>
            <a:r>
              <a:rPr lang="en-US" b="1" dirty="0" smtClean="0">
                <a:effectLst>
                  <a:outerShdw blurRad="38100" dist="38100" dir="2700000" algn="tl">
                    <a:srgbClr val="000000">
                      <a:alpha val="43137"/>
                    </a:srgbClr>
                  </a:outerShdw>
                </a:effectLst>
              </a:rPr>
              <a:t>prove – and it is very difficult to build consensus because they wear others out. </a:t>
            </a:r>
            <a:endParaRPr lang="en-US" b="1" dirty="0">
              <a:effectLst>
                <a:outerShdw blurRad="38100" dist="38100" dir="2700000" algn="tl">
                  <a:srgbClr val="000000">
                    <a:alpha val="43137"/>
                  </a:srgbClr>
                </a:outerShdw>
              </a:effectLst>
            </a:endParaRPr>
          </a:p>
          <a:p>
            <a:pPr marL="514350" indent="-514350" algn="l">
              <a:buFont typeface="+mj-lt"/>
              <a:buAutoNum type="arabicPeriod"/>
              <a:defRPr/>
            </a:pPr>
            <a:r>
              <a:rPr lang="en-US" b="1" dirty="0" smtClean="0">
                <a:solidFill>
                  <a:srgbClr val="FFFF00"/>
                </a:solidFill>
                <a:effectLst>
                  <a:outerShdw blurRad="38100" dist="38100" dir="2700000" algn="tl">
                    <a:srgbClr val="000000">
                      <a:alpha val="43137"/>
                    </a:srgbClr>
                  </a:outerShdw>
                </a:effectLst>
              </a:rPr>
              <a:t>Wounded warriors</a:t>
            </a:r>
            <a:r>
              <a:rPr lang="en-US" b="1" dirty="0" smtClean="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 are </a:t>
            </a:r>
            <a:r>
              <a:rPr lang="en-US" b="1" dirty="0" smtClean="0">
                <a:effectLst>
                  <a:outerShdw blurRad="38100" dist="38100" dir="2700000" algn="tl">
                    <a:srgbClr val="000000">
                      <a:alpha val="43137"/>
                    </a:srgbClr>
                  </a:outerShdw>
                </a:effectLst>
              </a:rPr>
              <a:t>deeply empathetic </a:t>
            </a:r>
            <a:r>
              <a:rPr lang="en-US" b="1" dirty="0">
                <a:effectLst>
                  <a:outerShdw blurRad="38100" dist="38100" dir="2700000" algn="tl">
                    <a:srgbClr val="000000">
                      <a:alpha val="43137"/>
                    </a:srgbClr>
                  </a:outerShdw>
                </a:effectLst>
              </a:rPr>
              <a:t>towards others but </a:t>
            </a:r>
            <a:r>
              <a:rPr lang="en-US" b="1" dirty="0" smtClean="0">
                <a:effectLst>
                  <a:outerShdw blurRad="38100" dist="38100" dir="2700000" algn="tl">
                    <a:srgbClr val="000000">
                      <a:alpha val="43137"/>
                    </a:srgbClr>
                  </a:outerShdw>
                </a:effectLst>
              </a:rPr>
              <a:t>are susceptible to enable others to keep their skeletons in their closets. </a:t>
            </a:r>
            <a:endParaRPr lang="en-US" b="1" dirty="0">
              <a:effectLst>
                <a:outerShdw blurRad="38100" dist="38100" dir="2700000" algn="tl">
                  <a:srgbClr val="000000">
                    <a:alpha val="43137"/>
                  </a:srgbClr>
                </a:outerShdw>
              </a:effectLst>
            </a:endParaRPr>
          </a:p>
          <a:p>
            <a:pPr marL="514350" indent="-514350" algn="l">
              <a:buFont typeface="+mj-lt"/>
              <a:buAutoNum type="arabicPeriod"/>
              <a:defRPr/>
            </a:pPr>
            <a:r>
              <a:rPr lang="en-US" b="1" dirty="0" smtClean="0">
                <a:solidFill>
                  <a:srgbClr val="FFFF00"/>
                </a:solidFill>
                <a:effectLst>
                  <a:outerShdw blurRad="38100" dist="38100" dir="2700000" algn="tl">
                    <a:srgbClr val="000000">
                      <a:alpha val="43137"/>
                    </a:srgbClr>
                  </a:outerShdw>
                </a:effectLst>
              </a:rPr>
              <a:t>Builder/ Fixers/ Healers </a:t>
            </a:r>
            <a:r>
              <a:rPr lang="en-US" b="1" dirty="0">
                <a:effectLst>
                  <a:outerShdw blurRad="38100" dist="38100" dir="2700000" algn="tl">
                    <a:srgbClr val="000000">
                      <a:alpha val="43137"/>
                    </a:srgbClr>
                  </a:outerShdw>
                </a:effectLst>
              </a:rPr>
              <a:t>– are kind-hearted </a:t>
            </a:r>
            <a:r>
              <a:rPr lang="en-US" b="1" dirty="0" smtClean="0">
                <a:effectLst>
                  <a:outerShdw blurRad="38100" dist="38100" dir="2700000" algn="tl">
                    <a:srgbClr val="000000">
                      <a:alpha val="43137"/>
                    </a:srgbClr>
                  </a:outerShdw>
                </a:effectLst>
              </a:rPr>
              <a:t>and practical but can be too mission focused instead people focused</a:t>
            </a:r>
            <a:endParaRPr lang="en-US" b="1" dirty="0">
              <a:effectLst>
                <a:outerShdw blurRad="38100" dist="38100" dir="2700000" algn="tl">
                  <a:srgbClr val="000000">
                    <a:alpha val="43137"/>
                  </a:srgbClr>
                </a:outerShdw>
              </a:effectLst>
            </a:endParaRPr>
          </a:p>
          <a:p>
            <a:pPr>
              <a:defRPr/>
            </a:pPr>
            <a:endParaRPr lang="en-US" b="1" dirty="0">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099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6200"/>
            <a:ext cx="4495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14600" y="1371600"/>
            <a:ext cx="4114800" cy="584775"/>
          </a:xfrm>
          <a:prstGeom prst="rect">
            <a:avLst/>
          </a:prstGeom>
          <a:noFill/>
        </p:spPr>
        <p:txBody>
          <a:bodyPr wrap="square" rtlCol="0">
            <a:spAutoFit/>
          </a:bodyPr>
          <a:lstStyle/>
          <a:p>
            <a:r>
              <a:rPr lang="en-US" sz="3200" b="1" dirty="0" smtClean="0">
                <a:solidFill>
                  <a:srgbClr val="000000"/>
                </a:solidFill>
              </a:rPr>
              <a:t>For Revival/ Harvest </a:t>
            </a:r>
            <a:endParaRPr lang="en-US" sz="3200" b="1" dirty="0">
              <a:solidFill>
                <a:srgbClr val="000000"/>
              </a:solidFill>
            </a:endParaRPr>
          </a:p>
        </p:txBody>
      </p:sp>
      <p:sp>
        <p:nvSpPr>
          <p:cNvPr id="5" name="TextBox 4"/>
          <p:cNvSpPr txBox="1"/>
          <p:nvPr/>
        </p:nvSpPr>
        <p:spPr>
          <a:xfrm>
            <a:off x="2590800" y="0"/>
            <a:ext cx="3886200" cy="923330"/>
          </a:xfrm>
          <a:prstGeom prst="rect">
            <a:avLst/>
          </a:prstGeom>
          <a:noFill/>
        </p:spPr>
        <p:txBody>
          <a:bodyPr wrap="square" rtlCol="0">
            <a:spAutoFit/>
          </a:bodyPr>
          <a:lstStyle/>
          <a:p>
            <a:r>
              <a:rPr lang="en-US" sz="5400" dirty="0" smtClean="0">
                <a:solidFill>
                  <a:srgbClr val="FF0000"/>
                </a:solidFill>
              </a:rPr>
              <a:t>God Is </a:t>
            </a:r>
            <a:endParaRPr lang="en-US" sz="5400" dirty="0">
              <a:solidFill>
                <a:srgbClr val="FF0000"/>
              </a:solidFill>
            </a:endParaRPr>
          </a:p>
        </p:txBody>
      </p:sp>
      <p:sp>
        <p:nvSpPr>
          <p:cNvPr id="6" name="Rectangle 5"/>
          <p:cNvSpPr/>
          <p:nvPr/>
        </p:nvSpPr>
        <p:spPr>
          <a:xfrm>
            <a:off x="190500" y="1828800"/>
            <a:ext cx="8763000" cy="5078313"/>
          </a:xfrm>
          <a:prstGeom prst="rect">
            <a:avLst/>
          </a:prstGeom>
        </p:spPr>
        <p:txBody>
          <a:bodyPr wrap="square">
            <a:spAutoFit/>
          </a:bodyPr>
          <a:lstStyle/>
          <a:p>
            <a:r>
              <a:rPr lang="en-US" sz="3600" b="1" dirty="0" smtClean="0">
                <a:solidFill>
                  <a:schemeClr val="bg2">
                    <a:lumMod val="25000"/>
                    <a:lumOff val="75000"/>
                  </a:schemeClr>
                </a:solidFill>
              </a:rPr>
              <a:t>APPLICATION</a:t>
            </a:r>
            <a:r>
              <a:rPr lang="en-US" b="1" dirty="0" smtClean="0">
                <a:solidFill>
                  <a:srgbClr val="FFFF00"/>
                </a:solidFill>
              </a:rPr>
              <a:t> </a:t>
            </a:r>
          </a:p>
          <a:p>
            <a:pPr marL="457200" indent="-457200" algn="l">
              <a:buFont typeface="+mj-lt"/>
              <a:buAutoNum type="arabicPeriod"/>
            </a:pPr>
            <a:r>
              <a:rPr lang="en-US" dirty="0" smtClean="0"/>
              <a:t>It comes down to </a:t>
            </a:r>
            <a:r>
              <a:rPr lang="en-US" dirty="0" smtClean="0">
                <a:solidFill>
                  <a:srgbClr val="FFFF00"/>
                </a:solidFill>
              </a:rPr>
              <a:t>CHOICES</a:t>
            </a:r>
            <a:r>
              <a:rPr lang="en-US" dirty="0" smtClean="0"/>
              <a:t> to </a:t>
            </a:r>
            <a:r>
              <a:rPr lang="en-US" dirty="0" smtClean="0">
                <a:solidFill>
                  <a:srgbClr val="FFFF00"/>
                </a:solidFill>
              </a:rPr>
              <a:t>PARTNER </a:t>
            </a:r>
            <a:r>
              <a:rPr lang="en-US" dirty="0" smtClean="0"/>
              <a:t>with a supernatural God – </a:t>
            </a:r>
            <a:r>
              <a:rPr lang="en-US" dirty="0" smtClean="0">
                <a:solidFill>
                  <a:srgbClr val="FFFF00"/>
                </a:solidFill>
              </a:rPr>
              <a:t>ask HIM – TO MAKE A HIGHWAY </a:t>
            </a:r>
            <a:r>
              <a:rPr lang="en-US" dirty="0" smtClean="0"/>
              <a:t>through your detours and cul-de-sacs. </a:t>
            </a:r>
          </a:p>
          <a:p>
            <a:pPr marL="457200" indent="-457200" algn="l">
              <a:buFont typeface="+mj-lt"/>
              <a:buAutoNum type="arabicPeriod"/>
            </a:pPr>
            <a:r>
              <a:rPr lang="en-US" dirty="0" smtClean="0">
                <a:solidFill>
                  <a:srgbClr val="FFFF00"/>
                </a:solidFill>
              </a:rPr>
              <a:t>LET HIM OPEN THE CLOSETS OF YOUR HEART </a:t>
            </a:r>
            <a:r>
              <a:rPr lang="en-US" dirty="0" smtClean="0"/>
              <a:t>and get rid of the </a:t>
            </a:r>
            <a:r>
              <a:rPr lang="en-US" dirty="0" smtClean="0">
                <a:solidFill>
                  <a:srgbClr val="FFFF00"/>
                </a:solidFill>
              </a:rPr>
              <a:t>SKELETONS</a:t>
            </a:r>
            <a:r>
              <a:rPr lang="en-US" dirty="0" smtClean="0"/>
              <a:t> – i.e. hurt – wounds – addictions – fear – anxiety – worry – control – anger – that hinder the FULL BLESSING of God.</a:t>
            </a:r>
          </a:p>
          <a:p>
            <a:pPr marL="457200" indent="-457200" algn="l">
              <a:buFont typeface="+mj-lt"/>
              <a:buAutoNum type="arabicPeriod"/>
            </a:pPr>
            <a:r>
              <a:rPr lang="en-US" dirty="0" smtClean="0">
                <a:solidFill>
                  <a:srgbClr val="FFFF00"/>
                </a:solidFill>
              </a:rPr>
              <a:t>PRAY THROUGH </a:t>
            </a:r>
            <a:r>
              <a:rPr lang="en-US" dirty="0" smtClean="0"/>
              <a:t>– don’t quit on the edge of victory – because you’re frustrated with God – or your fellow intercessors </a:t>
            </a:r>
          </a:p>
          <a:p>
            <a:pPr marL="457200" indent="-457200" algn="l">
              <a:buFont typeface="+mj-lt"/>
              <a:buAutoNum type="arabicPeriod"/>
            </a:pPr>
            <a:r>
              <a:rPr lang="en-US" dirty="0" smtClean="0">
                <a:solidFill>
                  <a:srgbClr val="FFFF00"/>
                </a:solidFill>
              </a:rPr>
              <a:t>DON’T LOSE YOUR PEACE </a:t>
            </a:r>
            <a:r>
              <a:rPr lang="en-US" dirty="0" smtClean="0"/>
              <a:t>– cry out for Philippians chapter four to unfold the moment you start down that path.</a:t>
            </a:r>
          </a:p>
        </p:txBody>
      </p:sp>
    </p:spTree>
    <p:extLst>
      <p:ext uri="{BB962C8B-B14F-4D97-AF65-F5344CB8AC3E}">
        <p14:creationId xmlns:p14="http://schemas.microsoft.com/office/powerpoint/2010/main" val="40673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19" y="228600"/>
            <a:ext cx="7891463" cy="283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1514"/>
          <a:stretch/>
        </p:blipFill>
        <p:spPr bwMode="auto">
          <a:xfrm>
            <a:off x="76200" y="3114117"/>
            <a:ext cx="4191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05025" y="5569803"/>
            <a:ext cx="5181600" cy="830997"/>
          </a:xfrm>
          <a:prstGeom prst="rect">
            <a:avLst/>
          </a:prstGeom>
          <a:noFill/>
        </p:spPr>
        <p:txBody>
          <a:bodyPr wrap="square" rtlCol="0">
            <a:spAutoFit/>
          </a:bodyPr>
          <a:lstStyle/>
          <a:p>
            <a:r>
              <a:rPr lang="en-US" dirty="0" smtClean="0"/>
              <a:t>COINCIDES WITH JEWISH FEAST OF THE TABERNACLES</a:t>
            </a:r>
            <a:endParaRPr lang="en-US"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893" r="31844"/>
          <a:stretch/>
        </p:blipFill>
        <p:spPr bwMode="auto">
          <a:xfrm>
            <a:off x="4695825" y="3085542"/>
            <a:ext cx="4217581"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76535"/>
            <a:ext cx="5486400" cy="461665"/>
          </a:xfrm>
          <a:prstGeom prst="rect">
            <a:avLst/>
          </a:prstGeom>
          <a:noFill/>
        </p:spPr>
        <p:txBody>
          <a:bodyPr wrap="square" rtlCol="0">
            <a:spAutoFit/>
          </a:bodyPr>
          <a:lstStyle/>
          <a:p>
            <a:r>
              <a:rPr lang="en-US" dirty="0" smtClean="0">
                <a:solidFill>
                  <a:srgbClr val="FFFF00"/>
                </a:solidFill>
              </a:rPr>
              <a:t>IS THE RAPTURE THIS September? </a:t>
            </a:r>
            <a:endParaRPr lang="en-US" dirty="0">
              <a:solidFill>
                <a:srgbClr val="FFFF00"/>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1006752"/>
            <a:ext cx="3805237" cy="205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90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0"/>
            <a:ext cx="8077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effectLst>
                  <a:glow rad="101600">
                    <a:schemeClr val="accent6">
                      <a:satMod val="175000"/>
                      <a:alpha val="40000"/>
                    </a:schemeClr>
                  </a:glow>
                  <a:outerShdw blurRad="50800" dist="39000" dir="5460000" algn="tl">
                    <a:srgbClr val="000000">
                      <a:alpha val="38000"/>
                    </a:srgbClr>
                  </a:outerShdw>
                </a:effectLst>
              </a:rPr>
              <a:t>It Is Our CONTINUOUS Passion To See </a:t>
            </a:r>
          </a:p>
          <a:p>
            <a:r>
              <a:rPr lang="en-US" sz="2800" b="1" dirty="0" smtClean="0">
                <a:ln w="11430"/>
                <a:effectLst>
                  <a:glow rad="101600">
                    <a:schemeClr val="accent6">
                      <a:satMod val="175000"/>
                      <a:alpha val="40000"/>
                    </a:schemeClr>
                  </a:glow>
                  <a:outerShdw blurRad="50800" dist="39000" dir="5460000" algn="tl">
                    <a:srgbClr val="000000">
                      <a:alpha val="38000"/>
                    </a:srgbClr>
                  </a:outerShdw>
                </a:effectLst>
              </a:rPr>
              <a:t>These Promises Fulfilled </a:t>
            </a:r>
          </a:p>
        </p:txBody>
      </p:sp>
      <p:sp>
        <p:nvSpPr>
          <p:cNvPr id="5" name="Rectangle 4"/>
          <p:cNvSpPr/>
          <p:nvPr/>
        </p:nvSpPr>
        <p:spPr>
          <a:xfrm>
            <a:off x="187841" y="919778"/>
            <a:ext cx="8610600" cy="1323439"/>
          </a:xfrm>
          <a:prstGeom prst="rect">
            <a:avLst/>
          </a:prstGeom>
        </p:spPr>
        <p:txBody>
          <a:bodyPr wrap="square">
            <a:spAutoFit/>
          </a:bodyPr>
          <a:lstStyle/>
          <a:p>
            <a:r>
              <a:rPr lang="en-US" sz="2000" dirty="0"/>
              <a:t>F</a:t>
            </a:r>
            <a:r>
              <a:rPr lang="en-US" sz="2000" b="1" dirty="0" smtClean="0"/>
              <a:t>or </a:t>
            </a:r>
            <a:r>
              <a:rPr lang="en-US" sz="2000" b="1" dirty="0"/>
              <a:t>the </a:t>
            </a:r>
            <a:r>
              <a:rPr lang="en-US" sz="2000" b="1" dirty="0">
                <a:solidFill>
                  <a:srgbClr val="FFFF00"/>
                </a:solidFill>
              </a:rPr>
              <a:t>earth will be full of the knowledge of the LORD as the waters cover the sea</a:t>
            </a:r>
            <a:r>
              <a:rPr lang="en-US" sz="2000" dirty="0"/>
              <a:t>. 10  </a:t>
            </a:r>
            <a:r>
              <a:rPr lang="en-US" sz="2000" b="1" dirty="0"/>
              <a:t>In that day the Root of Jesse will stand as a banner for the peoples; the nations will rally to </a:t>
            </a:r>
            <a:r>
              <a:rPr lang="en-US" sz="2000" b="1" dirty="0" smtClean="0"/>
              <a:t>Him</a:t>
            </a:r>
            <a:r>
              <a:rPr lang="en-US" sz="2000" b="1" dirty="0"/>
              <a:t>, and His place of rest will be glorious.</a:t>
            </a:r>
            <a:r>
              <a:rPr lang="en-US" sz="2000" dirty="0"/>
              <a:t> </a:t>
            </a:r>
            <a:r>
              <a:rPr lang="en-US" sz="2000" dirty="0" smtClean="0"/>
              <a:t> Isaiah </a:t>
            </a:r>
            <a:r>
              <a:rPr lang="en-US" sz="2000" dirty="0"/>
              <a:t>11:9-10 </a:t>
            </a:r>
            <a:r>
              <a:rPr lang="en-US" sz="2000" dirty="0" smtClean="0"/>
              <a:t>(NIV) (Repeated – Habakkuk 2:14)</a:t>
            </a:r>
            <a:endParaRPr lang="en-US" sz="2000" dirty="0"/>
          </a:p>
        </p:txBody>
      </p:sp>
      <p:sp>
        <p:nvSpPr>
          <p:cNvPr id="7" name="Rectangle 6"/>
          <p:cNvSpPr/>
          <p:nvPr/>
        </p:nvSpPr>
        <p:spPr>
          <a:xfrm>
            <a:off x="173665" y="4422891"/>
            <a:ext cx="8724900" cy="1015663"/>
          </a:xfrm>
          <a:prstGeom prst="rect">
            <a:avLst/>
          </a:prstGeom>
        </p:spPr>
        <p:txBody>
          <a:bodyPr wrap="square">
            <a:spAutoFit/>
          </a:bodyPr>
          <a:lstStyle/>
          <a:p>
            <a:r>
              <a:rPr lang="en-US" sz="2000" dirty="0"/>
              <a:t>Behold, the days come, </a:t>
            </a:r>
            <a:r>
              <a:rPr lang="en-US" sz="2000" dirty="0" smtClean="0"/>
              <a:t>says the </a:t>
            </a:r>
            <a:r>
              <a:rPr lang="en-US" sz="2000" dirty="0"/>
              <a:t>LORD, </a:t>
            </a:r>
            <a:r>
              <a:rPr lang="en-US" sz="2000" b="1" dirty="0">
                <a:solidFill>
                  <a:srgbClr val="FFFF00"/>
                </a:solidFill>
              </a:rPr>
              <a:t>that the plowman shall overtake the reaper</a:t>
            </a:r>
            <a:r>
              <a:rPr lang="en-US" sz="2000" b="1" dirty="0"/>
              <a:t>, and the </a:t>
            </a:r>
            <a:r>
              <a:rPr lang="en-US" sz="2000" b="1" dirty="0" err="1"/>
              <a:t>treader</a:t>
            </a:r>
            <a:r>
              <a:rPr lang="en-US" sz="2000" b="1" dirty="0"/>
              <a:t> of grapes him that </a:t>
            </a:r>
            <a:r>
              <a:rPr lang="en-US" sz="2000" b="1" dirty="0" smtClean="0"/>
              <a:t>sows </a:t>
            </a:r>
            <a:r>
              <a:rPr lang="en-US" sz="2000" b="1" dirty="0"/>
              <a:t>seed; and the mountains shall drop sweet wine, and all the hills shall melt</a:t>
            </a:r>
            <a:r>
              <a:rPr lang="en-US" sz="2000" dirty="0"/>
              <a:t>. </a:t>
            </a:r>
            <a:r>
              <a:rPr lang="en-US" sz="2000" dirty="0" smtClean="0"/>
              <a:t>Amos 9:13</a:t>
            </a:r>
            <a:endParaRPr lang="en-US" sz="2000" dirty="0"/>
          </a:p>
        </p:txBody>
      </p:sp>
      <p:sp>
        <p:nvSpPr>
          <p:cNvPr id="8" name="Rectangle 7"/>
          <p:cNvSpPr/>
          <p:nvPr/>
        </p:nvSpPr>
        <p:spPr>
          <a:xfrm>
            <a:off x="304800" y="2404408"/>
            <a:ext cx="8496300" cy="1938992"/>
          </a:xfrm>
          <a:prstGeom prst="rect">
            <a:avLst/>
          </a:prstGeom>
        </p:spPr>
        <p:txBody>
          <a:bodyPr wrap="square">
            <a:spAutoFit/>
          </a:bodyPr>
          <a:lstStyle/>
          <a:p>
            <a:r>
              <a:rPr lang="en-US" sz="2000" b="1" dirty="0"/>
              <a:t> In the day of great slaughter, (</a:t>
            </a:r>
            <a:r>
              <a:rPr lang="en-US" sz="1800" b="1" dirty="0">
                <a:solidFill>
                  <a:srgbClr val="FFFF00"/>
                </a:solidFill>
              </a:rPr>
              <a:t>1914-45 – World War 1 and 2 – 100 Million casualties)</a:t>
            </a:r>
            <a:r>
              <a:rPr lang="en-US" sz="2000" b="1" dirty="0"/>
              <a:t> - when the towers fall </a:t>
            </a:r>
            <a:r>
              <a:rPr lang="en-US" sz="1800" b="1" dirty="0">
                <a:solidFill>
                  <a:srgbClr val="FFFF00"/>
                </a:solidFill>
              </a:rPr>
              <a:t>(September 11)</a:t>
            </a:r>
            <a:r>
              <a:rPr lang="en-US" sz="2000" b="1" dirty="0"/>
              <a:t>, streams of water will flow on every high mountain and every lofty hill.</a:t>
            </a:r>
            <a:r>
              <a:rPr lang="en-US" sz="2000" dirty="0"/>
              <a:t> 26  </a:t>
            </a:r>
            <a:r>
              <a:rPr lang="en-US" sz="2000" b="1" dirty="0"/>
              <a:t>The moon (CHURCH) will shine like the sun (JESUS), and the sunlight (JESUS) will be seven times brighter, like the light of seven full </a:t>
            </a:r>
            <a:r>
              <a:rPr lang="en-US" sz="2000" b="1" dirty="0" smtClean="0"/>
              <a:t>days</a:t>
            </a:r>
            <a:r>
              <a:rPr lang="en-US" sz="2000" dirty="0" smtClean="0"/>
              <a:t>. </a:t>
            </a:r>
          </a:p>
          <a:p>
            <a:r>
              <a:rPr lang="en-US" sz="2000" dirty="0" smtClean="0"/>
              <a:t>Isaiah </a:t>
            </a:r>
            <a:r>
              <a:rPr lang="en-US" sz="2000" dirty="0"/>
              <a:t>30:25-26 (NIV)</a:t>
            </a:r>
          </a:p>
        </p:txBody>
      </p:sp>
      <p:sp>
        <p:nvSpPr>
          <p:cNvPr id="2" name="Rectangle 1"/>
          <p:cNvSpPr/>
          <p:nvPr/>
        </p:nvSpPr>
        <p:spPr>
          <a:xfrm>
            <a:off x="-76200" y="5486400"/>
            <a:ext cx="9144000" cy="1200329"/>
          </a:xfrm>
          <a:prstGeom prst="rect">
            <a:avLst/>
          </a:prstGeom>
        </p:spPr>
        <p:txBody>
          <a:bodyPr wrap="square">
            <a:spAutoFit/>
          </a:bodyPr>
          <a:lstStyle/>
          <a:p>
            <a:r>
              <a:rPr lang="en-US" sz="1800" dirty="0"/>
              <a:t> I will shake all nations, and the desired of all nations will come, and I will fill this house with glory,' says the </a:t>
            </a:r>
            <a:r>
              <a:rPr lang="en-US" sz="1800" cap="small" dirty="0"/>
              <a:t>LORD</a:t>
            </a:r>
            <a:r>
              <a:rPr lang="en-US" sz="1800" dirty="0"/>
              <a:t> Almighty. </a:t>
            </a:r>
            <a:r>
              <a:rPr lang="en-US" sz="1800" baseline="30000" dirty="0" smtClean="0"/>
              <a:t> </a:t>
            </a:r>
            <a:r>
              <a:rPr lang="en-US" sz="1800" dirty="0" smtClean="0"/>
              <a:t> </a:t>
            </a:r>
            <a:r>
              <a:rPr lang="en-US" sz="1800" b="1" dirty="0" smtClean="0">
                <a:solidFill>
                  <a:srgbClr val="FFFF00"/>
                </a:solidFill>
              </a:rPr>
              <a:t>'The glory of this present house will be greater than the glory of the former house,' says the </a:t>
            </a:r>
            <a:r>
              <a:rPr lang="en-US" sz="1800" b="1" cap="small" dirty="0" smtClean="0">
                <a:solidFill>
                  <a:srgbClr val="FFFF00"/>
                </a:solidFill>
              </a:rPr>
              <a:t>LORD</a:t>
            </a:r>
            <a:r>
              <a:rPr lang="en-US" sz="1800" b="1" dirty="0" smtClean="0">
                <a:solidFill>
                  <a:srgbClr val="FFFF00"/>
                </a:solidFill>
              </a:rPr>
              <a:t> </a:t>
            </a:r>
            <a:r>
              <a:rPr lang="en-US" sz="1800" b="1" dirty="0">
                <a:solidFill>
                  <a:srgbClr val="FFFF00"/>
                </a:solidFill>
              </a:rPr>
              <a:t>Almighty</a:t>
            </a:r>
            <a:r>
              <a:rPr lang="en-US" sz="1800" dirty="0"/>
              <a:t>. 'And in this place I will grant peace,' declares the </a:t>
            </a:r>
            <a:r>
              <a:rPr lang="en-US" sz="1800" cap="small" dirty="0"/>
              <a:t>LORD</a:t>
            </a:r>
            <a:r>
              <a:rPr lang="en-US" sz="1800" dirty="0"/>
              <a:t> Almighty." </a:t>
            </a:r>
            <a:r>
              <a:rPr lang="en-US" sz="1800" b="1" dirty="0"/>
              <a:t>Haggai 2:7-9 (NIV) </a:t>
            </a:r>
            <a:endParaRPr lang="en-US" sz="1800" dirty="0"/>
          </a:p>
        </p:txBody>
      </p:sp>
    </p:spTree>
    <p:extLst>
      <p:ext uri="{BB962C8B-B14F-4D97-AF65-F5344CB8AC3E}">
        <p14:creationId xmlns:p14="http://schemas.microsoft.com/office/powerpoint/2010/main" val="28118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NA"/>
          <p:cNvPicPr>
            <a:picLocks noChangeAspect="1" noChangeArrowheads="1"/>
          </p:cNvPicPr>
          <p:nvPr/>
        </p:nvPicPr>
        <p:blipFill rotWithShape="1">
          <a:blip r:embed="rId2">
            <a:extLst>
              <a:ext uri="{28A0092B-C50C-407E-A947-70E740481C1C}">
                <a14:useLocalDpi xmlns:a14="http://schemas.microsoft.com/office/drawing/2010/main" val="0"/>
              </a:ext>
            </a:extLst>
          </a:blip>
          <a:srcRect l="26655" t="16594" r="26655" b="18340"/>
          <a:stretch/>
        </p:blipFill>
        <p:spPr bwMode="auto">
          <a:xfrm>
            <a:off x="3560135" y="821411"/>
            <a:ext cx="5268587" cy="2929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152400"/>
            <a:ext cx="80772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Glory of God in Our Intricate Design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7067"/>
            <a:ext cx="5745532"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2286000"/>
            <a:ext cx="2743200" cy="1323439"/>
          </a:xfrm>
          <a:prstGeom prst="rect">
            <a:avLst/>
          </a:prstGeom>
          <a:noFill/>
        </p:spPr>
        <p:txBody>
          <a:bodyPr wrap="square" rtlCol="0">
            <a:spAutoFit/>
          </a:bodyPr>
          <a:lstStyle/>
          <a:p>
            <a:r>
              <a:rPr lang="en-US" sz="8000" dirty="0" smtClean="0"/>
              <a:t>DNA</a:t>
            </a:r>
            <a:endParaRPr lang="en-US" sz="8000"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377" b="6255"/>
          <a:stretch/>
        </p:blipFill>
        <p:spPr bwMode="auto">
          <a:xfrm>
            <a:off x="6875721" y="3759448"/>
            <a:ext cx="2085753" cy="230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46828" y="6019800"/>
            <a:ext cx="2720972" cy="707886"/>
          </a:xfrm>
          <a:prstGeom prst="rect">
            <a:avLst/>
          </a:prstGeom>
          <a:noFill/>
        </p:spPr>
        <p:txBody>
          <a:bodyPr wrap="square" rtlCol="0">
            <a:spAutoFit/>
          </a:bodyPr>
          <a:lstStyle/>
          <a:p>
            <a:r>
              <a:rPr lang="en-US" sz="2000" dirty="0" smtClean="0"/>
              <a:t>250 red blood cells</a:t>
            </a:r>
          </a:p>
          <a:p>
            <a:r>
              <a:rPr lang="en-US" sz="2000" dirty="0" smtClean="0"/>
              <a:t>Head of a Pin</a:t>
            </a:r>
            <a:endParaRPr lang="en-US" sz="2000" dirty="0"/>
          </a:p>
        </p:txBody>
      </p:sp>
    </p:spTree>
    <p:extLst>
      <p:ext uri="{BB962C8B-B14F-4D97-AF65-F5344CB8AC3E}">
        <p14:creationId xmlns:p14="http://schemas.microsoft.com/office/powerpoint/2010/main" val="17778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102816"/>
            <a:ext cx="8763000" cy="4154984"/>
          </a:xfrm>
          <a:prstGeom prst="rect">
            <a:avLst/>
          </a:prstGeom>
        </p:spPr>
        <p:txBody>
          <a:bodyPr wrap="square">
            <a:spAutoFit/>
          </a:bodyPr>
          <a:lstStyle/>
          <a:p>
            <a:r>
              <a:rPr lang="en-US" b="1" dirty="0" smtClean="0">
                <a:solidFill>
                  <a:srgbClr val="FFFF00"/>
                </a:solidFill>
              </a:rPr>
              <a:t>I </a:t>
            </a:r>
            <a:r>
              <a:rPr lang="en-US" b="1" dirty="0">
                <a:solidFill>
                  <a:srgbClr val="FFFF00"/>
                </a:solidFill>
              </a:rPr>
              <a:t>praise you because I am fearfully and wonderfully </a:t>
            </a:r>
            <a:r>
              <a:rPr lang="en-US" sz="1800" b="1" dirty="0" smtClean="0">
                <a:solidFill>
                  <a:schemeClr val="bg2">
                    <a:lumMod val="25000"/>
                    <a:lumOff val="75000"/>
                  </a:schemeClr>
                </a:solidFill>
              </a:rPr>
              <a:t>(Marvelous – set apart) </a:t>
            </a:r>
            <a:r>
              <a:rPr lang="en-US" b="1" dirty="0" smtClean="0">
                <a:solidFill>
                  <a:srgbClr val="FFFF00"/>
                </a:solidFill>
              </a:rPr>
              <a:t>made</a:t>
            </a:r>
            <a:r>
              <a:rPr lang="en-US" dirty="0"/>
              <a:t>; your works are wonderful, I know that full well. </a:t>
            </a:r>
            <a:r>
              <a:rPr lang="en-US" baseline="30000" dirty="0"/>
              <a:t>15 </a:t>
            </a:r>
            <a:r>
              <a:rPr lang="en-US" dirty="0"/>
              <a:t> </a:t>
            </a:r>
            <a:r>
              <a:rPr lang="en-US" b="1" dirty="0">
                <a:solidFill>
                  <a:schemeClr val="bg2">
                    <a:lumMod val="25000"/>
                    <a:lumOff val="75000"/>
                  </a:schemeClr>
                </a:solidFill>
              </a:rPr>
              <a:t>My frame was not hidden from you </a:t>
            </a:r>
            <a:r>
              <a:rPr lang="en-US" dirty="0"/>
              <a:t>when I was made in the secret place. </a:t>
            </a:r>
            <a:r>
              <a:rPr lang="en-US" b="1" dirty="0">
                <a:solidFill>
                  <a:srgbClr val="FFFF00"/>
                </a:solidFill>
              </a:rPr>
              <a:t>When I was woven together </a:t>
            </a:r>
            <a:r>
              <a:rPr lang="en-US" sz="1800" dirty="0" smtClean="0">
                <a:solidFill>
                  <a:schemeClr val="bg2">
                    <a:lumMod val="25000"/>
                    <a:lumOff val="75000"/>
                  </a:schemeClr>
                </a:solidFill>
              </a:rPr>
              <a:t>(literal – needlework- embroidered) </a:t>
            </a:r>
            <a:r>
              <a:rPr lang="en-US" dirty="0" smtClean="0"/>
              <a:t>in </a:t>
            </a:r>
            <a:r>
              <a:rPr lang="en-US" dirty="0"/>
              <a:t>the depths of the earth, </a:t>
            </a:r>
            <a:r>
              <a:rPr lang="en-US" baseline="30000" dirty="0"/>
              <a:t>16 </a:t>
            </a:r>
            <a:r>
              <a:rPr lang="en-US" dirty="0"/>
              <a:t> your eyes saw my unformed body. All the days ordained </a:t>
            </a:r>
            <a:r>
              <a:rPr lang="en-US" dirty="0" smtClean="0"/>
              <a:t>(fashioned) for </a:t>
            </a:r>
            <a:r>
              <a:rPr lang="en-US" dirty="0"/>
              <a:t>me were written in your book before one of them came to be. </a:t>
            </a:r>
            <a:r>
              <a:rPr lang="en-US" baseline="30000" dirty="0"/>
              <a:t>17 </a:t>
            </a:r>
            <a:r>
              <a:rPr lang="en-US" dirty="0"/>
              <a:t> How precious to me are your thoughts, O God! How vast is the sum of them! </a:t>
            </a:r>
            <a:r>
              <a:rPr lang="en-US" baseline="30000" dirty="0"/>
              <a:t>18 </a:t>
            </a:r>
            <a:r>
              <a:rPr lang="en-US" dirty="0"/>
              <a:t> Were I to count them, they would outnumber the grains of sand. When I awake, I am still with you. </a:t>
            </a:r>
            <a:r>
              <a:rPr lang="en-US" b="1" dirty="0"/>
              <a:t>Psalm </a:t>
            </a:r>
            <a:r>
              <a:rPr lang="en-US" b="1" dirty="0" smtClean="0"/>
              <a:t>139:14-18</a:t>
            </a:r>
            <a:endParaRPr lang="en-US" dirty="0"/>
          </a:p>
        </p:txBody>
      </p:sp>
      <p:sp>
        <p:nvSpPr>
          <p:cNvPr id="5" name="TextBox 4"/>
          <p:cNvSpPr txBox="1"/>
          <p:nvPr/>
        </p:nvSpPr>
        <p:spPr>
          <a:xfrm>
            <a:off x="457200" y="76200"/>
            <a:ext cx="8077200"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Are Each Fearfully And Wonderfully Made</a:t>
            </a:r>
          </a:p>
        </p:txBody>
      </p:sp>
      <p:sp>
        <p:nvSpPr>
          <p:cNvPr id="6" name="TextBox 5"/>
          <p:cNvSpPr txBox="1"/>
          <p:nvPr/>
        </p:nvSpPr>
        <p:spPr>
          <a:xfrm>
            <a:off x="762000" y="533400"/>
            <a:ext cx="7772400" cy="584775"/>
          </a:xfrm>
          <a:prstGeom prst="rect">
            <a:avLst/>
          </a:prstGeom>
          <a:noFill/>
        </p:spPr>
        <p:txBody>
          <a:bodyPr wrap="square" rtlCol="0">
            <a:spAutoFit/>
          </a:bodyPr>
          <a:lstStyle/>
          <a:p>
            <a:r>
              <a:rPr lang="en-US" sz="3200" dirty="0" smtClean="0"/>
              <a:t>Christianity and Science / Apologetics </a:t>
            </a:r>
            <a:endParaRPr lang="en-US" sz="3200" dirty="0"/>
          </a:p>
        </p:txBody>
      </p:sp>
      <p:sp>
        <p:nvSpPr>
          <p:cNvPr id="7" name="Rectangle 6"/>
          <p:cNvSpPr/>
          <p:nvPr/>
        </p:nvSpPr>
        <p:spPr>
          <a:xfrm>
            <a:off x="76200" y="5334000"/>
            <a:ext cx="8915400" cy="1200329"/>
          </a:xfrm>
          <a:prstGeom prst="rect">
            <a:avLst/>
          </a:prstGeom>
        </p:spPr>
        <p:txBody>
          <a:bodyPr wrap="square">
            <a:spAutoFit/>
          </a:bodyPr>
          <a:lstStyle/>
          <a:p>
            <a:r>
              <a:rPr lang="en-US" dirty="0" smtClean="0">
                <a:solidFill>
                  <a:srgbClr val="FFFF00"/>
                </a:solidFill>
              </a:rPr>
              <a:t>All </a:t>
            </a:r>
            <a:r>
              <a:rPr lang="en-US" dirty="0">
                <a:solidFill>
                  <a:srgbClr val="FFFF00"/>
                </a:solidFill>
              </a:rPr>
              <a:t>things were created by </a:t>
            </a:r>
            <a:r>
              <a:rPr lang="en-US" dirty="0" smtClean="0">
                <a:solidFill>
                  <a:srgbClr val="FFFF00"/>
                </a:solidFill>
              </a:rPr>
              <a:t>Him </a:t>
            </a:r>
            <a:r>
              <a:rPr lang="en-US" dirty="0">
                <a:solidFill>
                  <a:srgbClr val="FFFF00"/>
                </a:solidFill>
              </a:rPr>
              <a:t>and for </a:t>
            </a:r>
            <a:r>
              <a:rPr lang="en-US" dirty="0" smtClean="0">
                <a:solidFill>
                  <a:srgbClr val="FFFF00"/>
                </a:solidFill>
              </a:rPr>
              <a:t>Him</a:t>
            </a:r>
            <a:r>
              <a:rPr lang="en-US" dirty="0">
                <a:solidFill>
                  <a:srgbClr val="FFFF00"/>
                </a:solidFill>
              </a:rPr>
              <a:t>. 17  </a:t>
            </a:r>
            <a:r>
              <a:rPr lang="en-US" b="1" dirty="0">
                <a:solidFill>
                  <a:srgbClr val="FFFF00"/>
                </a:solidFill>
              </a:rPr>
              <a:t>He is before all things, and in </a:t>
            </a:r>
            <a:r>
              <a:rPr lang="en-US" b="1" dirty="0" smtClean="0">
                <a:solidFill>
                  <a:srgbClr val="FFFF00"/>
                </a:solidFill>
              </a:rPr>
              <a:t>Him </a:t>
            </a:r>
            <a:r>
              <a:rPr lang="en-US" b="1" dirty="0">
                <a:solidFill>
                  <a:schemeClr val="bg2">
                    <a:lumMod val="25000"/>
                    <a:lumOff val="75000"/>
                  </a:schemeClr>
                </a:solidFill>
              </a:rPr>
              <a:t>all things hold together</a:t>
            </a:r>
            <a:r>
              <a:rPr lang="en-US" dirty="0" smtClean="0">
                <a:solidFill>
                  <a:srgbClr val="FFFF00"/>
                </a:solidFill>
              </a:rPr>
              <a:t>.</a:t>
            </a:r>
          </a:p>
          <a:p>
            <a:r>
              <a:rPr lang="en-US" dirty="0" smtClean="0">
                <a:solidFill>
                  <a:srgbClr val="FFFF00"/>
                </a:solidFill>
              </a:rPr>
              <a:t>Colossians 1:16,17  (</a:t>
            </a:r>
            <a:r>
              <a:rPr lang="en-US" dirty="0" smtClean="0"/>
              <a:t>Literal – HAVE BEEN HELD TOGETHER</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10445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95363"/>
            <a:ext cx="7631113"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NA -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20651"/>
            <a:ext cx="7472363" cy="5616698"/>
          </a:xfrm>
          <a:prstGeom prst="rect">
            <a:avLst/>
          </a:prstGeom>
          <a:solidFill>
            <a:schemeClr val="bg1"/>
          </a:solidFill>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33" y="755466"/>
            <a:ext cx="8885101" cy="510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68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657600"/>
            <a:ext cx="8610600" cy="461665"/>
          </a:xfrm>
          <a:prstGeom prst="rect">
            <a:avLst/>
          </a:prstGeom>
          <a:noFill/>
        </p:spPr>
        <p:txBody>
          <a:bodyPr wrap="square" rtlCol="0">
            <a:spAutoFit/>
          </a:bodyPr>
          <a:lstStyle/>
          <a:p>
            <a:r>
              <a:rPr lang="en-US" dirty="0" smtClean="0"/>
              <a:t>How much data is stored in the Human Gnome </a:t>
            </a:r>
            <a:endParaRPr lang="en-US" dirty="0"/>
          </a:p>
        </p:txBody>
      </p:sp>
      <p:sp>
        <p:nvSpPr>
          <p:cNvPr id="5" name="TextBox 4"/>
          <p:cNvSpPr txBox="1"/>
          <p:nvPr/>
        </p:nvSpPr>
        <p:spPr>
          <a:xfrm>
            <a:off x="228600" y="4800600"/>
            <a:ext cx="8610600" cy="461665"/>
          </a:xfrm>
          <a:prstGeom prst="rect">
            <a:avLst/>
          </a:prstGeom>
          <a:noFill/>
        </p:spPr>
        <p:txBody>
          <a:bodyPr wrap="square" rtlCol="0">
            <a:spAutoFit/>
          </a:bodyPr>
          <a:lstStyle/>
          <a:p>
            <a:r>
              <a:rPr lang="en-US" dirty="0" smtClean="0"/>
              <a:t>How Many </a:t>
            </a:r>
            <a:r>
              <a:rPr lang="en-US" dirty="0"/>
              <a:t>Nucleotide </a:t>
            </a:r>
            <a:r>
              <a:rPr lang="en-US" dirty="0" smtClean="0"/>
              <a:t>Base Pairs are in Mosquito?</a:t>
            </a:r>
            <a:endParaRPr lang="en-US" dirty="0"/>
          </a:p>
        </p:txBody>
      </p:sp>
      <p:sp>
        <p:nvSpPr>
          <p:cNvPr id="6" name="TextBox 5"/>
          <p:cNvSpPr txBox="1"/>
          <p:nvPr/>
        </p:nvSpPr>
        <p:spPr>
          <a:xfrm>
            <a:off x="457200" y="4119265"/>
            <a:ext cx="2971800" cy="584775"/>
          </a:xfrm>
          <a:prstGeom prst="rect">
            <a:avLst/>
          </a:prstGeom>
          <a:noFill/>
        </p:spPr>
        <p:txBody>
          <a:bodyPr wrap="square" rtlCol="0">
            <a:spAutoFit/>
          </a:bodyPr>
          <a:lstStyle/>
          <a:p>
            <a:r>
              <a:rPr lang="en-US" sz="3200" b="1" dirty="0" smtClean="0">
                <a:solidFill>
                  <a:srgbClr val="FFFF00"/>
                </a:solidFill>
              </a:rPr>
              <a:t>850 Bibles </a:t>
            </a:r>
            <a:endParaRPr lang="en-US" sz="3200" b="1" dirty="0">
              <a:solidFill>
                <a:srgbClr val="FFFF00"/>
              </a:solidFill>
            </a:endParaRPr>
          </a:p>
        </p:txBody>
      </p:sp>
      <p:sp>
        <p:nvSpPr>
          <p:cNvPr id="7" name="TextBox 6"/>
          <p:cNvSpPr txBox="1"/>
          <p:nvPr/>
        </p:nvSpPr>
        <p:spPr>
          <a:xfrm>
            <a:off x="444795" y="5210874"/>
            <a:ext cx="2971800" cy="584775"/>
          </a:xfrm>
          <a:prstGeom prst="rect">
            <a:avLst/>
          </a:prstGeom>
          <a:noFill/>
        </p:spPr>
        <p:txBody>
          <a:bodyPr wrap="square" rtlCol="0">
            <a:spAutoFit/>
          </a:bodyPr>
          <a:lstStyle/>
          <a:p>
            <a:r>
              <a:rPr lang="en-US" sz="3200" b="1" dirty="0" smtClean="0">
                <a:solidFill>
                  <a:srgbClr val="FFFF00"/>
                </a:solidFill>
              </a:rPr>
              <a:t>260 Million</a:t>
            </a:r>
            <a:endParaRPr lang="en-US" sz="3200" b="1" dirty="0">
              <a:solidFill>
                <a:srgbClr val="FFFF00"/>
              </a:solidFill>
            </a:endParaRPr>
          </a:p>
        </p:txBody>
      </p:sp>
      <p:sp>
        <p:nvSpPr>
          <p:cNvPr id="8" name="TextBox 7"/>
          <p:cNvSpPr txBox="1"/>
          <p:nvPr/>
        </p:nvSpPr>
        <p:spPr>
          <a:xfrm>
            <a:off x="1219200" y="243136"/>
            <a:ext cx="8610600" cy="461665"/>
          </a:xfrm>
          <a:prstGeom prst="rect">
            <a:avLst/>
          </a:prstGeom>
          <a:noFill/>
        </p:spPr>
        <p:txBody>
          <a:bodyPr wrap="square" rtlCol="0">
            <a:spAutoFit/>
          </a:bodyPr>
          <a:lstStyle/>
          <a:p>
            <a:r>
              <a:rPr lang="en-US" dirty="0" smtClean="0"/>
              <a:t>How Many Cells Are In The Average Adult Human?</a:t>
            </a:r>
            <a:endParaRPr lang="en-US" dirty="0"/>
          </a:p>
        </p:txBody>
      </p:sp>
      <p:sp>
        <p:nvSpPr>
          <p:cNvPr id="9" name="TextBox 8"/>
          <p:cNvSpPr txBox="1"/>
          <p:nvPr/>
        </p:nvSpPr>
        <p:spPr>
          <a:xfrm>
            <a:off x="2142461" y="651638"/>
            <a:ext cx="2971800" cy="584775"/>
          </a:xfrm>
          <a:prstGeom prst="rect">
            <a:avLst/>
          </a:prstGeom>
          <a:noFill/>
        </p:spPr>
        <p:txBody>
          <a:bodyPr wrap="square" rtlCol="0">
            <a:spAutoFit/>
          </a:bodyPr>
          <a:lstStyle/>
          <a:p>
            <a:r>
              <a:rPr lang="en-US" sz="3200" b="1" dirty="0" smtClean="0">
                <a:solidFill>
                  <a:srgbClr val="FFFF00"/>
                </a:solidFill>
              </a:rPr>
              <a:t>30 Trillion</a:t>
            </a:r>
            <a:endParaRPr lang="en-US" sz="3200" b="1" dirty="0">
              <a:solidFill>
                <a:srgbClr val="FFFF00"/>
              </a:solidFill>
            </a:endParaRPr>
          </a:p>
        </p:txBody>
      </p:sp>
      <p:sp>
        <p:nvSpPr>
          <p:cNvPr id="10" name="TextBox 9"/>
          <p:cNvSpPr txBox="1"/>
          <p:nvPr/>
        </p:nvSpPr>
        <p:spPr>
          <a:xfrm>
            <a:off x="-457200" y="1295400"/>
            <a:ext cx="8610600" cy="461665"/>
          </a:xfrm>
          <a:prstGeom prst="rect">
            <a:avLst/>
          </a:prstGeom>
          <a:noFill/>
        </p:spPr>
        <p:txBody>
          <a:bodyPr wrap="square" rtlCol="0">
            <a:spAutoFit/>
          </a:bodyPr>
          <a:lstStyle/>
          <a:p>
            <a:r>
              <a:rPr lang="en-US" dirty="0" smtClean="0"/>
              <a:t>How long is the DNA strand in a single cell?</a:t>
            </a:r>
            <a:endParaRPr lang="en-US" dirty="0"/>
          </a:p>
        </p:txBody>
      </p:sp>
      <p:sp>
        <p:nvSpPr>
          <p:cNvPr id="11" name="TextBox 10"/>
          <p:cNvSpPr txBox="1"/>
          <p:nvPr/>
        </p:nvSpPr>
        <p:spPr>
          <a:xfrm>
            <a:off x="6172200" y="1320225"/>
            <a:ext cx="2971800" cy="584775"/>
          </a:xfrm>
          <a:prstGeom prst="rect">
            <a:avLst/>
          </a:prstGeom>
          <a:noFill/>
        </p:spPr>
        <p:txBody>
          <a:bodyPr wrap="square" rtlCol="0">
            <a:spAutoFit/>
          </a:bodyPr>
          <a:lstStyle/>
          <a:p>
            <a:r>
              <a:rPr lang="en-US" sz="3200" b="1" dirty="0" smtClean="0">
                <a:solidFill>
                  <a:srgbClr val="FFFF00"/>
                </a:solidFill>
              </a:rPr>
              <a:t>6 Feet</a:t>
            </a:r>
            <a:endParaRPr lang="en-US" sz="3200" b="1" dirty="0">
              <a:solidFill>
                <a:srgbClr val="FFFF00"/>
              </a:solidFill>
            </a:endParaRPr>
          </a:p>
        </p:txBody>
      </p:sp>
      <p:sp>
        <p:nvSpPr>
          <p:cNvPr id="12" name="TextBox 11"/>
          <p:cNvSpPr txBox="1"/>
          <p:nvPr/>
        </p:nvSpPr>
        <p:spPr>
          <a:xfrm>
            <a:off x="368595" y="2651878"/>
            <a:ext cx="8610600" cy="461665"/>
          </a:xfrm>
          <a:prstGeom prst="rect">
            <a:avLst/>
          </a:prstGeom>
          <a:noFill/>
        </p:spPr>
        <p:txBody>
          <a:bodyPr wrap="square" rtlCol="0">
            <a:spAutoFit/>
          </a:bodyPr>
          <a:lstStyle/>
          <a:p>
            <a:r>
              <a:rPr lang="en-US" dirty="0" smtClean="0"/>
              <a:t>How Many </a:t>
            </a:r>
            <a:r>
              <a:rPr lang="en-US" dirty="0"/>
              <a:t>Nucleotide </a:t>
            </a:r>
            <a:r>
              <a:rPr lang="en-US" dirty="0" smtClean="0"/>
              <a:t>Base Pairs are in the Human Gnome?</a:t>
            </a:r>
            <a:endParaRPr lang="en-US" dirty="0"/>
          </a:p>
        </p:txBody>
      </p:sp>
      <p:sp>
        <p:nvSpPr>
          <p:cNvPr id="13" name="TextBox 12"/>
          <p:cNvSpPr txBox="1"/>
          <p:nvPr/>
        </p:nvSpPr>
        <p:spPr>
          <a:xfrm>
            <a:off x="597195" y="3113543"/>
            <a:ext cx="2971800" cy="584775"/>
          </a:xfrm>
          <a:prstGeom prst="rect">
            <a:avLst/>
          </a:prstGeom>
          <a:noFill/>
        </p:spPr>
        <p:txBody>
          <a:bodyPr wrap="square" rtlCol="0">
            <a:spAutoFit/>
          </a:bodyPr>
          <a:lstStyle/>
          <a:p>
            <a:r>
              <a:rPr lang="en-US" sz="3200" b="1" dirty="0" smtClean="0">
                <a:solidFill>
                  <a:srgbClr val="FFFF00"/>
                </a:solidFill>
              </a:rPr>
              <a:t>3 Billion</a:t>
            </a:r>
            <a:endParaRPr lang="en-US" sz="3200" b="1" dirty="0">
              <a:solidFill>
                <a:srgbClr val="FFFF00"/>
              </a:solidFill>
            </a:endParaRPr>
          </a:p>
        </p:txBody>
      </p:sp>
      <p:sp>
        <p:nvSpPr>
          <p:cNvPr id="14" name="TextBox 13"/>
          <p:cNvSpPr txBox="1"/>
          <p:nvPr/>
        </p:nvSpPr>
        <p:spPr>
          <a:xfrm>
            <a:off x="762000" y="1820881"/>
            <a:ext cx="6400800" cy="830997"/>
          </a:xfrm>
          <a:prstGeom prst="rect">
            <a:avLst/>
          </a:prstGeom>
          <a:noFill/>
        </p:spPr>
        <p:txBody>
          <a:bodyPr wrap="square" rtlCol="0">
            <a:spAutoFit/>
          </a:bodyPr>
          <a:lstStyle/>
          <a:p>
            <a:pPr algn="l"/>
            <a:r>
              <a:rPr lang="en-US" dirty="0" smtClean="0"/>
              <a:t>How many Miles of DNA</a:t>
            </a:r>
          </a:p>
          <a:p>
            <a:pPr algn="l"/>
            <a:r>
              <a:rPr lang="en-US" dirty="0" smtClean="0"/>
              <a:t>Are in an adult human</a:t>
            </a:r>
            <a:endParaRPr lang="en-US" dirty="0"/>
          </a:p>
        </p:txBody>
      </p:sp>
      <p:sp>
        <p:nvSpPr>
          <p:cNvPr id="15" name="TextBox 14"/>
          <p:cNvSpPr txBox="1"/>
          <p:nvPr/>
        </p:nvSpPr>
        <p:spPr>
          <a:xfrm>
            <a:off x="4450612" y="1943991"/>
            <a:ext cx="3352800" cy="584775"/>
          </a:xfrm>
          <a:prstGeom prst="rect">
            <a:avLst/>
          </a:prstGeom>
          <a:noFill/>
        </p:spPr>
        <p:txBody>
          <a:bodyPr wrap="square" rtlCol="0">
            <a:spAutoFit/>
          </a:bodyPr>
          <a:lstStyle/>
          <a:p>
            <a:r>
              <a:rPr lang="en-US" sz="3200" b="1" dirty="0" smtClean="0">
                <a:solidFill>
                  <a:srgbClr val="FFFF00"/>
                </a:solidFill>
              </a:rPr>
              <a:t>34 Billion Miles</a:t>
            </a:r>
            <a:endParaRPr lang="en-US" sz="3200" b="1" dirty="0">
              <a:solidFill>
                <a:srgbClr val="FFFF00"/>
              </a:solidFill>
            </a:endParaRPr>
          </a:p>
        </p:txBody>
      </p:sp>
      <p:sp>
        <p:nvSpPr>
          <p:cNvPr id="16" name="TextBox 15"/>
          <p:cNvSpPr txBox="1"/>
          <p:nvPr/>
        </p:nvSpPr>
        <p:spPr>
          <a:xfrm>
            <a:off x="152400" y="76200"/>
            <a:ext cx="1790700" cy="1200329"/>
          </a:xfrm>
          <a:prstGeom prst="rect">
            <a:avLst/>
          </a:prstGeom>
          <a:noFill/>
        </p:spPr>
        <p:txBody>
          <a:bodyPr wrap="square" rtlCol="0">
            <a:spAutoFit/>
          </a:bodyPr>
          <a:lstStyle/>
          <a:p>
            <a:r>
              <a:rPr lang="en-US" sz="3600" dirty="0" smtClean="0">
                <a:solidFill>
                  <a:srgbClr val="FFFF00"/>
                </a:solidFill>
              </a:rPr>
              <a:t>DNA</a:t>
            </a:r>
          </a:p>
          <a:p>
            <a:r>
              <a:rPr lang="en-US" sz="3600" dirty="0" smtClean="0">
                <a:solidFill>
                  <a:srgbClr val="FFFF00"/>
                </a:solidFill>
              </a:rPr>
              <a:t>TRIVIA </a:t>
            </a:r>
            <a:endParaRPr lang="en-US" sz="3600" dirty="0">
              <a:solidFill>
                <a:srgbClr val="FFFF00"/>
              </a:solidFill>
            </a:endParaRPr>
          </a:p>
        </p:txBody>
      </p:sp>
    </p:spTree>
    <p:extLst>
      <p:ext uri="{BB962C8B-B14F-4D97-AF65-F5344CB8AC3E}">
        <p14:creationId xmlns:p14="http://schemas.microsoft.com/office/powerpoint/2010/main" val="25968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36493"/>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James Five - Shows Us Our Privileges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Faith If We Operate With Intentionality </a:t>
            </a:r>
          </a:p>
        </p:txBody>
      </p:sp>
      <p:sp>
        <p:nvSpPr>
          <p:cNvPr id="2" name="Rectangle 1"/>
          <p:cNvSpPr/>
          <p:nvPr/>
        </p:nvSpPr>
        <p:spPr>
          <a:xfrm>
            <a:off x="152400" y="1119455"/>
            <a:ext cx="8754140" cy="5586145"/>
          </a:xfrm>
          <a:prstGeom prst="rect">
            <a:avLst/>
          </a:prstGeom>
        </p:spPr>
        <p:txBody>
          <a:bodyPr wrap="square">
            <a:spAutoFit/>
          </a:bodyPr>
          <a:lstStyle/>
          <a:p>
            <a:r>
              <a:rPr lang="en-US" sz="2100" dirty="0"/>
              <a:t> </a:t>
            </a:r>
            <a:r>
              <a:rPr lang="en-US" sz="2100" baseline="30000" dirty="0" smtClean="0"/>
              <a:t>13 </a:t>
            </a:r>
            <a:r>
              <a:rPr lang="en-US" sz="2100" dirty="0"/>
              <a:t> Is any one of you in trouble? He should pray. Is anyone happy? Let him sing songs of praise. </a:t>
            </a:r>
            <a:r>
              <a:rPr lang="en-US" sz="2100" baseline="30000" dirty="0"/>
              <a:t>14 </a:t>
            </a:r>
            <a:r>
              <a:rPr lang="en-US" sz="2100" dirty="0"/>
              <a:t> Is any one of you sick? He should call the elders of the church to pray over him and anoint him with oil in the </a:t>
            </a:r>
            <a:r>
              <a:rPr lang="en-US" sz="2100" dirty="0" smtClean="0"/>
              <a:t>Name </a:t>
            </a:r>
            <a:r>
              <a:rPr lang="en-US" sz="2100" dirty="0"/>
              <a:t>of the Lord. </a:t>
            </a:r>
            <a:r>
              <a:rPr lang="en-US" sz="2100" baseline="30000" dirty="0"/>
              <a:t>15 </a:t>
            </a:r>
            <a:r>
              <a:rPr lang="en-US" sz="2100" dirty="0"/>
              <a:t> And the prayer offered in faith will make the sick person well; the Lord will raise him up. If he has sinned, he will be forgiven. </a:t>
            </a:r>
            <a:r>
              <a:rPr lang="en-US" sz="2100" baseline="30000" dirty="0"/>
              <a:t>16 </a:t>
            </a:r>
            <a:r>
              <a:rPr lang="en-US" sz="2100" dirty="0"/>
              <a:t> </a:t>
            </a:r>
            <a:r>
              <a:rPr lang="en-US" sz="2100" dirty="0">
                <a:solidFill>
                  <a:srgbClr val="FFFF00"/>
                </a:solidFill>
              </a:rPr>
              <a:t>Therefore confess your sins to each other and pray for each other so that you may be healed. The prayer of a righteous man is powerful and effective.</a:t>
            </a:r>
            <a:r>
              <a:rPr lang="en-US" sz="2100" dirty="0"/>
              <a:t> </a:t>
            </a:r>
            <a:r>
              <a:rPr lang="en-US" sz="2100" baseline="30000" dirty="0"/>
              <a:t>17 </a:t>
            </a:r>
            <a:r>
              <a:rPr lang="en-US" sz="2100" dirty="0"/>
              <a:t> </a:t>
            </a:r>
            <a:r>
              <a:rPr lang="en-US" sz="2100" dirty="0">
                <a:solidFill>
                  <a:srgbClr val="FFFF00"/>
                </a:solidFill>
              </a:rPr>
              <a:t>Elijah </a:t>
            </a:r>
            <a:r>
              <a:rPr lang="en-US" sz="2100" dirty="0" smtClean="0">
                <a:solidFill>
                  <a:srgbClr val="FFFF00"/>
                </a:solidFill>
              </a:rPr>
              <a:t>(Elisha) was </a:t>
            </a:r>
            <a:r>
              <a:rPr lang="en-US" sz="2100" dirty="0">
                <a:solidFill>
                  <a:srgbClr val="FFFF00"/>
                </a:solidFill>
              </a:rPr>
              <a:t>a man just like us. He prayed earnestly</a:t>
            </a:r>
            <a:r>
              <a:rPr lang="en-US" sz="2100" dirty="0"/>
              <a:t> that it would not rain, and it did not rain on the land for three and a half years. </a:t>
            </a:r>
            <a:r>
              <a:rPr lang="en-US" sz="2100" baseline="30000" dirty="0"/>
              <a:t>18 </a:t>
            </a:r>
            <a:r>
              <a:rPr lang="en-US" sz="2100" dirty="0"/>
              <a:t> Again he prayed, and the heavens gave rain, and the earth produced its crops. </a:t>
            </a:r>
            <a:r>
              <a:rPr lang="en-US" sz="2100" baseline="30000" dirty="0"/>
              <a:t>19 </a:t>
            </a:r>
            <a:r>
              <a:rPr lang="en-US" sz="2100" dirty="0"/>
              <a:t> My brothers, if one of you should wander from the truth and someone should bring him back, </a:t>
            </a:r>
            <a:r>
              <a:rPr lang="en-US" sz="2100" baseline="30000" dirty="0"/>
              <a:t>20 </a:t>
            </a:r>
            <a:r>
              <a:rPr lang="en-US" sz="2100" dirty="0"/>
              <a:t> remember this: Whoever turns a sinner from the error of his way will save him from death and cover over a multitude of sins. </a:t>
            </a:r>
            <a:r>
              <a:rPr lang="en-US" sz="2100" b="1" dirty="0"/>
              <a:t>James 5:11-20 (NIV</a:t>
            </a:r>
            <a:r>
              <a:rPr lang="en-US" sz="2100" b="1" dirty="0" smtClean="0"/>
              <a:t>)</a:t>
            </a:r>
          </a:p>
          <a:p>
            <a:endParaRPr lang="en-US" sz="2100" b="1" dirty="0" smtClean="0"/>
          </a:p>
          <a:p>
            <a:r>
              <a:rPr lang="en-US" sz="2100" b="1" dirty="0" smtClean="0">
                <a:solidFill>
                  <a:srgbClr val="FFFF00"/>
                </a:solidFill>
              </a:rPr>
              <a:t>GOD IS NOT A RESPECTER OF PERSONS – Act 10;Rom. 2: Eph. 6; Col. 3 </a:t>
            </a:r>
            <a:endParaRPr lang="en-US" sz="2100" dirty="0">
              <a:solidFill>
                <a:srgbClr val="FFFF00"/>
              </a:solidFill>
            </a:endParaRPr>
          </a:p>
        </p:txBody>
      </p:sp>
    </p:spTree>
    <p:extLst>
      <p:ext uri="{BB962C8B-B14F-4D97-AF65-F5344CB8AC3E}">
        <p14:creationId xmlns:p14="http://schemas.microsoft.com/office/powerpoint/2010/main" val="18569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72407</TotalTime>
  <Words>2028</Words>
  <Application>Microsoft Office PowerPoint</Application>
  <PresentationFormat>On-screen Show (4:3)</PresentationFormat>
  <Paragraphs>119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1153</cp:revision>
  <cp:lastPrinted>2021-03-31T16:23:49Z</cp:lastPrinted>
  <dcterms:created xsi:type="dcterms:W3CDTF">2019-07-16T01:09:40Z</dcterms:created>
  <dcterms:modified xsi:type="dcterms:W3CDTF">2025-09-07T15:42:33Z</dcterms:modified>
</cp:coreProperties>
</file>