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594" r:id="rId3"/>
    <p:sldId id="607" r:id="rId4"/>
    <p:sldId id="617" r:id="rId5"/>
    <p:sldId id="611" r:id="rId6"/>
    <p:sldId id="612" r:id="rId7"/>
    <p:sldId id="618" r:id="rId8"/>
    <p:sldId id="622" r:id="rId9"/>
    <p:sldId id="621" r:id="rId10"/>
    <p:sldId id="606" r:id="rId11"/>
    <p:sldId id="619" r:id="rId12"/>
    <p:sldId id="623" r:id="rId13"/>
    <p:sldId id="609" r:id="rId14"/>
    <p:sldId id="625" r:id="rId15"/>
    <p:sldId id="616" r:id="rId16"/>
    <p:sldId id="598" r:id="rId17"/>
    <p:sldId id="599" r:id="rId18"/>
    <p:sldId id="604" r:id="rId19"/>
    <p:sldId id="614" r:id="rId20"/>
    <p:sldId id="615" r:id="rId21"/>
    <p:sldId id="602" r:id="rId22"/>
    <p:sldId id="582" r:id="rId23"/>
    <p:sldId id="420" r:id="rId24"/>
    <p:sldId id="624" r:id="rId25"/>
    <p:sldId id="620" r:id="rId26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4A8"/>
    <a:srgbClr val="E8E8E8"/>
    <a:srgbClr val="333333"/>
    <a:srgbClr val="35759D"/>
    <a:srgbClr val="4D4D4D"/>
    <a:srgbClr val="B92D14"/>
    <a:srgbClr val="35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62" autoAdjust="0"/>
    <p:restoredTop sz="95596" autoAdjust="0"/>
  </p:normalViewPr>
  <p:slideViewPr>
    <p:cSldViewPr>
      <p:cViewPr>
        <p:scale>
          <a:sx n="70" d="100"/>
          <a:sy n="70" d="100"/>
        </p:scale>
        <p:origin x="-2730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6DD239-DBF5-489A-B00C-C74CB335A4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7458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E171F-B22C-43B5-8C33-8E41174E0EB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DD239-DBF5-489A-B00C-C74CB335A4C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54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7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60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3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55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40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2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33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257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LifeGate Sermon</a:t>
            </a:r>
          </a:p>
          <a:p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November 23nd, 2025</a:t>
            </a:r>
            <a:endParaRPr lang="en-US" sz="3600" b="1" dirty="0">
              <a:ln w="11430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352800"/>
            <a:ext cx="8991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Part 3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FFFF00"/>
                </a:solidFill>
              </a:rPr>
              <a:t>–</a:t>
            </a:r>
            <a:r>
              <a:rPr lang="en-US" sz="4400" dirty="0" smtClean="0"/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“Living A Life Of Praise And Thanksgiving”</a:t>
            </a:r>
            <a:endParaRPr lang="en-US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67073" cy="303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/AIJ2gl93J6cjCJYQ_X9wZD6P6lg3FwfDaAU8J136EMiPHvsCNaWrCkVGpK9yROmj6tGHBk4sxusUdU0O7YWuguKaTFWlKlHqnVQY5wC8OFdXgy10wFIG_irNDlNFRJfy7FI6Ue3jPVinQLEOjsHdDlCWGVYzShhXm99zR8l8Yd2TlVnFmbFQUC-tKZBFFhYlk_zEJT5N8vFlDg7IvJmG7sQApExgSzwex8C4OEYSMMp8-FvwGFh_MQzWZroU22W0PmVWvy4H-4AVBPzpnXoTmazEyQxRWSaTO6wB6IwkrWJWeo-1cA0E6QCY8rQD37y528pyz89yzQbPmH8VWdQjW25QypIi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371" y="12192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Do </a:t>
            </a:r>
            <a:r>
              <a:rPr lang="en-US" sz="2000" dirty="0">
                <a:solidFill>
                  <a:schemeClr val="bg1"/>
                </a:solidFill>
              </a:rPr>
              <a:t>not be anxious about anything, but in everything, by prayer and petition, </a:t>
            </a:r>
            <a:r>
              <a:rPr lang="en-US" sz="2000" dirty="0">
                <a:solidFill>
                  <a:srgbClr val="FFFF00"/>
                </a:solidFill>
              </a:rPr>
              <a:t>with thanksgiving</a:t>
            </a:r>
            <a:r>
              <a:rPr lang="en-US" sz="2000" dirty="0">
                <a:solidFill>
                  <a:schemeClr val="bg1"/>
                </a:solidFill>
              </a:rPr>
              <a:t>, present your requests to God. </a:t>
            </a:r>
            <a:r>
              <a:rPr lang="en-US" sz="2000" baseline="30000" dirty="0">
                <a:solidFill>
                  <a:schemeClr val="bg1"/>
                </a:solidFill>
              </a:rPr>
              <a:t>7 </a:t>
            </a:r>
            <a:r>
              <a:rPr lang="en-US" sz="2000" dirty="0">
                <a:solidFill>
                  <a:schemeClr val="bg1"/>
                </a:solidFill>
              </a:rPr>
              <a:t> And the peace of God, which transcends all understanding, will guard your hearts and your minds in Christ Jesus. </a:t>
            </a:r>
            <a:r>
              <a:rPr lang="en-US" sz="2000" b="1" dirty="0">
                <a:solidFill>
                  <a:schemeClr val="bg1"/>
                </a:solidFill>
              </a:rPr>
              <a:t>Philippians 4:6-7 (NIV)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6699" y="4495800"/>
            <a:ext cx="8569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7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Rooted and built up in Him, and stablished in the faith, as ye have been taught,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abounding therein with thanksgiving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Colossians 2:7 (KJV)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522" y="2743200"/>
            <a:ext cx="85693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Speak </a:t>
            </a:r>
            <a:r>
              <a:rPr lang="en-US" sz="2000" dirty="0"/>
              <a:t>to one another with psalms, hymns and spiritual songs. Sing and make music in your heart to the Lord, </a:t>
            </a:r>
            <a:r>
              <a:rPr lang="en-US" sz="2000" baseline="30000" dirty="0"/>
              <a:t>20 </a:t>
            </a:r>
            <a:r>
              <a:rPr lang="en-US" sz="2000" dirty="0"/>
              <a:t> </a:t>
            </a:r>
            <a:r>
              <a:rPr lang="en-US" sz="2000" b="1" dirty="0">
                <a:solidFill>
                  <a:srgbClr val="FFFF00"/>
                </a:solidFill>
              </a:rPr>
              <a:t>always giving thanks to God the Father for everything, </a:t>
            </a:r>
            <a:r>
              <a:rPr lang="en-US" sz="2000" dirty="0"/>
              <a:t>in the name of our Lord Jesus Christ. </a:t>
            </a:r>
            <a:r>
              <a:rPr lang="en-US" sz="2000" b="1" dirty="0"/>
              <a:t>Ephesians 5:19-20 (NIV)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41522" y="5356217"/>
            <a:ext cx="8680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Be </a:t>
            </a:r>
            <a:r>
              <a:rPr lang="en-US" sz="2000" dirty="0"/>
              <a:t>joyful always; </a:t>
            </a:r>
            <a:r>
              <a:rPr lang="en-US" sz="2000" baseline="30000" dirty="0"/>
              <a:t>17 </a:t>
            </a:r>
            <a:r>
              <a:rPr lang="en-US" sz="2000" dirty="0"/>
              <a:t> pray </a:t>
            </a:r>
            <a:r>
              <a:rPr lang="en-US" dirty="0"/>
              <a:t>continually</a:t>
            </a:r>
            <a:r>
              <a:rPr lang="en-US" sz="2000" dirty="0"/>
              <a:t>; </a:t>
            </a:r>
            <a:r>
              <a:rPr lang="en-US" sz="2000" baseline="30000" dirty="0"/>
              <a:t>18 </a:t>
            </a:r>
            <a:r>
              <a:rPr lang="en-US" sz="2000" dirty="0">
                <a:solidFill>
                  <a:srgbClr val="FFFF00"/>
                </a:solidFill>
              </a:rPr>
              <a:t> give </a:t>
            </a:r>
            <a:r>
              <a:rPr lang="en-US" sz="2000" dirty="0" smtClean="0">
                <a:solidFill>
                  <a:srgbClr val="FFFF00"/>
                </a:solidFill>
              </a:rPr>
              <a:t>thanks (</a:t>
            </a:r>
            <a:r>
              <a:rPr lang="en-US" sz="2000" dirty="0" err="1" smtClean="0">
                <a:solidFill>
                  <a:srgbClr val="FFFF00"/>
                </a:solidFill>
              </a:rPr>
              <a:t>EUCHARISTEO</a:t>
            </a:r>
            <a:r>
              <a:rPr lang="en-US" sz="2000" dirty="0" smtClean="0">
                <a:solidFill>
                  <a:srgbClr val="FFFF00"/>
                </a:solidFill>
              </a:rPr>
              <a:t> – </a:t>
            </a:r>
            <a:r>
              <a:rPr lang="en-US" sz="20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to express gratitude and be grateful)</a:t>
            </a:r>
            <a:r>
              <a:rPr lang="en-US" sz="2000" dirty="0" smtClean="0">
                <a:solidFill>
                  <a:srgbClr val="FFFF00"/>
                </a:solidFill>
              </a:rPr>
              <a:t>  </a:t>
            </a:r>
            <a:r>
              <a:rPr lang="en-US" sz="2000" dirty="0">
                <a:solidFill>
                  <a:srgbClr val="FFFF00"/>
                </a:solidFill>
              </a:rPr>
              <a:t>in all circumstances, for this is God's will for you in Christ Jesus. 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/>
              <a:t>1 </a:t>
            </a:r>
            <a:r>
              <a:rPr lang="en-US" sz="2000" b="1" dirty="0"/>
              <a:t>Thessalonians 5:16-18 (NIV)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I’ve  Always Struggled with How To Be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Thankful in all Circumstances </a:t>
            </a:r>
          </a:p>
        </p:txBody>
      </p:sp>
    </p:spTree>
    <p:extLst>
      <p:ext uri="{BB962C8B-B14F-4D97-AF65-F5344CB8AC3E}">
        <p14:creationId xmlns:p14="http://schemas.microsoft.com/office/powerpoint/2010/main" val="336237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Then I Realized That Pre-emptive Praise (For Knowing God Has Heard My Prayers) And Is ALREADY WORKING on My Behalf- </a:t>
            </a:r>
            <a:r>
              <a:rPr lang="en-US" b="1" dirty="0" smtClean="0">
                <a:ln w="11430"/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Sets me free from frustration and anxiety</a:t>
            </a:r>
          </a:p>
        </p:txBody>
      </p:sp>
      <p:sp>
        <p:nvSpPr>
          <p:cNvPr id="5" name="AutoShape 2" descr="https://lh3.googleusercontent.com/gg-dl/ABS2GSkRp2y0la2vmiJ2eIxDXG16rdjvx_1vKqlg1RXJJBQE3OPZi5_aTUMtnRPjJcORU4SuiTuQ7254nA2c0h4pzUT-w_b5IIHfp6ElopC4-vmpWYa2PAe7NlF50afa-lNxsz-tCNNT1YJ4e8oZBCyf-Vl3Z3v-Gs6qfo4KcK5Iq6X7MRcZDw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1200329"/>
            <a:ext cx="5181600" cy="435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975" y="5612249"/>
            <a:ext cx="86074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 After consulting the people, Jehoshaphat appointed 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men to sing to the </a:t>
            </a:r>
            <a:r>
              <a:rPr lang="en-US" sz="1400" b="1" cap="smal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LORD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to praise </a:t>
            </a:r>
            <a:r>
              <a:rPr lang="en-US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Him 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for the splendor of </a:t>
            </a:r>
            <a:r>
              <a:rPr lang="en-US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His 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holiness </a:t>
            </a:r>
            <a:r>
              <a:rPr lang="en-US" sz="1800" b="1" dirty="0">
                <a:solidFill>
                  <a:srgbClr val="FFFF00"/>
                </a:solidFill>
              </a:rPr>
              <a:t>as they went out at the head of the army</a:t>
            </a:r>
            <a:r>
              <a:rPr lang="en-US" sz="1400" dirty="0"/>
              <a:t>, saying: "Give thanks to the </a:t>
            </a:r>
            <a:r>
              <a:rPr lang="en-US" sz="1400" cap="small" dirty="0"/>
              <a:t>LORD</a:t>
            </a:r>
            <a:r>
              <a:rPr lang="en-US" sz="1400" dirty="0"/>
              <a:t>, for his love endures forever." </a:t>
            </a:r>
            <a:r>
              <a:rPr lang="en-US" sz="1400" baseline="30000" dirty="0"/>
              <a:t>22 </a:t>
            </a:r>
            <a:r>
              <a:rPr lang="en-US" sz="1400" dirty="0"/>
              <a:t> As they began to sing and praise, </a:t>
            </a:r>
            <a:r>
              <a:rPr lang="en-US" sz="1400" b="1" dirty="0">
                <a:solidFill>
                  <a:srgbClr val="FFFF00"/>
                </a:solidFill>
              </a:rPr>
              <a:t>the </a:t>
            </a:r>
            <a:r>
              <a:rPr lang="en-US" sz="1400" b="1" cap="small" dirty="0">
                <a:solidFill>
                  <a:srgbClr val="FFFF00"/>
                </a:solidFill>
              </a:rPr>
              <a:t>LORD</a:t>
            </a:r>
            <a:r>
              <a:rPr lang="en-US" sz="1400" b="1" dirty="0">
                <a:solidFill>
                  <a:srgbClr val="FFFF00"/>
                </a:solidFill>
              </a:rPr>
              <a:t> set ambushes against the men of Ammon and Moab and Mount </a:t>
            </a:r>
            <a:r>
              <a:rPr lang="en-US" sz="1400" b="1" dirty="0" err="1">
                <a:solidFill>
                  <a:srgbClr val="FFFF00"/>
                </a:solidFill>
              </a:rPr>
              <a:t>Seir</a:t>
            </a:r>
            <a:r>
              <a:rPr lang="en-US" sz="1400" b="1" dirty="0">
                <a:solidFill>
                  <a:srgbClr val="FFFF00"/>
                </a:solidFill>
              </a:rPr>
              <a:t> </a:t>
            </a:r>
            <a:r>
              <a:rPr lang="en-US" sz="1400" b="1" dirty="0"/>
              <a:t>who were invading Judah, and they were defeated</a:t>
            </a:r>
            <a:r>
              <a:rPr lang="en-US" sz="1400" dirty="0" smtClean="0"/>
              <a:t>.  </a:t>
            </a:r>
            <a:r>
              <a:rPr lang="en-US" sz="1400" b="1" dirty="0"/>
              <a:t>2 Chronicles 20:21-22 (NIV) </a:t>
            </a:r>
            <a:endParaRPr lang="en-US" sz="14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758" y="4411663"/>
            <a:ext cx="739288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BS2GSnaBu_KNHJ-dcWGQRiFhW0uNtXXGyPL4H6Rko3o3sJQhd9VzWp4V-5zYLLxF_YXbgmDfNMJrmv7nHXRQ6RSD9PaObWhX7vPBL6G-wHcN-gpzTSPdGfHuq71aYPBXMno6uluifLPaPBV34BQ6hDAaWn6A_VM9fgUEMjHMJa0D0OgYokf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868" y="381000"/>
            <a:ext cx="8077200" cy="613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9961860">
            <a:off x="1944738" y="180131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Thanksgiving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-21627"/>
            <a:ext cx="8153400" cy="550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209800"/>
            <a:ext cx="2571751" cy="266527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54864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Do </a:t>
            </a:r>
            <a:r>
              <a:rPr lang="en-US" sz="2000" dirty="0">
                <a:solidFill>
                  <a:schemeClr val="bg1"/>
                </a:solidFill>
              </a:rPr>
              <a:t>not be anxious about anything, but in everything, by prayer and petition, </a:t>
            </a:r>
            <a:r>
              <a:rPr lang="en-US" sz="2000" dirty="0">
                <a:solidFill>
                  <a:srgbClr val="FFFF00"/>
                </a:solidFill>
              </a:rPr>
              <a:t>with thanksgiving</a:t>
            </a:r>
            <a:r>
              <a:rPr lang="en-US" sz="2000" dirty="0">
                <a:solidFill>
                  <a:schemeClr val="bg1"/>
                </a:solidFill>
              </a:rPr>
              <a:t>, present your requests to God. </a:t>
            </a:r>
            <a:r>
              <a:rPr lang="en-US" sz="2000" baseline="30000" dirty="0">
                <a:solidFill>
                  <a:schemeClr val="bg1"/>
                </a:solidFill>
              </a:rPr>
              <a:t>7 </a:t>
            </a:r>
            <a:r>
              <a:rPr lang="en-US" sz="2000" dirty="0">
                <a:solidFill>
                  <a:schemeClr val="bg1"/>
                </a:solidFill>
              </a:rPr>
              <a:t> And the peace of God, which transcends all understanding, will guard your hearts and your minds in Christ Jesus. </a:t>
            </a:r>
            <a:r>
              <a:rPr lang="en-US" sz="2000" b="1" dirty="0">
                <a:solidFill>
                  <a:schemeClr val="bg1"/>
                </a:solidFill>
              </a:rPr>
              <a:t>Philippians 4:6-7 (NIV)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479358">
            <a:off x="-127406" y="762921"/>
            <a:ext cx="3843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Praise For His working Things Out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3077993">
            <a:off x="411476" y="3984043"/>
            <a:ext cx="280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Faith In The Lord</a:t>
            </a:r>
          </a:p>
          <a:p>
            <a:r>
              <a:rPr lang="en-US" b="1" dirty="0">
                <a:solidFill>
                  <a:srgbClr val="000000"/>
                </a:solidFill>
              </a:rPr>
              <a:t>To Overcome  </a:t>
            </a:r>
          </a:p>
        </p:txBody>
      </p:sp>
      <p:sp>
        <p:nvSpPr>
          <p:cNvPr id="7" name="TextBox 6"/>
          <p:cNvSpPr txBox="1"/>
          <p:nvPr/>
        </p:nvSpPr>
        <p:spPr>
          <a:xfrm rot="2936101">
            <a:off x="5116994" y="625818"/>
            <a:ext cx="4868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Faith In The Lord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To Overcome 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637387">
            <a:off x="5467103" y="3790146"/>
            <a:ext cx="446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Praise For His working Things Out </a:t>
            </a: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146374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Thanksgiving</a:t>
            </a:r>
            <a:r>
              <a:rPr lang="en-US" sz="6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8695" y="2971800"/>
            <a:ext cx="800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“LORD </a:t>
            </a:r>
            <a:r>
              <a:rPr lang="en-US" b="1" dirty="0"/>
              <a:t>FATHER I PRAISE YOU -  YOU ARE WORKING IN THIS IMPOSSIBILITY WITH MAN AND THAT YOU ARE ABOVE THIS MOUNTAIN AND PROBLEM - THAT BY FAITH, IN THE NAME OF JESUS -  </a:t>
            </a:r>
            <a:r>
              <a:rPr lang="en-US" b="1" dirty="0" smtClean="0"/>
              <a:t>I </a:t>
            </a:r>
            <a:r>
              <a:rPr lang="en-US" b="1" dirty="0"/>
              <a:t>CAST DOWN ALL THE GIANTS OF HINDRANCE – RESISTANCE AND INTIMIDATION AND FEAR – AND SPIRITUAL AND EARTHLY NEEDS CONCERNING  PREVAILING FOR </a:t>
            </a:r>
            <a:r>
              <a:rPr lang="en-US" b="1" dirty="0" smtClean="0"/>
              <a:t>– </a:t>
            </a:r>
            <a:r>
              <a:rPr lang="en-US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“ fill in the blank”</a:t>
            </a:r>
            <a:endParaRPr lang="en-US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24135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THIS IS MY STRATEGY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TO TAKE BURDENS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PROBLEMS AND TURN THEM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INTO PRAISE 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BS2GSklQxmwxyWAm05c8W6tEUvVPyluWbd4qXxjHTOK9csZlY0L0RfH2QOpQJnx_uqp5a-vwYCxtR2YVbEYkRjNe5O4tQ6MD8ThWxBXHlOG5wFMo88VfyDI0vB8gPqNZdSZ6-BhyOCgnYhmdxFc1JZ5OuRScQYC_-vBi_ZVmhy4qiqREfe7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1095632"/>
            <a:ext cx="3962400" cy="347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6207" y="4919008"/>
            <a:ext cx="8683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Then he </a:t>
            </a:r>
            <a:r>
              <a:rPr lang="en-US" b="1" dirty="0" smtClean="0"/>
              <a:t>(Elisha) said </a:t>
            </a:r>
            <a:r>
              <a:rPr lang="en-US" b="1" dirty="0"/>
              <a:t>to </a:t>
            </a:r>
            <a:r>
              <a:rPr lang="en-US" b="1" dirty="0" err="1"/>
              <a:t>Gehazi</a:t>
            </a:r>
            <a:r>
              <a:rPr lang="en-US" b="1" dirty="0"/>
              <a:t>, Gird up </a:t>
            </a:r>
            <a:r>
              <a:rPr lang="en-US" b="1" dirty="0" smtClean="0"/>
              <a:t>your loins</a:t>
            </a:r>
            <a:r>
              <a:rPr lang="en-US" b="1" dirty="0"/>
              <a:t>, and take my staff in </a:t>
            </a:r>
            <a:r>
              <a:rPr lang="en-US" b="1" dirty="0" smtClean="0"/>
              <a:t>your hand</a:t>
            </a:r>
            <a:r>
              <a:rPr lang="en-US" b="1" dirty="0"/>
              <a:t>, and go </a:t>
            </a:r>
            <a:r>
              <a:rPr lang="en-US" b="1" dirty="0" smtClean="0"/>
              <a:t>your way</a:t>
            </a:r>
            <a:r>
              <a:rPr lang="en-US" b="1" dirty="0"/>
              <a:t>: if thou meet any man, </a:t>
            </a:r>
            <a:r>
              <a:rPr lang="en-US" b="1" dirty="0" smtClean="0"/>
              <a:t>greet him </a:t>
            </a:r>
            <a:r>
              <a:rPr lang="en-US" b="1" dirty="0"/>
              <a:t>not; and if any </a:t>
            </a:r>
            <a:r>
              <a:rPr lang="en-US" b="1" dirty="0" smtClean="0"/>
              <a:t>greets you, </a:t>
            </a:r>
            <a:r>
              <a:rPr lang="en-US" b="1" dirty="0"/>
              <a:t>answer him not again: and lay my staff upon the face of the child. </a:t>
            </a:r>
            <a:endParaRPr lang="en-US" b="1" dirty="0" smtClean="0"/>
          </a:p>
          <a:p>
            <a:r>
              <a:rPr lang="en-US" b="1" dirty="0" smtClean="0"/>
              <a:t>2 </a:t>
            </a:r>
            <a:r>
              <a:rPr lang="en-US" b="1" dirty="0"/>
              <a:t>Kings 4:29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24135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2 Kings Chapter 4 Miracle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028" y="5874603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Sing </a:t>
            </a:r>
            <a:r>
              <a:rPr lang="en-US" dirty="0"/>
              <a:t>joyfully to the </a:t>
            </a:r>
            <a:r>
              <a:rPr lang="en-US" cap="small" dirty="0"/>
              <a:t>LORD</a:t>
            </a:r>
            <a:r>
              <a:rPr lang="en-US" dirty="0"/>
              <a:t>, you righteous; it is fitting for the upright to praise </a:t>
            </a:r>
            <a:r>
              <a:rPr lang="en-US" dirty="0" smtClean="0"/>
              <a:t>Him</a:t>
            </a:r>
            <a:r>
              <a:rPr lang="en-US" dirty="0"/>
              <a:t>. </a:t>
            </a:r>
            <a:r>
              <a:rPr lang="en-US" b="1" dirty="0"/>
              <a:t>Psalm 33:1 (NIV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9223" y="152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“SO LORD HOW ARE YOU USING THIS TO MAKE ME MORE LIKE YOU – OR  TO BRING YOURSELF GLORY?”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792" y="980379"/>
            <a:ext cx="4916672" cy="49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2673930" y="3614642"/>
            <a:ext cx="3739050" cy="461665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God’s Grace In The Trial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COUNTER-INTUITIVE KINGDOM OF GOD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5029200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“You </a:t>
            </a:r>
            <a:r>
              <a:rPr lang="en-US" sz="2800" dirty="0"/>
              <a:t>will be brought before kings and governors, and all on account of My name. 13  </a:t>
            </a:r>
            <a:r>
              <a:rPr lang="en-US" sz="2800" b="1" dirty="0">
                <a:solidFill>
                  <a:srgbClr val="FFFF00"/>
                </a:solidFill>
              </a:rPr>
              <a:t>This will result in your being witnesses to them.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/>
              <a:t>Luke </a:t>
            </a:r>
            <a:r>
              <a:rPr lang="en-US" sz="2800" dirty="0"/>
              <a:t>21:12-13 (NIV)</a:t>
            </a:r>
          </a:p>
        </p:txBody>
      </p:sp>
      <p:sp>
        <p:nvSpPr>
          <p:cNvPr id="3" name="AutoShape 2" descr="https://lh3.googleusercontent.com/gg-dl/ABS2GSk1kQw8xxqhTWT2v27pGNpu6wtbrrNaIzeqJRmy98M8lrIkPVuVc5jje5E493vT8iSaDeZpjBzGUUAxGEtAnrTIxrD0g4770qctY2RPUDQNPmkTPkonVQ8a8-n7yAXuntAc2Vh7KNftCCE0zMgOyuw3jPKGLBbEwy_-OBetJZ8RpkN1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5" descr="https://lh3.googleusercontent.com/gg-dl/ABS2GSnzCij_9GFaGyKvNlDyzZxC6inatJB9pPJZJzuzWtHkh0kFBMAInd0xCffz2lri8HK4Fenr7fCaxmXmejRxI02N5eML4nil9L7YngJGdzxv38rh0OdKIIiWdACjk_YjU9PskI_FbLsSVdoy9LXYigz5RGRmZxAbqczme_xN76vozslaLg=s1024-rj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616462"/>
            <a:ext cx="5105400" cy="437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1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TGviQMGc-chnl--aAeQJ6dUSfpI1n3UyfFsIQaZrlGc1e9hcwUUrRvtheqZLehD7LG3_rUfu_TiZ2y3pDaSm3ncUzbJne4lJDfIp7sjtlPivUR-jkjXmZ2DqxdWQJKE0c9_8iaAidfETDNd0rytb08vIVoUZ0RHxmpUpfTco-4nMJyJA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419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Jonah Is One of the Hardest Character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Studies in all of Scripture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5764213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3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TGviQMGc-chnl--aAeQJ6dUSfpI1n3UyfFsIQaZrlGc1e9hcwUUrRvtheqZLehD7LG3_rUfu_TiZ2y3pDaSm3ncUzbJne4lJDfIp7sjtlPivUR-jkjXmZ2DqxdWQJKE0c9_8iaAidfETDNd0rytb08vIVoUZ0RHxmpUpfTco-4nMJyJA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419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Jonah Was Not Thankful For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Value of His Salvation – until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40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6387" y="5562600"/>
            <a:ext cx="8531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But I, </a:t>
            </a:r>
            <a:r>
              <a:rPr lang="en-US" b="1" dirty="0">
                <a:solidFill>
                  <a:srgbClr val="FFFF00"/>
                </a:solidFill>
              </a:rPr>
              <a:t>with a song of thanksgiving</a:t>
            </a:r>
            <a:r>
              <a:rPr lang="en-US" dirty="0"/>
              <a:t>, will sacrifice to </a:t>
            </a:r>
            <a:r>
              <a:rPr lang="en-US" dirty="0" smtClean="0"/>
              <a:t>You</a:t>
            </a:r>
            <a:r>
              <a:rPr lang="en-US" dirty="0"/>
              <a:t>. What I have vowed I will make good. Salvation comes from the LORD." Jonah </a:t>
            </a:r>
            <a:r>
              <a:rPr lang="en-US" dirty="0" smtClean="0"/>
              <a:t>2:9 </a:t>
            </a:r>
            <a:r>
              <a:rPr lang="en-US" dirty="0"/>
              <a:t>(NIV)</a:t>
            </a:r>
          </a:p>
        </p:txBody>
      </p:sp>
    </p:spTree>
    <p:extLst>
      <p:ext uri="{BB962C8B-B14F-4D97-AF65-F5344CB8AC3E}">
        <p14:creationId xmlns:p14="http://schemas.microsoft.com/office/powerpoint/2010/main" val="30708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RCG2SiKiBnzQ5twi9SQIzyY1YYbBcoQG9kcemW0bZSlIgC3XOFkBlbHYdTRrRpYRfHTPGnTS9UxxEGH49kR5FIzYwOJT82BOLQB9nmmjyNyAcc3JWbhXQCndEq3mq1AR2RGKFSC3iO3YJSEbZuE2FE7P8aiJ7ySHW9yZxe1E82pn5x3A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494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God Is Answering – But Sometimes We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Are Not Satisfied with the Margins He Gives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0375" y="4982051"/>
            <a:ext cx="82264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GOD IS SAYING – “I’VE BROUGHT YOU THIS FAR – WHY DON’T YOU TRUST ME THAT I WILL BRING YOU THROUGH.”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3" descr="https://lh3.googleusercontent.com/gg-dl/ABS2GSmOKLDkbpfW-TjPjDnK_jDZqltLmGCPOvEywm8RLIo00LqDGcvKtKgIo78ve0rf4O3fa1s1DGyJ8wYe7qDgVd-t5RY_K4049dkMA833CfxC5XUP4zJ_zB2lDAHWfCp_tR5DEsAulnPRQ8hIIkaP03SiJusRlNhQrMPrvZEA4_ddtvZJjg=s1024-rj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7551" y="342162"/>
            <a:ext cx="6508898" cy="29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0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TGviQMGc-chnl--aAeQJ6dUSfpI1n3UyfFsIQaZrlGc1e9hcwUUrRvtheqZLehD7LG3_rUfu_TiZ2y3pDaSm3ncUzbJne4lJDfIp7sjtlPivUR-jkjXmZ2DqxdWQJKE0c9_8iaAidfETDNd0rytb08vIVoUZ0RHxmpUpfTco-4nMJyJA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419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But He Remained Annoyed At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Pagans Outside of God’s Kingdom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418" y="1371600"/>
            <a:ext cx="574516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5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524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David Taught Israel To Praise And Give Thanks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" y="3200400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Give thanks to the LORD, for </a:t>
            </a:r>
            <a:r>
              <a:rPr lang="en-US" sz="2800" dirty="0" smtClean="0"/>
              <a:t>He </a:t>
            </a:r>
            <a:r>
              <a:rPr lang="en-US" sz="2800" dirty="0"/>
              <a:t>is good; </a:t>
            </a:r>
            <a:r>
              <a:rPr lang="en-US" sz="2800" dirty="0" smtClean="0"/>
              <a:t>His </a:t>
            </a:r>
            <a:r>
              <a:rPr lang="en-US" sz="2800" dirty="0"/>
              <a:t>love endures forever. 35  Cry out, "Save us, O God our Savior; gather us and deliver us from the nations, </a:t>
            </a:r>
            <a:r>
              <a:rPr lang="en-US" sz="2800" b="1" dirty="0">
                <a:solidFill>
                  <a:srgbClr val="FFFF00"/>
                </a:solidFill>
              </a:rPr>
              <a:t>that we may give thanks to </a:t>
            </a:r>
            <a:r>
              <a:rPr lang="en-US" sz="2800" b="1" dirty="0" smtClean="0">
                <a:solidFill>
                  <a:srgbClr val="FFFF00"/>
                </a:solidFill>
              </a:rPr>
              <a:t>Your </a:t>
            </a:r>
            <a:r>
              <a:rPr lang="en-US" sz="2800" b="1" dirty="0">
                <a:solidFill>
                  <a:srgbClr val="FFFF00"/>
                </a:solidFill>
              </a:rPr>
              <a:t>holy </a:t>
            </a:r>
            <a:r>
              <a:rPr lang="en-US" sz="2800" b="1" dirty="0" smtClean="0">
                <a:solidFill>
                  <a:srgbClr val="FFFF00"/>
                </a:solidFill>
              </a:rPr>
              <a:t>Name</a:t>
            </a:r>
            <a:r>
              <a:rPr lang="en-US" sz="2800" dirty="0"/>
              <a:t>, that we may glory in </a:t>
            </a:r>
            <a:r>
              <a:rPr lang="en-US" sz="2800" dirty="0" smtClean="0"/>
              <a:t>Your </a:t>
            </a:r>
            <a:r>
              <a:rPr lang="en-US" sz="2800" dirty="0"/>
              <a:t>praise." 36  Praise be to the LORD, the God of Israel, from everlasting to everlasting. Then all the people said "Amen" and "Praise the LORD." 1 Chronicles 16:34-36 (NIV)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87" y="762000"/>
            <a:ext cx="3300413" cy="23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8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1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BEING THANKFUL FOR OUR SALVATION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769203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THANKFUL for </a:t>
            </a:r>
            <a:r>
              <a:rPr lang="en-US" b="1" dirty="0" smtClean="0">
                <a:solidFill>
                  <a:srgbClr val="FFFF00"/>
                </a:solidFill>
              </a:rPr>
              <a:t>being saved from </a:t>
            </a:r>
            <a:r>
              <a:rPr lang="en-US" dirty="0" smtClean="0"/>
              <a:t>a Christ-less eternity – from separation in hell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683603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THANKFUL for </a:t>
            </a:r>
            <a:r>
              <a:rPr lang="en-US" b="1" dirty="0" smtClean="0">
                <a:solidFill>
                  <a:srgbClr val="FFFF00"/>
                </a:solidFill>
              </a:rPr>
              <a:t>being saved from a </a:t>
            </a:r>
            <a:r>
              <a:rPr lang="en-US" dirty="0" smtClean="0"/>
              <a:t>life of endless sorrows and bondage and LONELINESS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THANKFUL for </a:t>
            </a:r>
            <a:r>
              <a:rPr lang="en-US" b="1" dirty="0" smtClean="0">
                <a:solidFill>
                  <a:srgbClr val="FFFF00"/>
                </a:solidFill>
              </a:rPr>
              <a:t>being saved from </a:t>
            </a:r>
            <a:r>
              <a:rPr lang="en-US" dirty="0" smtClean="0"/>
              <a:t>the GRIP OF SIN – SATAN and the WORLD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2758" y="35814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THANKFUL </a:t>
            </a:r>
            <a:r>
              <a:rPr lang="en-US" b="1" dirty="0" smtClean="0">
                <a:solidFill>
                  <a:srgbClr val="FFFF00"/>
                </a:solidFill>
              </a:rPr>
              <a:t>for being FORGIVEN – CLEANSED – FREED - </a:t>
            </a:r>
            <a:r>
              <a:rPr lang="en-US" dirty="0" smtClean="0"/>
              <a:t>by the blood of Jesus Christ – brought into SALVATION through God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9530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THANKFUL </a:t>
            </a:r>
            <a:r>
              <a:rPr lang="en-US" b="1" dirty="0" smtClean="0">
                <a:solidFill>
                  <a:srgbClr val="FFFF00"/>
                </a:solidFill>
              </a:rPr>
              <a:t>for being ADOPTED into </a:t>
            </a:r>
            <a:r>
              <a:rPr lang="en-US" dirty="0" smtClean="0"/>
              <a:t>the BELOVED – brought into FELLOWSHIP with God.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936397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THANKFUL </a:t>
            </a:r>
            <a:r>
              <a:rPr lang="en-US" b="1" dirty="0" smtClean="0">
                <a:solidFill>
                  <a:srgbClr val="FFFF00"/>
                </a:solidFill>
              </a:rPr>
              <a:t>for being PROVIDED FOR </a:t>
            </a:r>
            <a:r>
              <a:rPr lang="en-US" dirty="0" smtClean="0"/>
              <a:t>by the RICHES THAT ARE IN CHRIST JESUS – Brought into FULLNESS in God.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3200400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3200" b="1" dirty="0" smtClean="0">
                <a:solidFill>
                  <a:srgbClr val="FFFF00"/>
                </a:solidFill>
              </a:rPr>
              <a:t>Lay down our </a:t>
            </a:r>
            <a:r>
              <a:rPr lang="en-US" sz="3200" b="1" dirty="0">
                <a:solidFill>
                  <a:srgbClr val="FFFF00"/>
                </a:solidFill>
              </a:rPr>
              <a:t>S</a:t>
            </a:r>
            <a:r>
              <a:rPr lang="en-US" sz="3200" b="1" dirty="0" smtClean="0">
                <a:solidFill>
                  <a:srgbClr val="FFFF00"/>
                </a:solidFill>
              </a:rPr>
              <a:t>ins- Fears – Anxieties – Worries – Challenges  - Sickness - at the cross – HE PAID FOR IT ALL – (Why carry something He already broke off of you or is working out for you?)</a:t>
            </a:r>
            <a:endParaRPr lang="en-US" sz="3200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sz="3200" b="1" dirty="0" smtClean="0">
                <a:solidFill>
                  <a:srgbClr val="FFFF00"/>
                </a:solidFill>
              </a:rPr>
              <a:t>Take the “cup of thanksgiving”</a:t>
            </a:r>
            <a:endParaRPr lang="en-US" sz="3200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37433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God Bringing Us Through And Supplying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Our Needs So We can Be Generous Leads To Us 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Others We Bless Being Thankful to God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195" y="42672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Now </a:t>
            </a:r>
            <a:r>
              <a:rPr lang="en-US" dirty="0" smtClean="0"/>
              <a:t>He </a:t>
            </a:r>
            <a:r>
              <a:rPr lang="en-US" dirty="0"/>
              <a:t>who supplies seed to the sower and bread for food will also supply and increase your store of seed and will enlarge the harvest of your righteousness. </a:t>
            </a:r>
            <a:r>
              <a:rPr lang="en-US" baseline="30000" dirty="0"/>
              <a:t>11 </a:t>
            </a:r>
            <a:r>
              <a:rPr lang="en-US" dirty="0"/>
              <a:t> You will be made rich in every way so that you can be generous on every occasion, and through us your generosity will result in thanksgiving to God. </a:t>
            </a:r>
            <a:r>
              <a:rPr lang="en-US" b="1" dirty="0"/>
              <a:t>2 Corinthians 9:10-11 (NIV)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304551"/>
            <a:ext cx="3505200" cy="295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2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066800"/>
            <a:ext cx="5943600" cy="5645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19200" y="248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If Jesus Came To Earth – 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But Not </a:t>
            </a:r>
            <a:r>
              <a:rPr lang="en-US" sz="3200" b="1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“Whole Way”</a:t>
            </a:r>
            <a:endParaRPr lang="en-US" sz="3200" b="1" dirty="0" smtClean="0">
              <a:ln w="11430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1600200"/>
            <a:ext cx="23125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For we do not have a high priest who is unable to sympathize with our weaknesses, but we have one who has been tempted in every way, just as we are--yet was without sin.</a:t>
            </a:r>
            <a:r>
              <a:rPr lang="en-US" sz="2000" dirty="0"/>
              <a:t> Hebrews 4:15 (NIV)</a:t>
            </a:r>
          </a:p>
        </p:txBody>
      </p:sp>
    </p:spTree>
    <p:extLst>
      <p:ext uri="{BB962C8B-B14F-4D97-AF65-F5344CB8AC3E}">
        <p14:creationId xmlns:p14="http://schemas.microsoft.com/office/powerpoint/2010/main" val="22553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04800"/>
            <a:ext cx="8382000" cy="586408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04800"/>
            <a:ext cx="8686800" cy="5711687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04800"/>
            <a:ext cx="6705600" cy="6172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91" y="76200"/>
            <a:ext cx="88623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791200" cy="666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1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19"/>
          <a:stretch/>
        </p:blipFill>
        <p:spPr bwMode="auto">
          <a:xfrm>
            <a:off x="1295400" y="1743740"/>
            <a:ext cx="6248400" cy="45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52400" y="1010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Are So Grateful For God’s Mercy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 Our Undeserving Nation </a:t>
            </a:r>
          </a:p>
        </p:txBody>
      </p:sp>
    </p:spTree>
    <p:extLst>
      <p:ext uri="{BB962C8B-B14F-4D97-AF65-F5344CB8AC3E}">
        <p14:creationId xmlns:p14="http://schemas.microsoft.com/office/powerpoint/2010/main" val="26092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h3.googleusercontent.com/gg-dl/AJfQ9KTX4VukHQOduJirVz9zt5ACkPi47OUDijNRmh_KtQ-aPlCXwOwFr7avexbZXpY3FNKQLYJFaVoejNsIPdtx88IdQdKpa0lXzdY_k4W5tZ_DT1gSzg6K1n3syNeFj1Hr4YyL0LNCc-yirNuk04yyNc30MoKGgtlhUFcm18F2Y1zDVjeZ=s1024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160338"/>
            <a:ext cx="875982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10401" y="2207437"/>
            <a:ext cx="195816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Serve </a:t>
            </a:r>
            <a:r>
              <a:rPr lang="en-US" sz="2000" dirty="0">
                <a:solidFill>
                  <a:srgbClr val="FFFF00"/>
                </a:solidFill>
              </a:rPr>
              <a:t>wholeheartedly, as if you were serving the Lord, not men, </a:t>
            </a:r>
            <a:r>
              <a:rPr lang="en-US" sz="1600" b="1" dirty="0">
                <a:solidFill>
                  <a:srgbClr val="FFFF00"/>
                </a:solidFill>
              </a:rPr>
              <a:t>Ephesians 6:7 (NIV) </a:t>
            </a:r>
            <a:r>
              <a:rPr lang="en-US" sz="1600" dirty="0">
                <a:solidFill>
                  <a:srgbClr val="FFFF00"/>
                </a:solidFill>
              </a:rPr>
              <a:t/>
            </a:r>
            <a:br>
              <a:rPr lang="en-US" sz="1600" dirty="0">
                <a:solidFill>
                  <a:srgbClr val="FFFF00"/>
                </a:solidFill>
              </a:rPr>
            </a:b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766" y="2057400"/>
            <a:ext cx="19018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 Therefore go and make disciples of all nations, baptizing them in the name of the Father and of the Son and of the Holy Spirit, </a:t>
            </a:r>
            <a:r>
              <a:rPr lang="en-US" sz="1800" b="1" dirty="0">
                <a:solidFill>
                  <a:srgbClr val="FFFF00"/>
                </a:solidFill>
              </a:rPr>
              <a:t>Matthew 28:19 (NIV) </a:t>
            </a:r>
            <a:r>
              <a:rPr lang="en-US" sz="1800" dirty="0">
                <a:solidFill>
                  <a:srgbClr val="FFFF00"/>
                </a:solidFill>
              </a:rPr>
              <a:t/>
            </a:r>
            <a:br>
              <a:rPr lang="en-US" sz="1800" dirty="0">
                <a:solidFill>
                  <a:srgbClr val="FFFF00"/>
                </a:solidFill>
              </a:rPr>
            </a:b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4954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Basics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-152400" y="-5137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Teaching Series Themes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2786" y="187199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</a:rPr>
              <a:t>Hebrews 10:25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172199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Ephesians 5:18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733800" y="1447800"/>
            <a:ext cx="1676400" cy="175260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762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GRAPHIC ON DIFFERENT PRACTICAL 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APPLICATIONS OF THE GOSPEL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AutoShape 8" descr="C:\Users\donne\AppData\Local\Microsoft\Windows\INetCache\Content.Outlook\PW5W8WCS\IM00140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:\Users\donne\AppData\Local\Microsoft\Windows\INetCache\Content.Outlook\PW5W8WCS\IM001404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100" y="1752600"/>
            <a:ext cx="8342467" cy="392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553253"/>
            <a:ext cx="1656001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953000" y="3276600"/>
            <a:ext cx="1371600" cy="1219200"/>
          </a:xfrm>
          <a:prstGeom prst="ellipse">
            <a:avLst/>
          </a:prstGeom>
          <a:noFill/>
          <a:ln w="47625">
            <a:solidFill>
              <a:srgbClr val="0070C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4191000"/>
            <a:ext cx="927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Thankful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8600" y="305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Would You Rank America’s 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Least Exercised Virtues?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(What Are We Weakest At?)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2411850"/>
            <a:ext cx="8445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Hard work </a:t>
            </a:r>
            <a:r>
              <a:rPr lang="en-US" sz="3200" dirty="0" smtClean="0"/>
              <a:t>– </a:t>
            </a:r>
            <a:r>
              <a:rPr lang="en-US" sz="2800" dirty="0" smtClean="0"/>
              <a:t>Being disciplined to be fruitful in labor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3072825"/>
            <a:ext cx="8139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Servanthood</a:t>
            </a:r>
            <a:r>
              <a:rPr lang="en-US" sz="3200" dirty="0" smtClean="0"/>
              <a:t> – Wanting to bless others first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752600"/>
            <a:ext cx="846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Stewardship</a:t>
            </a:r>
            <a:r>
              <a:rPr lang="en-US" sz="3200" dirty="0" smtClean="0"/>
              <a:t> – Taking care of what we have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4545450"/>
            <a:ext cx="844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Honesty</a:t>
            </a:r>
            <a:r>
              <a:rPr lang="en-US" sz="3200" dirty="0" smtClean="0"/>
              <a:t> – </a:t>
            </a:r>
            <a:r>
              <a:rPr lang="en-US" sz="2800" dirty="0" smtClean="0"/>
              <a:t>Telling the truth even when it hurts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5282625"/>
            <a:ext cx="8465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Self-Control</a:t>
            </a:r>
            <a:r>
              <a:rPr lang="en-US" sz="3200" dirty="0" smtClean="0"/>
              <a:t> – </a:t>
            </a:r>
            <a:r>
              <a:rPr lang="en-US" sz="2800" dirty="0" smtClean="0"/>
              <a:t>Delaying gratification for God’s will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5943600"/>
            <a:ext cx="838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Loving God and others </a:t>
            </a:r>
            <a:r>
              <a:rPr lang="en-US" sz="3200" dirty="0" smtClean="0"/>
              <a:t>– “Golden rule” 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3834825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Thankfulness</a:t>
            </a:r>
            <a:r>
              <a:rPr lang="en-US" sz="3200" dirty="0" smtClean="0"/>
              <a:t> – </a:t>
            </a:r>
            <a:r>
              <a:rPr lang="en-US" sz="2800" dirty="0" smtClean="0"/>
              <a:t>Being grateful/ not complaining 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411850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6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1" y="5297269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535269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7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1" y="3118899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3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882" y="1765519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5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3892031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4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943600"/>
            <a:ext cx="68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1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38200" y="4343400"/>
            <a:ext cx="2438400" cy="2020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838200" y="3630440"/>
            <a:ext cx="2438400" cy="2020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57816" y="2310825"/>
            <a:ext cx="2438400" cy="2020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829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LifeGate Wants To Focus 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Through Revival and Prayer 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 These Three Strategic Virtues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48" y="2509838"/>
            <a:ext cx="8616452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2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722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LifeGate Promotes A Family-Friendly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Environment – But The LifeGate</a:t>
            </a:r>
          </a:p>
          <a:p>
            <a:r>
              <a:rPr lang="en-US" sz="3200" b="1" dirty="0" smtClean="0">
                <a:ln w="11430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Church is Not Your Own Kitchen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52190">
            <a:off x="2818349" y="2197495"/>
            <a:ext cx="6276401" cy="374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8927">
            <a:off x="216327" y="2275491"/>
            <a:ext cx="2097941" cy="2084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6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FFFFFF"/>
      </a:dk1>
      <a:lt1>
        <a:srgbClr val="FFFFFF"/>
      </a:lt1>
      <a:dk2>
        <a:srgbClr val="FFFFFF"/>
      </a:dk2>
      <a:lt2>
        <a:srgbClr val="005117"/>
      </a:lt2>
      <a:accent1>
        <a:srgbClr val="36860B"/>
      </a:accent1>
      <a:accent2>
        <a:srgbClr val="4EC10A"/>
      </a:accent2>
      <a:accent3>
        <a:srgbClr val="FFFFFF"/>
      </a:accent3>
      <a:accent4>
        <a:srgbClr val="DADADA"/>
      </a:accent4>
      <a:accent5>
        <a:srgbClr val="AEC3AA"/>
      </a:accent5>
      <a:accent6>
        <a:srgbClr val="46AF08"/>
      </a:accent6>
      <a:hlink>
        <a:srgbClr val="CFE500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88675</TotalTime>
  <Words>1003</Words>
  <Application>Microsoft Office PowerPoint</Application>
  <PresentationFormat>On-screen Show (4:3)</PresentationFormat>
  <Paragraphs>99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powerpoint-template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Don Lamb</dc:creator>
  <cp:lastModifiedBy>LifeGate</cp:lastModifiedBy>
  <cp:revision>1506</cp:revision>
  <cp:lastPrinted>2025-10-13T14:34:30Z</cp:lastPrinted>
  <dcterms:created xsi:type="dcterms:W3CDTF">2019-07-16T01:09:40Z</dcterms:created>
  <dcterms:modified xsi:type="dcterms:W3CDTF">2025-11-30T16:45:39Z</dcterms:modified>
</cp:coreProperties>
</file>