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626" r:id="rId3"/>
    <p:sldId id="627" r:id="rId4"/>
    <p:sldId id="632" r:id="rId5"/>
    <p:sldId id="633" r:id="rId6"/>
    <p:sldId id="634" r:id="rId7"/>
    <p:sldId id="630" r:id="rId8"/>
    <p:sldId id="631" r:id="rId9"/>
    <p:sldId id="629" r:id="rId10"/>
    <p:sldId id="617" r:id="rId11"/>
    <p:sldId id="628" r:id="rId12"/>
    <p:sldId id="606" r:id="rId13"/>
    <p:sldId id="641" r:id="rId14"/>
    <p:sldId id="642" r:id="rId15"/>
    <p:sldId id="636" r:id="rId16"/>
    <p:sldId id="637" r:id="rId17"/>
    <p:sldId id="638" r:id="rId18"/>
    <p:sldId id="623" r:id="rId19"/>
    <p:sldId id="616" r:id="rId20"/>
    <p:sldId id="599" r:id="rId21"/>
    <p:sldId id="640" r:id="rId22"/>
    <p:sldId id="624" r:id="rId23"/>
    <p:sldId id="639" r:id="rId2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4A8"/>
    <a:srgbClr val="E8E8E8"/>
    <a:srgbClr val="333333"/>
    <a:srgbClr val="35759D"/>
    <a:srgbClr val="4D4D4D"/>
    <a:srgbClr val="B92D14"/>
    <a:srgbClr val="35B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20</a:t>
            </a:fld>
            <a:endParaRPr lang="en-US" altLang="en-US"/>
          </a:p>
        </p:txBody>
      </p:sp>
    </p:spTree>
    <p:extLst>
      <p:ext uri="{BB962C8B-B14F-4D97-AF65-F5344CB8AC3E}">
        <p14:creationId xmlns:p14="http://schemas.microsoft.com/office/powerpoint/2010/main" val="320954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5814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December 7, 2025</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152400" y="3352800"/>
            <a:ext cx="8991600" cy="2154436"/>
          </a:xfrm>
          <a:prstGeom prst="rect">
            <a:avLst/>
          </a:prstGeom>
          <a:noFill/>
        </p:spPr>
        <p:txBody>
          <a:bodyPr wrap="square" rtlCol="0">
            <a:spAutoFit/>
          </a:bodyPr>
          <a:lstStyle/>
          <a:p>
            <a:r>
              <a:rPr lang="en-US" sz="4400" dirty="0" smtClean="0">
                <a:solidFill>
                  <a:srgbClr val="FFFF00"/>
                </a:solidFill>
              </a:rPr>
              <a:t>Part 4</a:t>
            </a:r>
            <a:r>
              <a:rPr lang="en-US" sz="4400" dirty="0" smtClean="0"/>
              <a:t> </a:t>
            </a:r>
            <a:r>
              <a:rPr lang="en-US" sz="4400" dirty="0" smtClean="0">
                <a:solidFill>
                  <a:srgbClr val="FFFF00"/>
                </a:solidFill>
              </a:rPr>
              <a:t>–</a:t>
            </a:r>
            <a:r>
              <a:rPr lang="en-US" sz="4400" dirty="0" smtClean="0"/>
              <a:t> </a:t>
            </a:r>
            <a:r>
              <a:rPr lang="en-US" sz="3200" b="1" dirty="0" smtClean="0">
                <a:effectLst>
                  <a:outerShdw blurRad="38100" dist="38100" dir="2700000" algn="tl">
                    <a:srgbClr val="000000">
                      <a:alpha val="43137"/>
                    </a:srgbClr>
                  </a:outerShdw>
                </a:effectLst>
              </a:rPr>
              <a:t> </a:t>
            </a:r>
          </a:p>
          <a:p>
            <a:r>
              <a:rPr lang="en-US" sz="3000" b="1" dirty="0" smtClean="0">
                <a:effectLst>
                  <a:outerShdw blurRad="38100" dist="38100" dir="2700000" algn="tl">
                    <a:srgbClr val="000000">
                      <a:alpha val="43137"/>
                    </a:srgbClr>
                  </a:outerShdw>
                </a:effectLst>
              </a:rPr>
              <a:t>“Living A Life Of Contentment </a:t>
            </a:r>
          </a:p>
          <a:p>
            <a:r>
              <a:rPr lang="en-US" sz="3000" b="1" dirty="0" smtClean="0">
                <a:effectLst>
                  <a:outerShdw blurRad="38100" dist="38100" dir="2700000" algn="tl">
                    <a:srgbClr val="000000">
                      <a:alpha val="43137"/>
                    </a:srgbClr>
                  </a:outerShdw>
                </a:effectLst>
              </a:rPr>
              <a:t>and Repenting For Giving In</a:t>
            </a:r>
          </a:p>
          <a:p>
            <a:r>
              <a:rPr lang="en-US" sz="3000" b="1" dirty="0" smtClean="0">
                <a:effectLst>
                  <a:outerShdw blurRad="38100" dist="38100" dir="2700000" algn="tl">
                    <a:srgbClr val="000000">
                      <a:alpha val="43137"/>
                    </a:srgbClr>
                  </a:outerShdw>
                </a:effectLst>
              </a:rPr>
              <a:t>To The Idolatrous Culture of America”</a:t>
            </a:r>
            <a:endParaRPr lang="en-US" sz="3000" b="1"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28600"/>
            <a:ext cx="7567073" cy="30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10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Are So Grateful For God’s Blessings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He Calls For Us To Be Content  </a:t>
            </a:r>
          </a:p>
        </p:txBody>
      </p:sp>
      <p:sp>
        <p:nvSpPr>
          <p:cNvPr id="4" name="Rectangle 3"/>
          <p:cNvSpPr/>
          <p:nvPr/>
        </p:nvSpPr>
        <p:spPr>
          <a:xfrm>
            <a:off x="304800" y="3886200"/>
            <a:ext cx="8458200" cy="2308324"/>
          </a:xfrm>
          <a:prstGeom prst="rect">
            <a:avLst/>
          </a:prstGeom>
        </p:spPr>
        <p:txBody>
          <a:bodyPr wrap="square">
            <a:spAutoFit/>
          </a:bodyPr>
          <a:lstStyle/>
          <a:p>
            <a:r>
              <a:rPr lang="en-US" dirty="0"/>
              <a:t>But if we have food and clothing, </a:t>
            </a:r>
            <a:r>
              <a:rPr lang="en-US" b="1" dirty="0">
                <a:solidFill>
                  <a:srgbClr val="FFFF00"/>
                </a:solidFill>
              </a:rPr>
              <a:t>we will be content </a:t>
            </a:r>
            <a:r>
              <a:rPr lang="en-US" dirty="0"/>
              <a:t>with that. 1 Timothy 6:8 (NIV) </a:t>
            </a:r>
          </a:p>
          <a:p>
            <a:r>
              <a:rPr lang="en-US" dirty="0"/>
              <a:t> </a:t>
            </a:r>
          </a:p>
          <a:p>
            <a:r>
              <a:rPr lang="en-US" dirty="0" smtClean="0"/>
              <a:t>Keep </a:t>
            </a:r>
            <a:r>
              <a:rPr lang="en-US" dirty="0"/>
              <a:t>your lives free from the love of money </a:t>
            </a:r>
            <a:r>
              <a:rPr lang="en-US" b="1" dirty="0">
                <a:solidFill>
                  <a:srgbClr val="FFFF00"/>
                </a:solidFill>
              </a:rPr>
              <a:t>and be content with what you have</a:t>
            </a:r>
            <a:r>
              <a:rPr lang="en-US" dirty="0"/>
              <a:t>, because God has said, "Never will I leave you; never will I forsake you." Hebrews 13:5 (NIV)</a:t>
            </a:r>
          </a:p>
        </p:txBody>
      </p:sp>
      <p:sp>
        <p:nvSpPr>
          <p:cNvPr id="6" name="Rectangle 5"/>
          <p:cNvSpPr/>
          <p:nvPr/>
        </p:nvSpPr>
        <p:spPr>
          <a:xfrm>
            <a:off x="304800" y="1536174"/>
            <a:ext cx="8686800" cy="1938992"/>
          </a:xfrm>
          <a:prstGeom prst="rect">
            <a:avLst/>
          </a:prstGeom>
        </p:spPr>
        <p:txBody>
          <a:bodyPr wrap="square">
            <a:spAutoFit/>
          </a:bodyPr>
          <a:lstStyle/>
          <a:p>
            <a:r>
              <a:rPr lang="en-US" dirty="0"/>
              <a:t>I know what it is to be in need, and I know what it is to have plenty. </a:t>
            </a:r>
            <a:r>
              <a:rPr lang="en-US" b="1" dirty="0">
                <a:solidFill>
                  <a:srgbClr val="FFFF00"/>
                </a:solidFill>
              </a:rPr>
              <a:t>I have learned the secret of being </a:t>
            </a:r>
            <a:r>
              <a:rPr lang="en-US" b="1" u="sng" dirty="0">
                <a:solidFill>
                  <a:srgbClr val="FFFF00"/>
                </a:solidFill>
              </a:rPr>
              <a:t>content </a:t>
            </a:r>
            <a:r>
              <a:rPr lang="en-US" b="1" dirty="0">
                <a:solidFill>
                  <a:srgbClr val="FFFF00"/>
                </a:solidFill>
              </a:rPr>
              <a:t>in any and every situation,</a:t>
            </a:r>
            <a:r>
              <a:rPr lang="en-US" dirty="0"/>
              <a:t> whether well fed or hungry, whether living in plenty or in want. 13  I can do everything through him who gives me strength. Philippians 4:12-13 (NIV)</a:t>
            </a:r>
          </a:p>
        </p:txBody>
      </p:sp>
    </p:spTree>
    <p:extLst>
      <p:ext uri="{BB962C8B-B14F-4D97-AF65-F5344CB8AC3E}">
        <p14:creationId xmlns:p14="http://schemas.microsoft.com/office/powerpoint/2010/main" val="26092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294"/>
          <a:stretch/>
        </p:blipFill>
        <p:spPr bwMode="auto">
          <a:xfrm>
            <a:off x="1668683" y="2209800"/>
            <a:ext cx="5806633" cy="16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914400"/>
            <a:ext cx="8534400" cy="1200329"/>
          </a:xfrm>
          <a:prstGeom prst="rect">
            <a:avLst/>
          </a:prstGeom>
        </p:spPr>
        <p:txBody>
          <a:bodyPr wrap="square">
            <a:spAutoFit/>
          </a:bodyPr>
          <a:lstStyle/>
          <a:p>
            <a:r>
              <a:rPr lang="en-US" dirty="0" smtClean="0"/>
              <a:t>CONTENT – comes from ARK- </a:t>
            </a:r>
            <a:r>
              <a:rPr lang="en-US" dirty="0"/>
              <a:t>EH- OE - through the idea of raising a </a:t>
            </a:r>
            <a:r>
              <a:rPr lang="en-US" dirty="0" smtClean="0"/>
              <a:t>barrier - hedge; </a:t>
            </a:r>
            <a:r>
              <a:rPr lang="en-US" dirty="0"/>
              <a:t>properly to </a:t>
            </a:r>
            <a:r>
              <a:rPr lang="en-US" b="1" dirty="0"/>
              <a:t>ward off</a:t>
            </a:r>
            <a:r>
              <a:rPr lang="en-US" dirty="0"/>
              <a:t>, i.e. - to </a:t>
            </a:r>
            <a:r>
              <a:rPr lang="en-US" b="1" dirty="0"/>
              <a:t>avail</a:t>
            </a:r>
            <a:r>
              <a:rPr lang="en-US" dirty="0"/>
              <a:t>:-to  be content, </a:t>
            </a:r>
            <a:r>
              <a:rPr lang="en-US" dirty="0" smtClean="0"/>
              <a:t>to </a:t>
            </a:r>
            <a:r>
              <a:rPr lang="en-US" dirty="0"/>
              <a:t>have enough</a:t>
            </a:r>
          </a:p>
        </p:txBody>
      </p:sp>
      <p:sp>
        <p:nvSpPr>
          <p:cNvPr id="6" name="TextBox 5"/>
          <p:cNvSpPr txBox="1"/>
          <p:nvPr/>
        </p:nvSpPr>
        <p:spPr>
          <a:xfrm>
            <a:off x="-152400" y="1010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Powerful Word Picture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2612">
            <a:off x="369734" y="3357156"/>
            <a:ext cx="2590800" cy="8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94130">
            <a:off x="5364577" y="3307394"/>
            <a:ext cx="34861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1448">
            <a:off x="355472" y="4306066"/>
            <a:ext cx="2429090" cy="92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62347">
            <a:off x="6451380" y="4130566"/>
            <a:ext cx="20478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997805"/>
            <a:ext cx="2124075" cy="125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67795">
            <a:off x="6451948" y="5019595"/>
            <a:ext cx="2866337" cy="68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42" y="5666593"/>
            <a:ext cx="23431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257801"/>
            <a:ext cx="2895600" cy="140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7962" y="3429000"/>
            <a:ext cx="6157354" cy="291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AIJ2gl93J6cjCJYQ_X9wZD6P6lg3FwfDaAU8J136EMiPHvsCNaWrCkVGpK9yROmj6tGHBk4sxusUdU0O7YWuguKaTFWlKlHqnVQY5wC8OFdXgy10wFIG_irNDlNFRJfy7FI6Ue3jPVinQLEOjsHdDlCWGVYzShhXm99zR8l8Yd2TlVnFmbFQUC-tKZBFFhYlk_zEJT5N8vFlDg7IvJmG7sQApExgSzwex8C4OEYSMMp8-FvwGFh_MQzWZroU22W0PmVWvy4H-4AVBPzpnXoTmazEyQxRWSaTO6wB6IwkrWJWeo-1cA0E6QCY8rQD37y528pyz89yzQbPmH8VWdQjW25QypIi=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Is The Idolatrous Culture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That We Live In – And Why Is It Addictive?</a:t>
            </a:r>
          </a:p>
        </p:txBody>
      </p:sp>
      <p:sp>
        <p:nvSpPr>
          <p:cNvPr id="3" name="Rectangle 2"/>
          <p:cNvSpPr/>
          <p:nvPr/>
        </p:nvSpPr>
        <p:spPr>
          <a:xfrm>
            <a:off x="155575" y="944701"/>
            <a:ext cx="8763000" cy="3323987"/>
          </a:xfrm>
          <a:prstGeom prst="rect">
            <a:avLst/>
          </a:prstGeom>
        </p:spPr>
        <p:txBody>
          <a:bodyPr wrap="square">
            <a:spAutoFit/>
          </a:bodyPr>
          <a:lstStyle/>
          <a:p>
            <a:r>
              <a:rPr lang="en-US" sz="2100" dirty="0" smtClean="0"/>
              <a:t>After </a:t>
            </a:r>
            <a:r>
              <a:rPr lang="en-US" sz="2100" dirty="0"/>
              <a:t>this I saw another angel coming down from heaven. He had great authority, and the earth was illuminated by his splendor. </a:t>
            </a:r>
            <a:r>
              <a:rPr lang="en-US" sz="2100" baseline="30000" dirty="0"/>
              <a:t>2 </a:t>
            </a:r>
            <a:r>
              <a:rPr lang="en-US" sz="2100" dirty="0"/>
              <a:t> With a mighty voice he shouted: "Fallen! Fallen is Babylon the Great! She has become a home for demons and a haunt for every evil spirit, a haunt for every unclean and detestable bird. </a:t>
            </a:r>
            <a:r>
              <a:rPr lang="en-US" sz="2100" baseline="30000" dirty="0"/>
              <a:t>3 </a:t>
            </a:r>
            <a:r>
              <a:rPr lang="en-US" sz="2100" dirty="0"/>
              <a:t> For all the nations have drunk the maddening wine of her adulteries. The kings of the earth committed adultery with her, and the merchants of the earth grew rich from her excessive luxuries." </a:t>
            </a:r>
            <a:r>
              <a:rPr lang="en-US" sz="2100" baseline="30000" dirty="0"/>
              <a:t>4 </a:t>
            </a:r>
            <a:r>
              <a:rPr lang="en-US" sz="2100" dirty="0"/>
              <a:t> Then I heard another voice from heaven say: "</a:t>
            </a:r>
            <a:r>
              <a:rPr lang="en-US" sz="2100" b="1" dirty="0">
                <a:solidFill>
                  <a:srgbClr val="FFFF00"/>
                </a:solidFill>
              </a:rPr>
              <a:t>Come out of her, my people, so that you will not share in her sins, </a:t>
            </a:r>
            <a:r>
              <a:rPr lang="en-US" sz="2100" dirty="0"/>
              <a:t>so that you will not receive any of her plagues; </a:t>
            </a:r>
            <a:r>
              <a:rPr lang="en-US" sz="2100" b="1" dirty="0"/>
              <a:t>Revelation 18:1-4 (NIV) </a:t>
            </a:r>
            <a:endParaRPr lang="en-US" sz="2100" dirty="0"/>
          </a:p>
        </p:txBody>
      </p:sp>
      <p:sp>
        <p:nvSpPr>
          <p:cNvPr id="6" name="TextBox 5"/>
          <p:cNvSpPr txBox="1"/>
          <p:nvPr/>
        </p:nvSpPr>
        <p:spPr>
          <a:xfrm>
            <a:off x="152400" y="4274403"/>
            <a:ext cx="9067800" cy="830997"/>
          </a:xfrm>
          <a:prstGeom prst="rect">
            <a:avLst/>
          </a:prstGeom>
          <a:noFill/>
        </p:spPr>
        <p:txBody>
          <a:bodyPr wrap="square" rtlCol="0">
            <a:spAutoFit/>
          </a:bodyPr>
          <a:lstStyle/>
          <a:p>
            <a:pPr algn="l"/>
            <a:r>
              <a:rPr lang="en-US" dirty="0" smtClean="0">
                <a:solidFill>
                  <a:srgbClr val="FFFF00"/>
                </a:solidFill>
              </a:rPr>
              <a:t>1. Culture is a huge </a:t>
            </a:r>
            <a:r>
              <a:rPr lang="en-US" u="sng" dirty="0" smtClean="0">
                <a:solidFill>
                  <a:srgbClr val="FFFF00"/>
                </a:solidFill>
              </a:rPr>
              <a:t>FAMILIAR vector </a:t>
            </a:r>
            <a:r>
              <a:rPr lang="en-US" dirty="0" smtClean="0">
                <a:solidFill>
                  <a:srgbClr val="FFFF00"/>
                </a:solidFill>
              </a:rPr>
              <a:t>for demonic deception and addiction – you GROW UP IN IT – it </a:t>
            </a:r>
            <a:r>
              <a:rPr lang="en-US" dirty="0">
                <a:solidFill>
                  <a:srgbClr val="FFFF00"/>
                </a:solidFill>
              </a:rPr>
              <a:t>i</a:t>
            </a:r>
            <a:r>
              <a:rPr lang="en-US" dirty="0" smtClean="0">
                <a:solidFill>
                  <a:srgbClr val="FFFF00"/>
                </a:solidFill>
              </a:rPr>
              <a:t>noculates you.   </a:t>
            </a:r>
            <a:endParaRPr lang="en-US" dirty="0">
              <a:solidFill>
                <a:srgbClr val="FFFF00"/>
              </a:solidFill>
            </a:endParaRPr>
          </a:p>
        </p:txBody>
      </p:sp>
      <p:sp>
        <p:nvSpPr>
          <p:cNvPr id="11" name="TextBox 10"/>
          <p:cNvSpPr txBox="1"/>
          <p:nvPr/>
        </p:nvSpPr>
        <p:spPr>
          <a:xfrm>
            <a:off x="152400" y="5112603"/>
            <a:ext cx="9067800" cy="830997"/>
          </a:xfrm>
          <a:prstGeom prst="rect">
            <a:avLst/>
          </a:prstGeom>
          <a:noFill/>
        </p:spPr>
        <p:txBody>
          <a:bodyPr wrap="square" rtlCol="0">
            <a:spAutoFit/>
          </a:bodyPr>
          <a:lstStyle/>
          <a:p>
            <a:pPr algn="l"/>
            <a:r>
              <a:rPr lang="en-US" dirty="0"/>
              <a:t>2</a:t>
            </a:r>
            <a:r>
              <a:rPr lang="en-US" dirty="0" smtClean="0"/>
              <a:t>. Culture is going to allure through most intense PLEASURES and passions/ mainly sexual, chemical, and financial.   </a:t>
            </a:r>
            <a:endParaRPr lang="en-US" dirty="0"/>
          </a:p>
        </p:txBody>
      </p:sp>
      <p:sp>
        <p:nvSpPr>
          <p:cNvPr id="13" name="TextBox 12"/>
          <p:cNvSpPr txBox="1"/>
          <p:nvPr/>
        </p:nvSpPr>
        <p:spPr>
          <a:xfrm>
            <a:off x="76200" y="6019800"/>
            <a:ext cx="9067800" cy="830997"/>
          </a:xfrm>
          <a:prstGeom prst="rect">
            <a:avLst/>
          </a:prstGeom>
          <a:noFill/>
        </p:spPr>
        <p:txBody>
          <a:bodyPr wrap="square" rtlCol="0">
            <a:spAutoFit/>
          </a:bodyPr>
          <a:lstStyle/>
          <a:p>
            <a:pPr algn="l"/>
            <a:r>
              <a:rPr lang="en-US" dirty="0">
                <a:solidFill>
                  <a:srgbClr val="FFFF00"/>
                </a:solidFill>
              </a:rPr>
              <a:t>3</a:t>
            </a:r>
            <a:r>
              <a:rPr lang="en-US" dirty="0" smtClean="0">
                <a:solidFill>
                  <a:srgbClr val="FFFF00"/>
                </a:solidFill>
              </a:rPr>
              <a:t>. Culture is based on CONSUMING MORE AND MORE – never enough – the merchants will always lure you in for more.   </a:t>
            </a:r>
            <a:endParaRPr lang="en-US" dirty="0">
              <a:solidFill>
                <a:srgbClr val="FFFF00"/>
              </a:solidFill>
            </a:endParaRPr>
          </a:p>
        </p:txBody>
      </p:sp>
    </p:spTree>
    <p:extLst>
      <p:ext uri="{BB962C8B-B14F-4D97-AF65-F5344CB8AC3E}">
        <p14:creationId xmlns:p14="http://schemas.microsoft.com/office/powerpoint/2010/main" val="33623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105085"/>
            <a:ext cx="8458200" cy="4524315"/>
          </a:xfrm>
          <a:prstGeom prst="rect">
            <a:avLst/>
          </a:prstGeom>
        </p:spPr>
        <p:txBody>
          <a:bodyPr wrap="square">
            <a:spAutoFit/>
          </a:bodyPr>
          <a:lstStyle/>
          <a:p>
            <a:r>
              <a:rPr lang="en-US" sz="3600" dirty="0" smtClean="0"/>
              <a:t> “I set a trap for you, O Babylon, and you were caught before you knew it; you were found and captured because you opposed the </a:t>
            </a:r>
            <a:r>
              <a:rPr lang="en-US" sz="3600" cap="small" dirty="0" smtClean="0">
                <a:effectLst/>
              </a:rPr>
              <a:t>LORD</a:t>
            </a:r>
            <a:r>
              <a:rPr lang="en-US" sz="3600" dirty="0" smtClean="0"/>
              <a:t>. </a:t>
            </a:r>
            <a:r>
              <a:rPr lang="en-US" sz="3600" baseline="30000" dirty="0" smtClean="0"/>
              <a:t>25 </a:t>
            </a:r>
            <a:r>
              <a:rPr lang="en-US" sz="3600" dirty="0" smtClean="0"/>
              <a:t> The </a:t>
            </a:r>
            <a:r>
              <a:rPr lang="en-US" sz="3600" cap="small" dirty="0" smtClean="0">
                <a:effectLst/>
              </a:rPr>
              <a:t>LORD</a:t>
            </a:r>
            <a:r>
              <a:rPr lang="en-US" sz="3600" dirty="0" smtClean="0"/>
              <a:t> has opened His arsenal and brought out the weapons of His wrath, for the Sovereign </a:t>
            </a:r>
            <a:r>
              <a:rPr lang="en-US" sz="3600" cap="small" dirty="0" smtClean="0">
                <a:effectLst/>
              </a:rPr>
              <a:t>LORD</a:t>
            </a:r>
            <a:r>
              <a:rPr lang="en-US" sz="3600" dirty="0" smtClean="0"/>
              <a:t> Almighty has work to do in the land of (</a:t>
            </a:r>
            <a:r>
              <a:rPr lang="en-US" sz="3600" dirty="0"/>
              <a:t>B</a:t>
            </a:r>
            <a:r>
              <a:rPr lang="en-US" sz="3600" dirty="0" smtClean="0"/>
              <a:t>abylon).” </a:t>
            </a:r>
            <a:r>
              <a:rPr lang="en-US" sz="3600" b="1" dirty="0" smtClean="0"/>
              <a:t>Jeremiah 50:24-25 (NIV) </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257800" cy="175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026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78"/>
          <a:stretch/>
        </p:blipFill>
        <p:spPr bwMode="auto">
          <a:xfrm>
            <a:off x="2096981" y="1828800"/>
            <a:ext cx="5140533" cy="441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2999" y="76200"/>
            <a:ext cx="7048499" cy="830997"/>
          </a:xfrm>
          <a:prstGeom prst="rect">
            <a:avLst/>
          </a:prstGeom>
          <a:noFill/>
        </p:spPr>
        <p:txBody>
          <a:bodyPr wrap="square" rtlCol="0">
            <a:spAutoFit/>
          </a:bodyPr>
          <a:lstStyle/>
          <a:p>
            <a:pPr algn="ctr"/>
            <a:r>
              <a:rPr lang="en-US" sz="4800" dirty="0" smtClean="0">
                <a:solidFill>
                  <a:srgbClr val="FFFF00"/>
                </a:solidFill>
              </a:rPr>
              <a:t>How Does God Set A Trap?</a:t>
            </a:r>
            <a:endParaRPr lang="en-US" sz="4800" dirty="0">
              <a:solidFill>
                <a:srgbClr val="FFFF00"/>
              </a:solidFill>
            </a:endParaRPr>
          </a:p>
        </p:txBody>
      </p:sp>
    </p:spTree>
    <p:extLst>
      <p:ext uri="{BB962C8B-B14F-4D97-AF65-F5344CB8AC3E}">
        <p14:creationId xmlns:p14="http://schemas.microsoft.com/office/powerpoint/2010/main" val="40961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144000" cy="2492990"/>
          </a:xfrm>
          <a:prstGeom prst="rect">
            <a:avLst/>
          </a:prstGeom>
        </p:spPr>
        <p:txBody>
          <a:bodyPr wrap="square">
            <a:spAutoFit/>
          </a:bodyPr>
          <a:lstStyle/>
          <a:p>
            <a:r>
              <a:rPr lang="en-US" sz="2600" b="1" dirty="0">
                <a:solidFill>
                  <a:srgbClr val="FFFF00"/>
                </a:solidFill>
              </a:rPr>
              <a:t>THERE IS THIS TARRYING -  AN INVITATIONAL GLORY IN THE EARTH RIGHT NOW -  WHERE THE LORD IS DRAWING US PAST THIS COLOSSAL DISTRACTION CALLED THE </a:t>
            </a:r>
            <a:r>
              <a:rPr lang="en-US" sz="2600" b="1" dirty="0" smtClean="0">
                <a:solidFill>
                  <a:srgbClr val="FFFF00"/>
                </a:solidFill>
              </a:rPr>
              <a:t>“MISTRESS OF IDOLATROUS CULTURE” </a:t>
            </a:r>
            <a:r>
              <a:rPr lang="en-US" sz="2600" b="1" dirty="0">
                <a:solidFill>
                  <a:srgbClr val="FFFF00"/>
                </a:solidFill>
              </a:rPr>
              <a:t>– THE ENDLESS RABBIT TRAILS OF DISTRACTION AND </a:t>
            </a:r>
            <a:r>
              <a:rPr lang="en-US" sz="2600" b="1" dirty="0" smtClean="0">
                <a:solidFill>
                  <a:srgbClr val="FFFF00"/>
                </a:solidFill>
              </a:rPr>
              <a:t>PLEASURE THAT DAILY SEEK YOUR AFFECTIONS. </a:t>
            </a:r>
            <a:endParaRPr lang="en-US" sz="2600" b="1" dirty="0">
              <a:solidFill>
                <a:srgbClr val="FFFF00"/>
              </a:solidFill>
            </a:endParaRPr>
          </a:p>
        </p:txBody>
      </p:sp>
      <p:sp>
        <p:nvSpPr>
          <p:cNvPr id="2" name="Rectangle 1"/>
          <p:cNvSpPr/>
          <p:nvPr/>
        </p:nvSpPr>
        <p:spPr>
          <a:xfrm>
            <a:off x="190500" y="2590800"/>
            <a:ext cx="8763000" cy="1569660"/>
          </a:xfrm>
          <a:prstGeom prst="rect">
            <a:avLst/>
          </a:prstGeom>
        </p:spPr>
        <p:txBody>
          <a:bodyPr wrap="square">
            <a:spAutoFit/>
          </a:bodyPr>
          <a:lstStyle/>
          <a:p>
            <a:r>
              <a:rPr lang="en-US" dirty="0"/>
              <a:t>"Everything is permissible for me"--but not everything is beneficial </a:t>
            </a:r>
            <a:r>
              <a:rPr lang="en-US" sz="1800" dirty="0" smtClean="0"/>
              <a:t>(EXPEDIENT </a:t>
            </a:r>
            <a:r>
              <a:rPr lang="en-US" sz="1800" dirty="0"/>
              <a:t>– GIVES THE ADVANTAGE) </a:t>
            </a:r>
            <a:r>
              <a:rPr lang="en-US" dirty="0"/>
              <a:t>. "Everything is permissible for me"--but I will not be mastered </a:t>
            </a:r>
            <a:r>
              <a:rPr lang="en-US" sz="1800" dirty="0"/>
              <a:t>(BROUGHT UNDER THE POWER)</a:t>
            </a:r>
            <a:r>
              <a:rPr lang="en-US" dirty="0"/>
              <a:t> by anything. </a:t>
            </a:r>
            <a:r>
              <a:rPr lang="en-US" b="1" dirty="0" smtClean="0"/>
              <a:t>1 </a:t>
            </a:r>
            <a:r>
              <a:rPr lang="en-US" b="1" dirty="0"/>
              <a:t>Corinthians 6:12 (NIV) </a:t>
            </a:r>
            <a:endParaRPr lang="en-US" dirty="0"/>
          </a:p>
        </p:txBody>
      </p:sp>
      <p:sp>
        <p:nvSpPr>
          <p:cNvPr id="3" name="Rectangle 2"/>
          <p:cNvSpPr/>
          <p:nvPr/>
        </p:nvSpPr>
        <p:spPr>
          <a:xfrm>
            <a:off x="190500" y="4267200"/>
            <a:ext cx="8763000" cy="2308324"/>
          </a:xfrm>
          <a:prstGeom prst="rect">
            <a:avLst/>
          </a:prstGeom>
        </p:spPr>
        <p:txBody>
          <a:bodyPr wrap="square">
            <a:spAutoFit/>
          </a:bodyPr>
          <a:lstStyle/>
          <a:p>
            <a:r>
              <a:rPr lang="en-US" dirty="0" smtClean="0"/>
              <a:t>People </a:t>
            </a:r>
            <a:r>
              <a:rPr lang="en-US" dirty="0"/>
              <a:t>who want to get rich fall into temptation and a trap and into many foolish and harmful desires that plunge men into ruin and destruction. </a:t>
            </a:r>
            <a:r>
              <a:rPr lang="en-US" baseline="30000" dirty="0"/>
              <a:t>10 </a:t>
            </a:r>
            <a:r>
              <a:rPr lang="en-US" dirty="0"/>
              <a:t> </a:t>
            </a:r>
            <a:r>
              <a:rPr lang="en-US" b="1" dirty="0">
                <a:solidFill>
                  <a:srgbClr val="FFFF00"/>
                </a:solidFill>
              </a:rPr>
              <a:t>For the love of money is a root of all kinds of evil.</a:t>
            </a:r>
            <a:r>
              <a:rPr lang="en-US" dirty="0"/>
              <a:t> Some people, eager for money, have wandered from the faith and pierced themselves with many griefs. </a:t>
            </a:r>
          </a:p>
          <a:p>
            <a:r>
              <a:rPr lang="en-US" b="1" dirty="0" smtClean="0"/>
              <a:t>1 </a:t>
            </a:r>
            <a:r>
              <a:rPr lang="en-US" b="1" dirty="0"/>
              <a:t>Timothy 6:9-10 (NIV) </a:t>
            </a:r>
            <a:endParaRPr lang="en-US" dirty="0"/>
          </a:p>
        </p:txBody>
      </p:sp>
    </p:spTree>
    <p:extLst>
      <p:ext uri="{BB962C8B-B14F-4D97-AF65-F5344CB8AC3E}">
        <p14:creationId xmlns:p14="http://schemas.microsoft.com/office/powerpoint/2010/main" val="1216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382000" cy="1938992"/>
          </a:xfrm>
          <a:prstGeom prst="rect">
            <a:avLst/>
          </a:prstGeom>
        </p:spPr>
        <p:txBody>
          <a:bodyPr wrap="square">
            <a:spAutoFit/>
          </a:bodyPr>
          <a:lstStyle/>
          <a:p>
            <a:r>
              <a:rPr lang="en-US" dirty="0" smtClean="0"/>
              <a:t>What </a:t>
            </a:r>
            <a:r>
              <a:rPr lang="en-US" dirty="0"/>
              <a:t>I mean, brothers, is that the time is short. From now </a:t>
            </a:r>
            <a:r>
              <a:rPr lang="en-US" dirty="0" smtClean="0"/>
              <a:t>--- </a:t>
            </a:r>
            <a:r>
              <a:rPr lang="en-US" dirty="0"/>
              <a:t>those who buy something, as if it were not theirs to keep; </a:t>
            </a:r>
            <a:r>
              <a:rPr lang="en-US" baseline="30000" dirty="0"/>
              <a:t>31 </a:t>
            </a:r>
            <a:r>
              <a:rPr lang="en-US" dirty="0"/>
              <a:t> those who use the things of the world, as if not engrossed in them. For this world in its present form is passing away. </a:t>
            </a:r>
            <a:endParaRPr lang="en-US" dirty="0" smtClean="0"/>
          </a:p>
          <a:p>
            <a:r>
              <a:rPr lang="en-US" b="1" dirty="0" smtClean="0"/>
              <a:t>1 </a:t>
            </a:r>
            <a:r>
              <a:rPr lang="en-US" b="1" dirty="0"/>
              <a:t>Corinthians 7:29-31 (NIV) </a:t>
            </a:r>
            <a:endParaRPr lang="en-US" dirty="0"/>
          </a:p>
        </p:txBody>
      </p:sp>
      <p:sp>
        <p:nvSpPr>
          <p:cNvPr id="3" name="Rectangle 2"/>
          <p:cNvSpPr/>
          <p:nvPr/>
        </p:nvSpPr>
        <p:spPr>
          <a:xfrm>
            <a:off x="457200" y="2971800"/>
            <a:ext cx="8229600" cy="1200329"/>
          </a:xfrm>
          <a:prstGeom prst="rect">
            <a:avLst/>
          </a:prstGeom>
        </p:spPr>
        <p:txBody>
          <a:bodyPr wrap="square">
            <a:spAutoFit/>
          </a:bodyPr>
          <a:lstStyle/>
          <a:p>
            <a:r>
              <a:rPr lang="en-US" dirty="0">
                <a:solidFill>
                  <a:srgbClr val="FFFF00"/>
                </a:solidFill>
              </a:rPr>
              <a:t> I am saying this for your own good, not to restrict you, but that you may live in a right way in undivided devotion to the Lord. </a:t>
            </a:r>
            <a:r>
              <a:rPr lang="en-US" b="1" dirty="0">
                <a:solidFill>
                  <a:srgbClr val="FFFF00"/>
                </a:solidFill>
              </a:rPr>
              <a:t>1 Corinthians 7:35 (NIV</a:t>
            </a:r>
            <a:r>
              <a:rPr lang="en-US" b="1" dirty="0" smtClean="0">
                <a:solidFill>
                  <a:srgbClr val="FFFF00"/>
                </a:solidFill>
              </a:rPr>
              <a:t>)</a:t>
            </a:r>
            <a:endParaRPr lang="en-US" dirty="0">
              <a:solidFill>
                <a:srgbClr val="FFFF00"/>
              </a:solidFill>
            </a:endParaRPr>
          </a:p>
        </p:txBody>
      </p:sp>
      <p:sp>
        <p:nvSpPr>
          <p:cNvPr id="4" name="TextBox 3"/>
          <p:cNvSpPr txBox="1"/>
          <p:nvPr/>
        </p:nvSpPr>
        <p:spPr>
          <a:xfrm>
            <a:off x="0" y="-10418"/>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Biblical Perspective To Overcome</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Pull Of The Idolatrous Culture </a:t>
            </a:r>
          </a:p>
        </p:txBody>
      </p:sp>
      <p:sp>
        <p:nvSpPr>
          <p:cNvPr id="5" name="Rectangle 4"/>
          <p:cNvSpPr/>
          <p:nvPr/>
        </p:nvSpPr>
        <p:spPr>
          <a:xfrm>
            <a:off x="152400" y="4191000"/>
            <a:ext cx="8839200" cy="2677656"/>
          </a:xfrm>
          <a:prstGeom prst="rect">
            <a:avLst/>
          </a:prstGeom>
        </p:spPr>
        <p:txBody>
          <a:bodyPr wrap="square">
            <a:spAutoFit/>
          </a:bodyPr>
          <a:lstStyle/>
          <a:p>
            <a:r>
              <a:rPr lang="en-US" dirty="0" smtClean="0"/>
              <a:t>Do </a:t>
            </a:r>
            <a:r>
              <a:rPr lang="en-US" dirty="0"/>
              <a:t>not love the world or anything in the world. If anyone loves the world, the love of the Father is not in him. </a:t>
            </a:r>
            <a:r>
              <a:rPr lang="en-US" baseline="30000" dirty="0"/>
              <a:t>16 </a:t>
            </a:r>
            <a:r>
              <a:rPr lang="en-US" dirty="0"/>
              <a:t> For everything in the world--the cravings of sinful man, the lust of his eyes and the boasting of what he has and does--comes not from the Father but from the world. </a:t>
            </a:r>
            <a:r>
              <a:rPr lang="en-US" baseline="30000" dirty="0"/>
              <a:t>17 </a:t>
            </a:r>
            <a:r>
              <a:rPr lang="en-US" dirty="0"/>
              <a:t> The world and its desires pass away, but the man who does the will of God lives forever. </a:t>
            </a:r>
            <a:endParaRPr lang="en-US" dirty="0" smtClean="0"/>
          </a:p>
          <a:p>
            <a:r>
              <a:rPr lang="en-US" b="1" dirty="0" smtClean="0"/>
              <a:t>1 </a:t>
            </a:r>
            <a:r>
              <a:rPr lang="en-US" b="1" dirty="0"/>
              <a:t>John 2:15-17 (NIV) </a:t>
            </a:r>
            <a:endParaRPr lang="en-US" dirty="0"/>
          </a:p>
        </p:txBody>
      </p:sp>
    </p:spTree>
    <p:extLst>
      <p:ext uri="{BB962C8B-B14F-4D97-AF65-F5344CB8AC3E}">
        <p14:creationId xmlns:p14="http://schemas.microsoft.com/office/powerpoint/2010/main" val="36888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Powerful Medical Analogy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3864429"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rot="19363730">
            <a:off x="4078576" y="2695804"/>
            <a:ext cx="974286" cy="533400"/>
          </a:xfrm>
          <a:prstGeom prst="rightArrow">
            <a:avLst/>
          </a:prstGeom>
          <a:solidFill>
            <a:srgbClr val="00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rot="601057">
            <a:off x="3463999" y="1116539"/>
            <a:ext cx="1494745" cy="533400"/>
          </a:xfrm>
          <a:prstGeom prst="rightArrow">
            <a:avLst/>
          </a:prstGeom>
          <a:solidFill>
            <a:srgbClr val="00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rot="20082561">
            <a:off x="-77972" y="5482359"/>
            <a:ext cx="3152471" cy="1200329"/>
          </a:xfrm>
          <a:prstGeom prst="rect">
            <a:avLst/>
          </a:prstGeom>
          <a:noFill/>
        </p:spPr>
        <p:txBody>
          <a:bodyPr wrap="square" rtlCol="0">
            <a:spAutoFit/>
          </a:bodyPr>
          <a:lstStyle/>
          <a:p>
            <a:r>
              <a:rPr lang="en-US" dirty="0" smtClean="0"/>
              <a:t>Thanksgiving</a:t>
            </a:r>
          </a:p>
          <a:p>
            <a:r>
              <a:rPr lang="en-US" dirty="0" smtClean="0"/>
              <a:t>Opens The </a:t>
            </a:r>
          </a:p>
          <a:p>
            <a:r>
              <a:rPr lang="en-US" dirty="0" smtClean="0"/>
              <a:t>vectors </a:t>
            </a:r>
            <a:endParaRPr lang="en-US" dirty="0"/>
          </a:p>
        </p:txBody>
      </p:sp>
      <p:sp>
        <p:nvSpPr>
          <p:cNvPr id="11" name="TextBox 10"/>
          <p:cNvSpPr txBox="1"/>
          <p:nvPr/>
        </p:nvSpPr>
        <p:spPr>
          <a:xfrm rot="20549232">
            <a:off x="5939556" y="5724342"/>
            <a:ext cx="3152471" cy="830997"/>
          </a:xfrm>
          <a:prstGeom prst="rect">
            <a:avLst/>
          </a:prstGeom>
          <a:noFill/>
        </p:spPr>
        <p:txBody>
          <a:bodyPr wrap="square" rtlCol="0">
            <a:spAutoFit/>
          </a:bodyPr>
          <a:lstStyle/>
          <a:p>
            <a:r>
              <a:rPr lang="en-US" dirty="0" smtClean="0"/>
              <a:t>CONTENTMENT</a:t>
            </a:r>
          </a:p>
          <a:p>
            <a:r>
              <a:rPr lang="en-US" dirty="0" smtClean="0"/>
              <a:t>Kills the Virus</a:t>
            </a:r>
            <a:endParaRPr lang="en-US" dirty="0"/>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65" r="14696" b="10511"/>
          <a:stretch/>
        </p:blipFill>
        <p:spPr bwMode="auto">
          <a:xfrm>
            <a:off x="3429000" y="4052727"/>
            <a:ext cx="2222205" cy="1849171"/>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Virus - Innovative Genomics Institute (IGI)"/>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36908"/>
          <a:stretch/>
        </p:blipFill>
        <p:spPr bwMode="auto">
          <a:xfrm>
            <a:off x="3048000" y="3276600"/>
            <a:ext cx="2959328"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130" y="2650004"/>
            <a:ext cx="2286000" cy="1938992"/>
          </a:xfrm>
          <a:prstGeom prst="rect">
            <a:avLst/>
          </a:prstGeom>
          <a:noFill/>
        </p:spPr>
        <p:txBody>
          <a:bodyPr wrap="square" rtlCol="0">
            <a:spAutoFit/>
          </a:bodyPr>
          <a:lstStyle/>
          <a:p>
            <a:r>
              <a:rPr lang="en-US" dirty="0" smtClean="0">
                <a:solidFill>
                  <a:srgbClr val="FFFF00"/>
                </a:solidFill>
              </a:rPr>
              <a:t>Ivermectin</a:t>
            </a:r>
          </a:p>
          <a:p>
            <a:r>
              <a:rPr lang="en-US" dirty="0" smtClean="0">
                <a:solidFill>
                  <a:srgbClr val="FFFF00"/>
                </a:solidFill>
              </a:rPr>
              <a:t>Opens The</a:t>
            </a:r>
          </a:p>
          <a:p>
            <a:r>
              <a:rPr lang="en-US" dirty="0" smtClean="0">
                <a:solidFill>
                  <a:srgbClr val="FFFF00"/>
                </a:solidFill>
              </a:rPr>
              <a:t>The vectors </a:t>
            </a:r>
          </a:p>
          <a:p>
            <a:r>
              <a:rPr lang="en-US" dirty="0" smtClean="0">
                <a:solidFill>
                  <a:srgbClr val="FFFF00"/>
                </a:solidFill>
              </a:rPr>
              <a:t>To Attack the Virus </a:t>
            </a:r>
            <a:endParaRPr lang="en-US" dirty="0">
              <a:solidFill>
                <a:srgbClr val="FFFF00"/>
              </a:solidFill>
            </a:endParaRPr>
          </a:p>
        </p:txBody>
      </p:sp>
      <p:sp>
        <p:nvSpPr>
          <p:cNvPr id="15" name="TextBox 14"/>
          <p:cNvSpPr txBox="1"/>
          <p:nvPr/>
        </p:nvSpPr>
        <p:spPr>
          <a:xfrm>
            <a:off x="292395" y="858821"/>
            <a:ext cx="2286000" cy="1569660"/>
          </a:xfrm>
          <a:prstGeom prst="rect">
            <a:avLst/>
          </a:prstGeom>
          <a:noFill/>
        </p:spPr>
        <p:txBody>
          <a:bodyPr wrap="square" rtlCol="0">
            <a:spAutoFit/>
          </a:bodyPr>
          <a:lstStyle/>
          <a:p>
            <a:r>
              <a:rPr lang="en-US" dirty="0" smtClean="0"/>
              <a:t>Zinc is the “kill shot – that attacks the Virus</a:t>
            </a:r>
            <a:endParaRPr lang="en-US" dirty="0"/>
          </a:p>
        </p:txBody>
      </p:sp>
      <p:sp>
        <p:nvSpPr>
          <p:cNvPr id="16" name="Right Arrow 15"/>
          <p:cNvSpPr/>
          <p:nvPr/>
        </p:nvSpPr>
        <p:spPr bwMode="auto">
          <a:xfrm rot="19363730">
            <a:off x="2401516" y="5823513"/>
            <a:ext cx="974286" cy="5334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Right Arrow 16"/>
          <p:cNvSpPr/>
          <p:nvPr/>
        </p:nvSpPr>
        <p:spPr bwMode="auto">
          <a:xfrm rot="11746682">
            <a:off x="5699144" y="4950152"/>
            <a:ext cx="2012294" cy="5334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Rectangle 1"/>
          <p:cNvSpPr/>
          <p:nvPr/>
        </p:nvSpPr>
        <p:spPr>
          <a:xfrm>
            <a:off x="6705291" y="1219200"/>
            <a:ext cx="2286000" cy="3785652"/>
          </a:xfrm>
          <a:prstGeom prst="rect">
            <a:avLst/>
          </a:prstGeom>
        </p:spPr>
        <p:txBody>
          <a:bodyPr wrap="square">
            <a:spAutoFit/>
          </a:bodyPr>
          <a:lstStyle/>
          <a:p>
            <a:r>
              <a:rPr lang="en-US" dirty="0" smtClean="0"/>
              <a:t>And </a:t>
            </a:r>
            <a:r>
              <a:rPr lang="en-US" dirty="0"/>
              <a:t>my God will meet all your needs according to his glorious riches in Christ Jesus. </a:t>
            </a:r>
            <a:r>
              <a:rPr lang="en-US" b="1" dirty="0"/>
              <a:t>Philippians 4:19 (NIV) </a:t>
            </a:r>
            <a:r>
              <a:rPr lang="en-US" dirty="0"/>
              <a:t/>
            </a:r>
            <a:br>
              <a:rPr lang="en-US" dirty="0"/>
            </a:br>
            <a:endParaRPr lang="en-US" dirty="0"/>
          </a:p>
        </p:txBody>
      </p:sp>
    </p:spTree>
    <p:extLst>
      <p:ext uri="{BB962C8B-B14F-4D97-AF65-F5344CB8AC3E}">
        <p14:creationId xmlns:p14="http://schemas.microsoft.com/office/powerpoint/2010/main" val="26461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1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dl/ABS2GSnaBu_KNHJ-dcWGQRiFhW0uNtXXGyPL4H6Rko3o3sJQhd9VzWp4V-5zYLLxF_YXbgmDfNMJrmv7nHXRQ6RSD9PaObWhX7vPBL6G-wHcN-gpzTSPdGfHuq71aYPBXMno6uluifLPaPBV34BQ6hDAaWn6A_VM9fgUEMjHMJa0D0OgYokf=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0"/>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How Do We Model</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Our Children And This Generation</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Life of Contentment?</a:t>
            </a:r>
          </a:p>
        </p:txBody>
      </p:sp>
      <p:sp>
        <p:nvSpPr>
          <p:cNvPr id="2" name="Rectangle 1"/>
          <p:cNvSpPr/>
          <p:nvPr/>
        </p:nvSpPr>
        <p:spPr>
          <a:xfrm>
            <a:off x="152400" y="1676400"/>
            <a:ext cx="8683625" cy="4154984"/>
          </a:xfrm>
          <a:prstGeom prst="rect">
            <a:avLst/>
          </a:prstGeom>
        </p:spPr>
        <p:txBody>
          <a:bodyPr wrap="square">
            <a:spAutoFit/>
          </a:bodyPr>
          <a:lstStyle/>
          <a:p>
            <a:pPr marL="457200" lvl="0" indent="-457200" algn="l">
              <a:buFont typeface="+mj-lt"/>
              <a:buAutoNum type="arabicPeriod"/>
            </a:pPr>
            <a:r>
              <a:rPr lang="en-US" dirty="0" smtClean="0"/>
              <a:t>We need to </a:t>
            </a:r>
            <a:r>
              <a:rPr lang="en-US" dirty="0" smtClean="0">
                <a:solidFill>
                  <a:srgbClr val="FFFF00"/>
                </a:solidFill>
              </a:rPr>
              <a:t>START THINKING BIBLICALLY ABOUT FINANCES</a:t>
            </a:r>
            <a:r>
              <a:rPr lang="en-US" dirty="0" smtClean="0"/>
              <a:t> AND RESOURCES AND POSSESSIONS– </a:t>
            </a:r>
            <a:r>
              <a:rPr lang="en-US" dirty="0"/>
              <a:t>and how you teach yourself to </a:t>
            </a:r>
            <a:r>
              <a:rPr lang="en-US" dirty="0" smtClean="0"/>
              <a:t>STEWARD – TO SAVE - TO WAIT- TO MAXIMIZE SAVINGS - to </a:t>
            </a:r>
            <a:r>
              <a:rPr lang="en-US" dirty="0"/>
              <a:t>overcome the pull of endless pursuits of </a:t>
            </a:r>
            <a:r>
              <a:rPr lang="en-US" dirty="0" smtClean="0"/>
              <a:t>MORE STUFF</a:t>
            </a:r>
          </a:p>
          <a:p>
            <a:pPr marL="457200" lvl="0" indent="-457200" algn="l">
              <a:buFont typeface="+mj-lt"/>
              <a:buAutoNum type="arabicPeriod"/>
            </a:pPr>
            <a:r>
              <a:rPr lang="en-US" dirty="0" smtClean="0">
                <a:solidFill>
                  <a:srgbClr val="FFFF00"/>
                </a:solidFill>
              </a:rPr>
              <a:t>LIVE </a:t>
            </a:r>
            <a:r>
              <a:rPr lang="en-US" dirty="0">
                <a:solidFill>
                  <a:srgbClr val="FFFF00"/>
                </a:solidFill>
              </a:rPr>
              <a:t>WITH GRATITUDE – LIVE WITH </a:t>
            </a:r>
            <a:r>
              <a:rPr lang="en-US" dirty="0" smtClean="0">
                <a:solidFill>
                  <a:srgbClr val="FFFF00"/>
                </a:solidFill>
              </a:rPr>
              <a:t>CONTENTMENT</a:t>
            </a:r>
            <a:r>
              <a:rPr lang="en-US" dirty="0" smtClean="0"/>
              <a:t>.</a:t>
            </a:r>
            <a:endParaRPr lang="en-US" dirty="0"/>
          </a:p>
          <a:p>
            <a:pPr marL="457200" lvl="0" indent="-457200" algn="l">
              <a:buFont typeface="+mj-lt"/>
              <a:buAutoNum type="arabicPeriod"/>
            </a:pPr>
            <a:r>
              <a:rPr lang="en-US" dirty="0" smtClean="0"/>
              <a:t>Recognize </a:t>
            </a:r>
            <a:r>
              <a:rPr lang="en-US" dirty="0"/>
              <a:t>your tendencies – WHY AM I </a:t>
            </a:r>
            <a:r>
              <a:rPr lang="en-US" dirty="0" smtClean="0"/>
              <a:t>A </a:t>
            </a:r>
            <a:r>
              <a:rPr lang="en-US" dirty="0">
                <a:solidFill>
                  <a:srgbClr val="FFFF00"/>
                </a:solidFill>
              </a:rPr>
              <a:t>CONTINUOUS SPENDER </a:t>
            </a:r>
            <a:r>
              <a:rPr lang="en-US" dirty="0"/>
              <a:t> - </a:t>
            </a:r>
            <a:r>
              <a:rPr lang="en-US" dirty="0" smtClean="0"/>
              <a:t>- is it a stronghold – even from your childhood - </a:t>
            </a:r>
            <a:r>
              <a:rPr lang="en-US" dirty="0" smtClean="0">
                <a:solidFill>
                  <a:srgbClr val="FFFF00"/>
                </a:solidFill>
              </a:rPr>
              <a:t>BECOME ACCOUNTABLE.</a:t>
            </a:r>
            <a:endParaRPr lang="en-US" dirty="0">
              <a:solidFill>
                <a:srgbClr val="FFFF00"/>
              </a:solidFill>
            </a:endParaRPr>
          </a:p>
          <a:p>
            <a:pPr marL="457200" lvl="0" indent="-457200" algn="l">
              <a:buFont typeface="+mj-lt"/>
              <a:buAutoNum type="arabicPeriod"/>
            </a:pPr>
            <a:r>
              <a:rPr lang="en-US" dirty="0" smtClean="0"/>
              <a:t>Be </a:t>
            </a:r>
            <a:r>
              <a:rPr lang="en-US" dirty="0"/>
              <a:t>able to </a:t>
            </a:r>
            <a:r>
              <a:rPr lang="en-US" dirty="0" smtClean="0">
                <a:solidFill>
                  <a:srgbClr val="FFFF00"/>
                </a:solidFill>
              </a:rPr>
              <a:t>SAVE AND DELAY </a:t>
            </a:r>
            <a:r>
              <a:rPr lang="en-US" dirty="0" smtClean="0"/>
              <a:t>a purchases </a:t>
            </a:r>
            <a:r>
              <a:rPr lang="en-US" dirty="0"/>
              <a:t>– </a:t>
            </a:r>
            <a:endParaRPr lang="en-US" dirty="0" smtClean="0"/>
          </a:p>
          <a:p>
            <a:pPr marL="457200" lvl="0" indent="-457200" algn="l">
              <a:buFont typeface="+mj-lt"/>
              <a:buAutoNum type="arabicPeriod"/>
            </a:pPr>
            <a:r>
              <a:rPr lang="en-US" dirty="0" smtClean="0">
                <a:solidFill>
                  <a:srgbClr val="FFFF00"/>
                </a:solidFill>
              </a:rPr>
              <a:t>SIMPLIFY</a:t>
            </a:r>
            <a:r>
              <a:rPr lang="en-US" dirty="0" smtClean="0"/>
              <a:t> = live with less – look for ways to bless others</a:t>
            </a:r>
            <a:endParaRPr lang="en-US" dirty="0"/>
          </a:p>
        </p:txBody>
      </p:sp>
    </p:spTree>
    <p:extLst>
      <p:ext uri="{BB962C8B-B14F-4D97-AF65-F5344CB8AC3E}">
        <p14:creationId xmlns:p14="http://schemas.microsoft.com/office/powerpoint/2010/main" val="12992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dl/ABS2GSklQxmwxyWAm05c8W6tEUvVPyluWbd4qXxjHTOK9csZlY0L0RfH2QOpQJnx_uqp5a-vwYCxtR2YVbEYkRjNe5O4tQ6MD8ThWxBXHlOG5wFMo88VfyDI0vB8gPqNZdSZ6-BhyOCgnYhmdxFc1JZ5OuRScQYC_-vBi_ZVmhy4qiqREfe7=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85800" y="224135"/>
            <a:ext cx="7086600" cy="1754326"/>
          </a:xfrm>
          <a:prstGeom prst="rect">
            <a:avLst/>
          </a:prstGeom>
          <a:noFill/>
        </p:spPr>
        <p:txBody>
          <a:bodyPr wrap="square" rtlCol="0">
            <a:spAutoFit/>
          </a:bodyPr>
          <a:lstStyle/>
          <a:p>
            <a:r>
              <a:rPr lang="en-US" sz="3600" dirty="0" smtClean="0">
                <a:solidFill>
                  <a:srgbClr val="FFFF00"/>
                </a:solidFill>
              </a:rPr>
              <a:t>WHAT ABOUT BEING</a:t>
            </a:r>
          </a:p>
          <a:p>
            <a:r>
              <a:rPr lang="en-US" sz="3600" dirty="0" smtClean="0">
                <a:solidFill>
                  <a:srgbClr val="FFFF00"/>
                </a:solidFill>
              </a:rPr>
              <a:t>CONTENT AND HAVING</a:t>
            </a:r>
          </a:p>
          <a:p>
            <a:r>
              <a:rPr lang="en-US" sz="3600" dirty="0" smtClean="0">
                <a:solidFill>
                  <a:srgbClr val="FFFF00"/>
                </a:solidFill>
              </a:rPr>
              <a:t>YOUR FAMILY BE CONTENT</a:t>
            </a:r>
            <a:endParaRPr lang="en-US" sz="3600" dirty="0">
              <a:solidFill>
                <a:srgbClr val="FFFF00"/>
              </a:solidFill>
            </a:endParaRPr>
          </a:p>
        </p:txBody>
      </p:sp>
      <p:sp>
        <p:nvSpPr>
          <p:cNvPr id="2" name="Rectangle 1"/>
          <p:cNvSpPr/>
          <p:nvPr/>
        </p:nvSpPr>
        <p:spPr>
          <a:xfrm>
            <a:off x="307975" y="2274838"/>
            <a:ext cx="8302625" cy="3416320"/>
          </a:xfrm>
          <a:prstGeom prst="rect">
            <a:avLst/>
          </a:prstGeom>
        </p:spPr>
        <p:txBody>
          <a:bodyPr wrap="square">
            <a:spAutoFit/>
          </a:bodyPr>
          <a:lstStyle/>
          <a:p>
            <a:pPr marL="457200" lvl="0" indent="-457200" algn="l">
              <a:buFont typeface="+mj-lt"/>
              <a:buAutoNum type="arabicPeriod"/>
            </a:pPr>
            <a:r>
              <a:rPr lang="en-US" sz="3600" dirty="0"/>
              <a:t>We take care of </a:t>
            </a:r>
            <a:r>
              <a:rPr lang="en-US" sz="3600" dirty="0" smtClean="0"/>
              <a:t>the things we have</a:t>
            </a:r>
            <a:endParaRPr lang="en-US" sz="3600" dirty="0"/>
          </a:p>
          <a:p>
            <a:pPr marL="457200" lvl="0" indent="-457200" algn="l">
              <a:buFont typeface="+mj-lt"/>
              <a:buAutoNum type="arabicPeriod"/>
            </a:pPr>
            <a:r>
              <a:rPr lang="en-US" sz="3600" dirty="0"/>
              <a:t>You don’t need </a:t>
            </a:r>
            <a:r>
              <a:rPr lang="en-US" sz="3600" dirty="0" smtClean="0"/>
              <a:t>more to be happy</a:t>
            </a:r>
            <a:endParaRPr lang="en-US" sz="3600" dirty="0"/>
          </a:p>
          <a:p>
            <a:pPr marL="457200" lvl="0" indent="-457200" algn="l">
              <a:buFont typeface="+mj-lt"/>
              <a:buAutoNum type="arabicPeriod"/>
            </a:pPr>
            <a:r>
              <a:rPr lang="en-US" sz="3600" dirty="0"/>
              <a:t>We are </a:t>
            </a:r>
            <a:r>
              <a:rPr lang="en-US" sz="3600" dirty="0" smtClean="0"/>
              <a:t>blessed with what we have</a:t>
            </a:r>
            <a:endParaRPr lang="en-US" sz="3600" dirty="0"/>
          </a:p>
          <a:p>
            <a:pPr marL="457200" lvl="0" indent="-457200" algn="l">
              <a:buFont typeface="+mj-lt"/>
              <a:buAutoNum type="arabicPeriod"/>
            </a:pPr>
            <a:r>
              <a:rPr lang="en-US" sz="3600" dirty="0"/>
              <a:t>Take </a:t>
            </a:r>
            <a:r>
              <a:rPr lang="en-US" sz="3600" dirty="0" smtClean="0"/>
              <a:t>on a </a:t>
            </a:r>
            <a:r>
              <a:rPr lang="en-US" sz="3600" dirty="0"/>
              <a:t>missionary or local ministry and make them a gift for the kids to give </a:t>
            </a:r>
            <a:r>
              <a:rPr lang="en-US" sz="3600" dirty="0" smtClean="0"/>
              <a:t>toward.</a:t>
            </a:r>
            <a:endParaRPr lang="en-US" sz="3600" dirty="0"/>
          </a:p>
        </p:txBody>
      </p:sp>
    </p:spTree>
    <p:extLst>
      <p:ext uri="{BB962C8B-B14F-4D97-AF65-F5344CB8AC3E}">
        <p14:creationId xmlns:p14="http://schemas.microsoft.com/office/powerpoint/2010/main" val="20427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392738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4811"/>
            <a:ext cx="3927388" cy="272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0861"/>
            <a:ext cx="86799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640" y="169248"/>
            <a:ext cx="6611937" cy="637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1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COUNTER-CULTURE KINGDOM OF GOD </a:t>
            </a:r>
          </a:p>
        </p:txBody>
      </p:sp>
      <p:sp>
        <p:nvSpPr>
          <p:cNvPr id="3" name="AutoShape 2" descr="https://lh3.googleusercontent.com/gg-dl/ABS2GSk1kQw8xxqhTWT2v27pGNpu6wtbrrNaIzeqJRmy98M8lrIkPVuVc5jje5E493vT8iSaDeZpjBzGUUAxGEtAnrTIxrD0g4770qctY2RPUDQNPmkTPkonVQ8a8-n7yAXuntAc2Vh7KNftCCE0zMgOyuw3jPKGLBbEwy_-OBetJZ8RpkN1=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https://lh3.googleusercontent.com/gg-dl/ABS2GSnzCij_9GFaGyKvNlDyzZxC6inatJB9pPJZJzuzWtHkh0kFBMAInd0xCffz2lri8HK4Fenr7fCaxmXmejRxI02N5eML4nil9L7YngJGdzxv38rh0OdKIIiWdACjk_YjU9PskI_FbLsSVdoy9LXYigz5RGRmZxAbqczme_xN76vozslaLg=s1024-rj"/>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5575" y="762000"/>
            <a:ext cx="8912225" cy="5693866"/>
          </a:xfrm>
          <a:prstGeom prst="rect">
            <a:avLst/>
          </a:prstGeom>
        </p:spPr>
        <p:txBody>
          <a:bodyPr wrap="square">
            <a:spAutoFit/>
          </a:bodyPr>
          <a:lstStyle/>
          <a:p>
            <a:pPr marL="457200" lvl="0" indent="-457200" algn="l">
              <a:buFont typeface="+mj-lt"/>
              <a:buAutoNum type="arabicPeriod"/>
            </a:pPr>
            <a:r>
              <a:rPr lang="en-US" sz="2800" dirty="0" smtClean="0"/>
              <a:t>FOR </a:t>
            </a:r>
            <a:r>
              <a:rPr lang="en-US" sz="2800" dirty="0"/>
              <a:t>WHAT SHOULD MEN AND WOMEN </a:t>
            </a:r>
            <a:r>
              <a:rPr lang="en-US" sz="2800" dirty="0" smtClean="0"/>
              <a:t>LIVE?</a:t>
            </a:r>
            <a:endParaRPr lang="en-US" sz="2800" dirty="0"/>
          </a:p>
          <a:p>
            <a:pPr marL="457200" lvl="0" indent="-457200" algn="l">
              <a:buFont typeface="+mj-lt"/>
              <a:buAutoNum type="arabicPeriod"/>
            </a:pPr>
            <a:r>
              <a:rPr lang="en-US" sz="2800" dirty="0"/>
              <a:t>WHAT IS OUR </a:t>
            </a:r>
            <a:r>
              <a:rPr lang="en-US" sz="2800" dirty="0" smtClean="0"/>
              <a:t>MAIN MISSION?</a:t>
            </a:r>
            <a:endParaRPr lang="en-US" sz="2800" dirty="0"/>
          </a:p>
          <a:p>
            <a:pPr marL="457200" lvl="0" indent="-457200" algn="l">
              <a:buFont typeface="+mj-lt"/>
              <a:buAutoNum type="arabicPeriod"/>
            </a:pPr>
            <a:r>
              <a:rPr lang="en-US" sz="2800" dirty="0"/>
              <a:t>IS IT OUR ONLY PURPOSE TO SPEND AND BE </a:t>
            </a:r>
            <a:r>
              <a:rPr lang="en-US" sz="2800" dirty="0" smtClean="0"/>
              <a:t>SPENT?</a:t>
            </a:r>
            <a:endParaRPr lang="en-US" sz="2800" dirty="0"/>
          </a:p>
          <a:p>
            <a:pPr marL="457200" lvl="0" indent="-457200" algn="l">
              <a:buFont typeface="+mj-lt"/>
              <a:buAutoNum type="arabicPeriod"/>
            </a:pPr>
            <a:r>
              <a:rPr lang="en-US" sz="2800" dirty="0"/>
              <a:t>THE </a:t>
            </a:r>
            <a:r>
              <a:rPr lang="en-US" sz="2800" dirty="0" smtClean="0"/>
              <a:t>FALLEN IDOLATROUS SYSTEM </a:t>
            </a:r>
            <a:r>
              <a:rPr lang="en-US" sz="2800" dirty="0"/>
              <a:t>WANTS MECHANICAL </a:t>
            </a:r>
            <a:r>
              <a:rPr lang="en-US" sz="2800" dirty="0" smtClean="0"/>
              <a:t>CLUELESS PEOPLE WHO SERVE ITS INTEREST</a:t>
            </a:r>
            <a:endParaRPr lang="en-US" sz="2800" dirty="0"/>
          </a:p>
          <a:p>
            <a:pPr marL="457200" lvl="0" indent="-457200" algn="l">
              <a:buFont typeface="+mj-lt"/>
              <a:buAutoNum type="arabicPeriod"/>
            </a:pPr>
            <a:r>
              <a:rPr lang="en-US" sz="2800" dirty="0"/>
              <a:t>IT HAS </a:t>
            </a:r>
            <a:r>
              <a:rPr lang="en-US" sz="2800" dirty="0" smtClean="0"/>
              <a:t>NO </a:t>
            </a:r>
            <a:r>
              <a:rPr lang="en-US" sz="2800" dirty="0"/>
              <a:t>CONCERN FOR ANYTHING INVISIBLE AND </a:t>
            </a:r>
            <a:r>
              <a:rPr lang="en-US" sz="2800" dirty="0" smtClean="0"/>
              <a:t>ETERNAL OR HOLY</a:t>
            </a:r>
            <a:endParaRPr lang="en-US" sz="2800" dirty="0"/>
          </a:p>
          <a:p>
            <a:pPr marL="457200" lvl="0" indent="-457200" algn="l">
              <a:buFont typeface="+mj-lt"/>
              <a:buAutoNum type="arabicPeriod"/>
            </a:pPr>
            <a:r>
              <a:rPr lang="en-US" sz="2800" dirty="0"/>
              <a:t>THIS LIFE IS </a:t>
            </a:r>
            <a:r>
              <a:rPr lang="en-US" sz="2800" dirty="0" smtClean="0"/>
              <a:t>VERY TEMPORARY – ONLY WHAT WE DO FOR THE LORD COUNTS</a:t>
            </a:r>
            <a:endParaRPr lang="en-US" sz="2800" dirty="0"/>
          </a:p>
          <a:p>
            <a:pPr marL="457200" lvl="0" indent="-457200" algn="l">
              <a:buFont typeface="+mj-lt"/>
              <a:buAutoNum type="arabicPeriod"/>
            </a:pPr>
            <a:r>
              <a:rPr lang="en-US" sz="2800" dirty="0" smtClean="0"/>
              <a:t>GOD IS LOOKING FOR A PEOPLE </a:t>
            </a:r>
            <a:r>
              <a:rPr lang="en-US" sz="2800" dirty="0"/>
              <a:t>THAT ARE </a:t>
            </a:r>
            <a:r>
              <a:rPr lang="en-US" sz="2800" dirty="0" smtClean="0"/>
              <a:t>“IN </a:t>
            </a:r>
            <a:r>
              <a:rPr lang="en-US" sz="2800" dirty="0"/>
              <a:t>THE WORLD AND NOT OF </a:t>
            </a:r>
            <a:r>
              <a:rPr lang="en-US" sz="2800" dirty="0" smtClean="0"/>
              <a:t>IT ” (John 15:19)</a:t>
            </a:r>
            <a:endParaRPr lang="en-US" sz="2800" dirty="0"/>
          </a:p>
        </p:txBody>
      </p:sp>
    </p:spTree>
    <p:extLst>
      <p:ext uri="{BB962C8B-B14F-4D97-AF65-F5344CB8AC3E}">
        <p14:creationId xmlns:p14="http://schemas.microsoft.com/office/powerpoint/2010/main" val="34781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2" y="76200"/>
            <a:ext cx="7810498" cy="1200329"/>
          </a:xfrm>
          <a:prstGeom prst="rect">
            <a:avLst/>
          </a:prstGeom>
          <a:noFill/>
        </p:spPr>
        <p:txBody>
          <a:bodyPr wrap="square" rtlCol="0">
            <a:spAutoFit/>
          </a:bodyPr>
          <a:lstStyle/>
          <a:p>
            <a:pPr algn="ctr"/>
            <a:r>
              <a:rPr lang="en-US" sz="3600" dirty="0" smtClean="0">
                <a:solidFill>
                  <a:srgbClr val="FFFF00"/>
                </a:solidFill>
              </a:rPr>
              <a:t>There’s A Phrase We Don’t</a:t>
            </a:r>
          </a:p>
          <a:p>
            <a:pPr algn="ctr"/>
            <a:r>
              <a:rPr lang="en-US" sz="3600" dirty="0" smtClean="0">
                <a:solidFill>
                  <a:srgbClr val="FFFF00"/>
                </a:solidFill>
              </a:rPr>
              <a:t>Allow To Hold Us In Limitation </a:t>
            </a:r>
            <a:endParaRPr lang="en-US" sz="3600" dirty="0">
              <a:solidFill>
                <a:srgbClr val="FFFF00"/>
              </a:solidFill>
            </a:endParaRPr>
          </a:p>
        </p:txBody>
      </p:sp>
      <p:sp>
        <p:nvSpPr>
          <p:cNvPr id="5" name="TextBox 4"/>
          <p:cNvSpPr txBox="1"/>
          <p:nvPr/>
        </p:nvSpPr>
        <p:spPr>
          <a:xfrm rot="20958938">
            <a:off x="800102" y="1621605"/>
            <a:ext cx="7810498" cy="1323439"/>
          </a:xfrm>
          <a:prstGeom prst="rect">
            <a:avLst/>
          </a:prstGeom>
          <a:noFill/>
        </p:spPr>
        <p:txBody>
          <a:bodyPr wrap="square" rtlCol="0">
            <a:spAutoFit/>
          </a:bodyPr>
          <a:lstStyle/>
          <a:p>
            <a:r>
              <a:rPr lang="en-US" sz="4000" dirty="0" smtClean="0">
                <a:latin typeface="Cambria" panose="02040503050406030204" pitchFamily="18" charset="0"/>
                <a:ea typeface="Cambria" panose="02040503050406030204" pitchFamily="18" charset="0"/>
              </a:rPr>
              <a:t>“Oh, I’ve already done that – I don’t need to do that again.”</a:t>
            </a:r>
            <a:endParaRPr lang="en-US" sz="4000" dirty="0">
              <a:latin typeface="Cambria" panose="02040503050406030204" pitchFamily="18" charset="0"/>
              <a:ea typeface="Cambria" panose="02040503050406030204" pitchFamily="18" charset="0"/>
            </a:endParaRPr>
          </a:p>
        </p:txBody>
      </p:sp>
      <p:sp>
        <p:nvSpPr>
          <p:cNvPr id="6" name="TextBox 5"/>
          <p:cNvSpPr txBox="1"/>
          <p:nvPr/>
        </p:nvSpPr>
        <p:spPr>
          <a:xfrm rot="20565871">
            <a:off x="631786" y="3851517"/>
            <a:ext cx="3276600" cy="1200329"/>
          </a:xfrm>
          <a:prstGeom prst="rect">
            <a:avLst/>
          </a:prstGeom>
          <a:noFill/>
        </p:spPr>
        <p:txBody>
          <a:bodyPr wrap="square" rtlCol="0">
            <a:spAutoFit/>
          </a:bodyPr>
          <a:lstStyle/>
          <a:p>
            <a:r>
              <a:rPr lang="en-US" sz="3600" dirty="0" smtClean="0">
                <a:solidFill>
                  <a:srgbClr val="FFFF00"/>
                </a:solidFill>
              </a:rPr>
              <a:t>Confession, Repentance </a:t>
            </a:r>
            <a:endParaRPr lang="en-US" sz="3600" dirty="0">
              <a:solidFill>
                <a:srgbClr val="FFFF00"/>
              </a:solidFill>
            </a:endParaRPr>
          </a:p>
        </p:txBody>
      </p:sp>
      <p:sp>
        <p:nvSpPr>
          <p:cNvPr id="7" name="TextBox 6"/>
          <p:cNvSpPr txBox="1"/>
          <p:nvPr/>
        </p:nvSpPr>
        <p:spPr>
          <a:xfrm rot="729653">
            <a:off x="5317623" y="3206349"/>
            <a:ext cx="3649444" cy="1200329"/>
          </a:xfrm>
          <a:prstGeom prst="rect">
            <a:avLst/>
          </a:prstGeom>
          <a:noFill/>
        </p:spPr>
        <p:txBody>
          <a:bodyPr wrap="square" rtlCol="0">
            <a:spAutoFit/>
          </a:bodyPr>
          <a:lstStyle/>
          <a:p>
            <a:r>
              <a:rPr lang="en-US" sz="3600" dirty="0" smtClean="0">
                <a:solidFill>
                  <a:srgbClr val="92D050"/>
                </a:solidFill>
              </a:rPr>
              <a:t>Being Filled With the Holy Spirit </a:t>
            </a:r>
            <a:endParaRPr lang="en-US" sz="3600" dirty="0">
              <a:solidFill>
                <a:srgbClr val="92D050"/>
              </a:solidFill>
            </a:endParaRPr>
          </a:p>
        </p:txBody>
      </p:sp>
      <p:sp>
        <p:nvSpPr>
          <p:cNvPr id="8" name="TextBox 7"/>
          <p:cNvSpPr txBox="1"/>
          <p:nvPr/>
        </p:nvSpPr>
        <p:spPr>
          <a:xfrm>
            <a:off x="2282490" y="5334000"/>
            <a:ext cx="5337509" cy="769441"/>
          </a:xfrm>
          <a:prstGeom prst="rect">
            <a:avLst/>
          </a:prstGeom>
          <a:noFill/>
        </p:spPr>
        <p:txBody>
          <a:bodyPr wrap="square" rtlCol="0">
            <a:spAutoFit/>
          </a:bodyPr>
          <a:lstStyle/>
          <a:p>
            <a:r>
              <a:rPr lang="en-US" sz="4400" dirty="0" smtClean="0">
                <a:solidFill>
                  <a:srgbClr val="FFFF00"/>
                </a:solidFill>
              </a:rPr>
              <a:t>Breaking Soul-Ties</a:t>
            </a:r>
            <a:endParaRPr lang="en-US" sz="4400" dirty="0">
              <a:solidFill>
                <a:srgbClr val="FFFF00"/>
              </a:solidFill>
            </a:endParaRPr>
          </a:p>
        </p:txBody>
      </p:sp>
    </p:spTree>
    <p:extLst>
      <p:ext uri="{BB962C8B-B14F-4D97-AF65-F5344CB8AC3E}">
        <p14:creationId xmlns:p14="http://schemas.microsoft.com/office/powerpoint/2010/main" val="236533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Breaking Soul-ties And</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Our Affinity With Constant Consumeristic Living</a:t>
            </a:r>
          </a:p>
        </p:txBody>
      </p:sp>
      <p:sp>
        <p:nvSpPr>
          <p:cNvPr id="3" name="Rectangle 2"/>
          <p:cNvSpPr/>
          <p:nvPr/>
        </p:nvSpPr>
        <p:spPr>
          <a:xfrm>
            <a:off x="199360" y="1143000"/>
            <a:ext cx="8763000" cy="1569660"/>
          </a:xfrm>
          <a:prstGeom prst="rect">
            <a:avLst/>
          </a:prstGeom>
        </p:spPr>
        <p:txBody>
          <a:bodyPr wrap="square">
            <a:spAutoFit/>
          </a:bodyPr>
          <a:lstStyle/>
          <a:p>
            <a:r>
              <a:rPr lang="en-US" dirty="0"/>
              <a:t> Do you not know that he who unites himself with a </a:t>
            </a:r>
            <a:r>
              <a:rPr lang="en-US" dirty="0" smtClean="0"/>
              <a:t>prostitute (Idolatrous culture) </a:t>
            </a:r>
            <a:r>
              <a:rPr lang="en-US" dirty="0"/>
              <a:t>is one with her in body? For it is said, "The two will become one flesh." </a:t>
            </a:r>
            <a:r>
              <a:rPr lang="en-US" baseline="30000" dirty="0"/>
              <a:t>17 </a:t>
            </a:r>
            <a:r>
              <a:rPr lang="en-US" dirty="0"/>
              <a:t> </a:t>
            </a:r>
            <a:r>
              <a:rPr lang="en-US" b="1" dirty="0">
                <a:solidFill>
                  <a:srgbClr val="FFFF00"/>
                </a:solidFill>
              </a:rPr>
              <a:t>But he who unites himself with the Lord is one with </a:t>
            </a:r>
            <a:r>
              <a:rPr lang="en-US" b="1" dirty="0" smtClean="0">
                <a:solidFill>
                  <a:srgbClr val="FFFF00"/>
                </a:solidFill>
              </a:rPr>
              <a:t>Him </a:t>
            </a:r>
            <a:r>
              <a:rPr lang="en-US" b="1" dirty="0">
                <a:solidFill>
                  <a:srgbClr val="FFFF00"/>
                </a:solidFill>
              </a:rPr>
              <a:t>in </a:t>
            </a:r>
            <a:r>
              <a:rPr lang="en-US" b="1" dirty="0" smtClean="0">
                <a:solidFill>
                  <a:srgbClr val="FFFF00"/>
                </a:solidFill>
              </a:rPr>
              <a:t>spirit </a:t>
            </a:r>
            <a:r>
              <a:rPr lang="en-US" dirty="0" smtClean="0"/>
              <a:t>1 Corinthians 6:16, 17</a:t>
            </a:r>
            <a:endParaRPr lang="en-US" dirty="0"/>
          </a:p>
        </p:txBody>
      </p:sp>
      <p:sp>
        <p:nvSpPr>
          <p:cNvPr id="4" name="Rectangle 3"/>
          <p:cNvSpPr/>
          <p:nvPr/>
        </p:nvSpPr>
        <p:spPr>
          <a:xfrm>
            <a:off x="76200" y="3124200"/>
            <a:ext cx="8763000" cy="3416320"/>
          </a:xfrm>
          <a:prstGeom prst="rect">
            <a:avLst/>
          </a:prstGeom>
        </p:spPr>
        <p:txBody>
          <a:bodyPr wrap="square">
            <a:spAutoFit/>
          </a:bodyPr>
          <a:lstStyle/>
          <a:p>
            <a:r>
              <a:rPr lang="en-US" dirty="0">
                <a:solidFill>
                  <a:srgbClr val="FFFF00"/>
                </a:solidFill>
              </a:rPr>
              <a:t>LORD I REPENT OF - AND ASK YOU TO CUT OFF THE ROOTS OF:</a:t>
            </a:r>
          </a:p>
          <a:p>
            <a:r>
              <a:rPr lang="en-US" dirty="0"/>
              <a:t> </a:t>
            </a:r>
          </a:p>
          <a:p>
            <a:r>
              <a:rPr lang="en-US" dirty="0"/>
              <a:t>LOVE OF MONEY AND POSSESSIONS/ HOARDING/ LACK OF STEWARDSHIP AND TITHING/ SHOPLIFTING/ PETTY THEFT/ UNTHANKFULNESS</a:t>
            </a:r>
          </a:p>
          <a:p>
            <a:r>
              <a:rPr lang="en-US" dirty="0"/>
              <a:t> </a:t>
            </a:r>
          </a:p>
          <a:p>
            <a:r>
              <a:rPr lang="en-US" dirty="0"/>
              <a:t>LOVE OF COMFORT/ PLEASURE-SEEKING/ LOVE OF ENTERTAINMENT/ OVER EATING/ LACK OF FASTING</a:t>
            </a:r>
          </a:p>
        </p:txBody>
      </p:sp>
    </p:spTree>
    <p:extLst>
      <p:ext uri="{BB962C8B-B14F-4D97-AF65-F5344CB8AC3E}">
        <p14:creationId xmlns:p14="http://schemas.microsoft.com/office/powerpoint/2010/main" val="14652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519612" cy="405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5029200"/>
            <a:ext cx="7467600" cy="1323439"/>
          </a:xfrm>
          <a:prstGeom prst="rect">
            <a:avLst/>
          </a:prstGeom>
          <a:noFill/>
        </p:spPr>
        <p:txBody>
          <a:bodyPr wrap="square" rtlCol="0">
            <a:spAutoFit/>
          </a:bodyPr>
          <a:lstStyle/>
          <a:p>
            <a:r>
              <a:rPr lang="en-US" sz="4000" dirty="0" smtClean="0"/>
              <a:t>Close In Prayer </a:t>
            </a:r>
          </a:p>
          <a:p>
            <a:r>
              <a:rPr lang="en-US" sz="4000" dirty="0" smtClean="0"/>
              <a:t>And Further Ministry </a:t>
            </a:r>
            <a:endParaRPr lang="en-US" sz="4000" dirty="0"/>
          </a:p>
        </p:txBody>
      </p:sp>
    </p:spTree>
    <p:extLst>
      <p:ext uri="{BB962C8B-B14F-4D97-AF65-F5344CB8AC3E}">
        <p14:creationId xmlns:p14="http://schemas.microsoft.com/office/powerpoint/2010/main" val="44176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5803"/>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Do We Model and Teach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Contentedness During The Consumer Craziness of Christmas?</a:t>
            </a:r>
            <a:endPar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AutoShape 2" descr="https://lh3.googleusercontent.com/gg-dl/ABS2GSkRp2y0la2vmiJ2eIxDXG16rdjvx_1vKqlg1RXJJBQE3OPZi5_aTUMtnRPjJcORU4SuiTuQ7254nA2c0h4pzUT-w_b5IIHfp6ElopC4-vmpWYa2PAe7NlF50afa-lNxsz-tCNNT1YJ4e8oZBCyf-Vl3Z3v-Gs6qfo4KcK5Iq6X7MRcZDw=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82800"/>
            <a:ext cx="4724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5105400"/>
            <a:ext cx="8836025" cy="1569660"/>
          </a:xfrm>
          <a:prstGeom prst="rect">
            <a:avLst/>
          </a:prstGeom>
        </p:spPr>
        <p:txBody>
          <a:bodyPr wrap="square">
            <a:spAutoFit/>
          </a:bodyPr>
          <a:lstStyle/>
          <a:p>
            <a:r>
              <a:rPr lang="en-US" dirty="0" smtClean="0"/>
              <a:t>And </a:t>
            </a:r>
            <a:r>
              <a:rPr lang="en-US" dirty="0"/>
              <a:t>be not </a:t>
            </a:r>
            <a:r>
              <a:rPr lang="en-US" b="1" dirty="0">
                <a:solidFill>
                  <a:srgbClr val="FFFF00"/>
                </a:solidFill>
              </a:rPr>
              <a:t>conformed</a:t>
            </a:r>
            <a:r>
              <a:rPr lang="en-US" sz="1800" dirty="0">
                <a:solidFill>
                  <a:srgbClr val="FFFF00"/>
                </a:solidFill>
              </a:rPr>
              <a:t> </a:t>
            </a:r>
            <a:r>
              <a:rPr lang="en-US" sz="1800" dirty="0" smtClean="0"/>
              <a:t>(TO BE FASHIONED IN IDENTICAL RESEMBLANCE)</a:t>
            </a:r>
            <a:r>
              <a:rPr lang="en-US" dirty="0" smtClean="0"/>
              <a:t> to </a:t>
            </a:r>
            <a:r>
              <a:rPr lang="en-US" dirty="0"/>
              <a:t>this world: but be ye </a:t>
            </a:r>
            <a:r>
              <a:rPr lang="en-US" b="1" dirty="0">
                <a:solidFill>
                  <a:srgbClr val="FFFF00"/>
                </a:solidFill>
              </a:rPr>
              <a:t>transformed</a:t>
            </a:r>
            <a:r>
              <a:rPr lang="en-US" dirty="0">
                <a:solidFill>
                  <a:srgbClr val="FFFF00"/>
                </a:solidFill>
              </a:rPr>
              <a:t> </a:t>
            </a:r>
            <a:r>
              <a:rPr lang="en-US" dirty="0"/>
              <a:t>by the renewing of your mind, that </a:t>
            </a:r>
            <a:r>
              <a:rPr lang="en-US" dirty="0" smtClean="0"/>
              <a:t>you may </a:t>
            </a:r>
            <a:r>
              <a:rPr lang="en-US" dirty="0"/>
              <a:t>prove what </a:t>
            </a:r>
            <a:r>
              <a:rPr lang="en-US" i="1" dirty="0"/>
              <a:t>is</a:t>
            </a:r>
            <a:r>
              <a:rPr lang="en-US" dirty="0"/>
              <a:t> that good, and acceptable, and perfect, will of God. </a:t>
            </a:r>
            <a:r>
              <a:rPr lang="en-US" b="1" dirty="0"/>
              <a:t>Romans 12:2 (KJV</a:t>
            </a:r>
            <a:r>
              <a:rPr lang="en-US" b="1" dirty="0" smtClean="0"/>
              <a:t>)</a:t>
            </a:r>
            <a:endParaRPr lang="en-US" dirty="0"/>
          </a:p>
        </p:txBody>
      </p:sp>
    </p:spTree>
    <p:extLst>
      <p:ext uri="{BB962C8B-B14F-4D97-AF65-F5344CB8AC3E}">
        <p14:creationId xmlns:p14="http://schemas.microsoft.com/office/powerpoint/2010/main" val="2960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040796" cy="12954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2209800"/>
            <a:ext cx="41433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600200"/>
            <a:ext cx="7315200" cy="584775"/>
          </a:xfrm>
          <a:prstGeom prst="rect">
            <a:avLst/>
          </a:prstGeom>
          <a:noFill/>
        </p:spPr>
        <p:txBody>
          <a:bodyPr wrap="square" rtlCol="0">
            <a:spAutoFit/>
          </a:bodyPr>
          <a:lstStyle/>
          <a:p>
            <a:r>
              <a:rPr lang="en-US" sz="3200" dirty="0" smtClean="0"/>
              <a:t>This Sermon is About Biblical Counsel</a:t>
            </a:r>
            <a:endParaRPr lang="en-US" sz="3200" dirty="0"/>
          </a:p>
        </p:txBody>
      </p:sp>
      <p:sp>
        <p:nvSpPr>
          <p:cNvPr id="5" name="TextBox 4"/>
          <p:cNvSpPr txBox="1"/>
          <p:nvPr/>
        </p:nvSpPr>
        <p:spPr>
          <a:xfrm>
            <a:off x="2257425" y="2230642"/>
            <a:ext cx="914400" cy="584775"/>
          </a:xfrm>
          <a:prstGeom prst="rect">
            <a:avLst/>
          </a:prstGeom>
          <a:noFill/>
        </p:spPr>
        <p:txBody>
          <a:bodyPr wrap="square" rtlCol="0">
            <a:spAutoFit/>
          </a:bodyPr>
          <a:lstStyle/>
          <a:p>
            <a:r>
              <a:rPr lang="en-US" sz="3200" dirty="0" smtClean="0"/>
              <a:t>Not</a:t>
            </a:r>
            <a:endParaRPr lang="en-US" sz="3200" dirty="0"/>
          </a:p>
        </p:txBody>
      </p:sp>
      <p:sp>
        <p:nvSpPr>
          <p:cNvPr id="6" name="TextBox 5"/>
          <p:cNvSpPr txBox="1"/>
          <p:nvPr/>
        </p:nvSpPr>
        <p:spPr>
          <a:xfrm>
            <a:off x="228600" y="2895600"/>
            <a:ext cx="6400800" cy="3970318"/>
          </a:xfrm>
          <a:prstGeom prst="rect">
            <a:avLst/>
          </a:prstGeom>
          <a:noFill/>
        </p:spPr>
        <p:txBody>
          <a:bodyPr wrap="square" rtlCol="0">
            <a:spAutoFit/>
          </a:bodyPr>
          <a:lstStyle/>
          <a:p>
            <a:pPr algn="l"/>
            <a:r>
              <a:rPr lang="en-US" sz="2800" dirty="0" smtClean="0"/>
              <a:t>Some of you have made large financial decisions and are attempting to let God lead in your finances</a:t>
            </a:r>
          </a:p>
          <a:p>
            <a:pPr algn="l"/>
            <a:r>
              <a:rPr lang="en-US" sz="2800" dirty="0" smtClean="0">
                <a:solidFill>
                  <a:srgbClr val="FFFF00"/>
                </a:solidFill>
              </a:rPr>
              <a:t>THIS SERMON IS ABOUT </a:t>
            </a:r>
          </a:p>
          <a:p>
            <a:pPr algn="l"/>
            <a:r>
              <a:rPr lang="en-US" sz="2800" dirty="0" smtClean="0">
                <a:solidFill>
                  <a:srgbClr val="FFFF00"/>
                </a:solidFill>
              </a:rPr>
              <a:t>CHANGING OUR</a:t>
            </a:r>
          </a:p>
          <a:p>
            <a:pPr algn="l"/>
            <a:r>
              <a:rPr lang="en-US" sz="2800" dirty="0" smtClean="0">
                <a:solidFill>
                  <a:srgbClr val="FFFF00"/>
                </a:solidFill>
              </a:rPr>
              <a:t>CONSUMER HABITS BUILT THROUGH A FALLEN </a:t>
            </a:r>
          </a:p>
          <a:p>
            <a:pPr algn="l"/>
            <a:r>
              <a:rPr lang="en-US" sz="2800" dirty="0" smtClean="0">
                <a:solidFill>
                  <a:srgbClr val="FFFF00"/>
                </a:solidFill>
              </a:rPr>
              <a:t>CULTURE AND POOR MODELING </a:t>
            </a:r>
          </a:p>
          <a:p>
            <a:pPr algn="l"/>
            <a:r>
              <a:rPr lang="en-US" sz="2800" dirty="0" smtClean="0">
                <a:solidFill>
                  <a:srgbClr val="FFFF00"/>
                </a:solidFill>
              </a:rPr>
              <a:t>FROM OUR CHILDHOODS</a:t>
            </a:r>
            <a:endParaRPr lang="en-US" sz="2800" dirty="0">
              <a:solidFill>
                <a:srgbClr val="FFFF00"/>
              </a:solidFill>
            </a:endParaRPr>
          </a:p>
        </p:txBody>
      </p:sp>
      <p:pic>
        <p:nvPicPr>
          <p:cNvPr id="615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4834"/>
          <a:stretch/>
        </p:blipFill>
        <p:spPr bwMode="auto">
          <a:xfrm>
            <a:off x="5676900" y="3883756"/>
            <a:ext cx="3314700" cy="199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9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82940"/>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Will Disciple Others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Through Revival and Prayer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These Three Strategic Virtues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974" y="1828800"/>
            <a:ext cx="8616452" cy="27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76800"/>
            <a:ext cx="455168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096000"/>
            <a:ext cx="8727826" cy="584775"/>
          </a:xfrm>
          <a:prstGeom prst="rect">
            <a:avLst/>
          </a:prstGeom>
          <a:noFill/>
        </p:spPr>
        <p:txBody>
          <a:bodyPr wrap="square" rtlCol="0">
            <a:spAutoFit/>
          </a:bodyPr>
          <a:lstStyle/>
          <a:p>
            <a:r>
              <a:rPr lang="en-US" sz="3200" dirty="0" smtClean="0"/>
              <a:t>Through Overcoming Our Idolatrous Culture </a:t>
            </a:r>
            <a:endParaRPr lang="en-US" sz="3200" dirty="0"/>
          </a:p>
        </p:txBody>
      </p:sp>
    </p:spTree>
    <p:extLst>
      <p:ext uri="{BB962C8B-B14F-4D97-AF65-F5344CB8AC3E}">
        <p14:creationId xmlns:p14="http://schemas.microsoft.com/office/powerpoint/2010/main" val="11867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Three Particular Realms</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Get Dicey Regarding Discipleship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97424"/>
            <a:ext cx="2795660" cy="288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198" b="2970"/>
          <a:stretch/>
        </p:blipFill>
        <p:spPr bwMode="auto">
          <a:xfrm>
            <a:off x="4953000" y="995127"/>
            <a:ext cx="3276600" cy="198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199" y="2451908"/>
            <a:ext cx="2438400" cy="584775"/>
          </a:xfrm>
          <a:prstGeom prst="rect">
            <a:avLst/>
          </a:prstGeom>
          <a:noFill/>
        </p:spPr>
        <p:txBody>
          <a:bodyPr wrap="square" rtlCol="0">
            <a:spAutoFit/>
          </a:bodyPr>
          <a:lstStyle/>
          <a:p>
            <a:r>
              <a:rPr lang="en-US" sz="3200" b="1" dirty="0" smtClean="0">
                <a:solidFill>
                  <a:srgbClr val="000000"/>
                </a:solidFill>
              </a:rPr>
              <a:t>Finances</a:t>
            </a:r>
            <a:endParaRPr lang="en-US" sz="3200" b="1" dirty="0">
              <a:solidFill>
                <a:srgbClr val="000000"/>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00719"/>
            <a:ext cx="3274337" cy="168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52090" y="4596825"/>
            <a:ext cx="2438400" cy="584775"/>
          </a:xfrm>
          <a:prstGeom prst="rect">
            <a:avLst/>
          </a:prstGeom>
          <a:noFill/>
        </p:spPr>
        <p:txBody>
          <a:bodyPr wrap="square" rtlCol="0">
            <a:spAutoFit/>
          </a:bodyPr>
          <a:lstStyle/>
          <a:p>
            <a:r>
              <a:rPr lang="en-US" sz="3200" b="1" dirty="0" smtClean="0">
                <a:solidFill>
                  <a:srgbClr val="000000"/>
                </a:solidFill>
              </a:rPr>
              <a:t>Parenting </a:t>
            </a:r>
            <a:endParaRPr lang="en-US" sz="3200" b="1" dirty="0">
              <a:solidFill>
                <a:srgbClr val="00000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046" y="4324539"/>
            <a:ext cx="3310301" cy="212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91909" y="995127"/>
            <a:ext cx="556290" cy="707886"/>
          </a:xfrm>
          <a:prstGeom prst="rect">
            <a:avLst/>
          </a:prstGeom>
          <a:noFill/>
        </p:spPr>
        <p:txBody>
          <a:bodyPr wrap="square" rtlCol="0">
            <a:spAutoFit/>
          </a:bodyPr>
          <a:lstStyle/>
          <a:p>
            <a:r>
              <a:rPr lang="en-US" sz="4000" dirty="0" smtClean="0">
                <a:solidFill>
                  <a:srgbClr val="FFC000"/>
                </a:solidFill>
                <a:latin typeface="Arial Black" panose="020B0A04020102020204" pitchFamily="34" charset="0"/>
              </a:rPr>
              <a:t>1</a:t>
            </a:r>
            <a:endParaRPr lang="en-US" sz="4000" dirty="0">
              <a:solidFill>
                <a:srgbClr val="FFC000"/>
              </a:solidFill>
              <a:latin typeface="Arial Black" panose="020B0A04020102020204" pitchFamily="34" charset="0"/>
            </a:endParaRPr>
          </a:p>
        </p:txBody>
      </p:sp>
      <p:sp>
        <p:nvSpPr>
          <p:cNvPr id="12" name="TextBox 11"/>
          <p:cNvSpPr txBox="1"/>
          <p:nvPr/>
        </p:nvSpPr>
        <p:spPr>
          <a:xfrm>
            <a:off x="4114800" y="3500719"/>
            <a:ext cx="556290" cy="707886"/>
          </a:xfrm>
          <a:prstGeom prst="rect">
            <a:avLst/>
          </a:prstGeom>
          <a:noFill/>
        </p:spPr>
        <p:txBody>
          <a:bodyPr wrap="square" rtlCol="0">
            <a:spAutoFit/>
          </a:bodyPr>
          <a:lstStyle/>
          <a:p>
            <a:r>
              <a:rPr lang="en-US" sz="4000" dirty="0" smtClean="0">
                <a:solidFill>
                  <a:srgbClr val="FFC000"/>
                </a:solidFill>
                <a:latin typeface="Arial Black" panose="020B0A04020102020204" pitchFamily="34" charset="0"/>
              </a:rPr>
              <a:t>2</a:t>
            </a:r>
            <a:endParaRPr lang="en-US" sz="4000" dirty="0">
              <a:solidFill>
                <a:srgbClr val="FFC000"/>
              </a:solidFill>
              <a:latin typeface="Arial Black" panose="020B0A04020102020204" pitchFamily="34" charset="0"/>
            </a:endParaRPr>
          </a:p>
        </p:txBody>
      </p:sp>
      <p:sp>
        <p:nvSpPr>
          <p:cNvPr id="13" name="TextBox 12"/>
          <p:cNvSpPr txBox="1"/>
          <p:nvPr/>
        </p:nvSpPr>
        <p:spPr>
          <a:xfrm>
            <a:off x="381000" y="4324539"/>
            <a:ext cx="556290" cy="707886"/>
          </a:xfrm>
          <a:prstGeom prst="rect">
            <a:avLst/>
          </a:prstGeom>
          <a:noFill/>
        </p:spPr>
        <p:txBody>
          <a:bodyPr wrap="square" rtlCol="0">
            <a:spAutoFit/>
          </a:bodyPr>
          <a:lstStyle/>
          <a:p>
            <a:r>
              <a:rPr lang="en-US" sz="4000" dirty="0" smtClean="0">
                <a:solidFill>
                  <a:srgbClr val="FFC000"/>
                </a:solidFill>
                <a:latin typeface="Arial Black" panose="020B0A04020102020204" pitchFamily="34" charset="0"/>
              </a:rPr>
              <a:t>3</a:t>
            </a:r>
            <a:endParaRPr lang="en-US" sz="4000" dirty="0">
              <a:solidFill>
                <a:srgbClr val="FFC000"/>
              </a:solidFill>
              <a:latin typeface="Arial Black" panose="020B0A04020102020204" pitchFamily="34" charset="0"/>
            </a:endParaRPr>
          </a:p>
        </p:txBody>
      </p:sp>
      <p:sp>
        <p:nvSpPr>
          <p:cNvPr id="4" name="TextBox 3"/>
          <p:cNvSpPr txBox="1"/>
          <p:nvPr/>
        </p:nvSpPr>
        <p:spPr>
          <a:xfrm>
            <a:off x="990600" y="5867400"/>
            <a:ext cx="3505201" cy="523220"/>
          </a:xfrm>
          <a:prstGeom prst="rect">
            <a:avLst/>
          </a:prstGeom>
          <a:noFill/>
        </p:spPr>
        <p:txBody>
          <a:bodyPr wrap="square" rtlCol="0">
            <a:spAutoFit/>
          </a:bodyPr>
          <a:lstStyle/>
          <a:p>
            <a:r>
              <a:rPr lang="en-US" sz="2800" b="1" dirty="0" smtClean="0"/>
              <a:t>Idolatrous Culture</a:t>
            </a:r>
            <a:endParaRPr lang="en-US" sz="2800" b="1" dirty="0"/>
          </a:p>
        </p:txBody>
      </p:sp>
    </p:spTree>
    <p:extLst>
      <p:ext uri="{BB962C8B-B14F-4D97-AF65-F5344CB8AC3E}">
        <p14:creationId xmlns:p14="http://schemas.microsoft.com/office/powerpoint/2010/main" val="8402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12" grpId="0"/>
      <p:bldP spid="1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dl/AJfQ9KTX4VukHQOduJirVz9zt5ACkPi47OUDijNRmh_KtQ-aPlCXwOwFr7avexbZXpY3FNKQLYJFaVoejNsIPdtx88IdQdKpa0lXzdY_k4W5tZ_DT1gSzg6K1n3syNeFj1Hr4YyL0LNCc-yirNuk04yyNc30MoKGgtlhUFcm18F2Y1zDVjeZ=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575" y="160338"/>
            <a:ext cx="875982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10401" y="2207437"/>
            <a:ext cx="1958162" cy="2369880"/>
          </a:xfrm>
          <a:prstGeom prst="rect">
            <a:avLst/>
          </a:prstGeom>
        </p:spPr>
        <p:txBody>
          <a:bodyPr wrap="square">
            <a:spAutoFit/>
          </a:bodyPr>
          <a:lstStyle/>
          <a:p>
            <a:r>
              <a:rPr lang="en-US" sz="2000" dirty="0" smtClean="0">
                <a:solidFill>
                  <a:srgbClr val="FFFF00"/>
                </a:solidFill>
              </a:rPr>
              <a:t>Serve </a:t>
            </a:r>
            <a:r>
              <a:rPr lang="en-US" sz="2000" dirty="0">
                <a:solidFill>
                  <a:srgbClr val="FFFF00"/>
                </a:solidFill>
              </a:rPr>
              <a:t>wholeheartedly, as if you were serving the Lord, not men, </a:t>
            </a:r>
            <a:r>
              <a:rPr lang="en-US" sz="1600" b="1" dirty="0">
                <a:solidFill>
                  <a:srgbClr val="FFFF00"/>
                </a:solidFill>
              </a:rPr>
              <a:t>Ephesians 6:7 (NIV) </a:t>
            </a:r>
            <a:r>
              <a:rPr lang="en-US" sz="1600" dirty="0">
                <a:solidFill>
                  <a:srgbClr val="FFFF00"/>
                </a:solidFill>
              </a:rPr>
              <a:t/>
            </a:r>
            <a:br>
              <a:rPr lang="en-US" sz="1600" dirty="0">
                <a:solidFill>
                  <a:srgbClr val="FFFF00"/>
                </a:solidFill>
              </a:rPr>
            </a:br>
            <a:endParaRPr lang="en-US" sz="1600" dirty="0">
              <a:solidFill>
                <a:srgbClr val="FFFF00"/>
              </a:solidFill>
            </a:endParaRPr>
          </a:p>
        </p:txBody>
      </p:sp>
      <p:sp>
        <p:nvSpPr>
          <p:cNvPr id="6" name="Rectangle 5"/>
          <p:cNvSpPr/>
          <p:nvPr/>
        </p:nvSpPr>
        <p:spPr>
          <a:xfrm>
            <a:off x="130766" y="2057400"/>
            <a:ext cx="1901825" cy="3416320"/>
          </a:xfrm>
          <a:prstGeom prst="rect">
            <a:avLst/>
          </a:prstGeom>
        </p:spPr>
        <p:txBody>
          <a:bodyPr wrap="square">
            <a:spAutoFit/>
          </a:bodyPr>
          <a:lstStyle/>
          <a:p>
            <a:r>
              <a:rPr lang="en-US" sz="1800" dirty="0">
                <a:solidFill>
                  <a:srgbClr val="FFFF00"/>
                </a:solidFill>
              </a:rPr>
              <a:t> Therefore go and make disciples of all nations, baptizing them in the name of the Father and of the Son and of the Holy Spirit, </a:t>
            </a:r>
            <a:r>
              <a:rPr lang="en-US" sz="1800" b="1" dirty="0">
                <a:solidFill>
                  <a:srgbClr val="FFFF00"/>
                </a:solidFill>
              </a:rPr>
              <a:t>Matthew 28:19 (NIV) </a:t>
            </a:r>
            <a:r>
              <a:rPr lang="en-US" sz="1800" dirty="0">
                <a:solidFill>
                  <a:srgbClr val="FFFF00"/>
                </a:solidFill>
              </a:rPr>
              <a:t/>
            </a:r>
            <a:br>
              <a:rPr lang="en-US" sz="1800" dirty="0">
                <a:solidFill>
                  <a:srgbClr val="FFFF00"/>
                </a:solidFill>
              </a:rPr>
            </a:br>
            <a:endParaRPr lang="en-US" sz="1800" dirty="0">
              <a:solidFill>
                <a:srgbClr val="FFFF00"/>
              </a:solidFill>
            </a:endParaRPr>
          </a:p>
        </p:txBody>
      </p:sp>
      <p:sp>
        <p:nvSpPr>
          <p:cNvPr id="7" name="TextBox 6"/>
          <p:cNvSpPr txBox="1"/>
          <p:nvPr/>
        </p:nvSpPr>
        <p:spPr>
          <a:xfrm>
            <a:off x="2209800" y="2495490"/>
            <a:ext cx="1219200" cy="400110"/>
          </a:xfrm>
          <a:prstGeom prst="rect">
            <a:avLst/>
          </a:prstGeom>
          <a:noFill/>
        </p:spPr>
        <p:txBody>
          <a:bodyPr wrap="square" rtlCol="0">
            <a:spAutoFit/>
          </a:bodyPr>
          <a:lstStyle/>
          <a:p>
            <a:r>
              <a:rPr lang="en-US" sz="2000" dirty="0" smtClean="0"/>
              <a:t>Basics</a:t>
            </a:r>
            <a:endParaRPr lang="en-US" sz="2000" dirty="0"/>
          </a:p>
        </p:txBody>
      </p:sp>
      <p:sp>
        <p:nvSpPr>
          <p:cNvPr id="9" name="TextBox 8"/>
          <p:cNvSpPr txBox="1"/>
          <p:nvPr/>
        </p:nvSpPr>
        <p:spPr>
          <a:xfrm>
            <a:off x="-152400" y="-5137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Teaching Series Themes </a:t>
            </a:r>
          </a:p>
        </p:txBody>
      </p:sp>
      <p:sp>
        <p:nvSpPr>
          <p:cNvPr id="8" name="TextBox 7"/>
          <p:cNvSpPr txBox="1"/>
          <p:nvPr/>
        </p:nvSpPr>
        <p:spPr>
          <a:xfrm>
            <a:off x="3772786" y="1871990"/>
            <a:ext cx="1600200" cy="261610"/>
          </a:xfrm>
          <a:prstGeom prst="rect">
            <a:avLst/>
          </a:prstGeom>
          <a:noFill/>
        </p:spPr>
        <p:txBody>
          <a:bodyPr wrap="square" rtlCol="0">
            <a:spAutoFit/>
          </a:bodyPr>
          <a:lstStyle/>
          <a:p>
            <a:r>
              <a:rPr lang="en-US" sz="1100" b="1" dirty="0" smtClean="0">
                <a:solidFill>
                  <a:srgbClr val="FFFF00"/>
                </a:solidFill>
              </a:rPr>
              <a:t>Hebrews 10:25</a:t>
            </a:r>
            <a:endParaRPr lang="en-US" sz="1100" b="1" dirty="0">
              <a:solidFill>
                <a:srgbClr val="FFFF00"/>
              </a:solidFill>
            </a:endParaRPr>
          </a:p>
        </p:txBody>
      </p:sp>
      <p:sp>
        <p:nvSpPr>
          <p:cNvPr id="11" name="TextBox 10"/>
          <p:cNvSpPr txBox="1"/>
          <p:nvPr/>
        </p:nvSpPr>
        <p:spPr>
          <a:xfrm>
            <a:off x="1524000" y="6172199"/>
            <a:ext cx="1600200" cy="307777"/>
          </a:xfrm>
          <a:prstGeom prst="rect">
            <a:avLst/>
          </a:prstGeom>
          <a:noFill/>
        </p:spPr>
        <p:txBody>
          <a:bodyPr wrap="square" rtlCol="0">
            <a:spAutoFit/>
          </a:bodyPr>
          <a:lstStyle/>
          <a:p>
            <a:r>
              <a:rPr lang="en-US" sz="1400" b="1" dirty="0" smtClean="0">
                <a:solidFill>
                  <a:srgbClr val="FFFF00"/>
                </a:solidFill>
              </a:rPr>
              <a:t>Ephesians 5:18</a:t>
            </a:r>
            <a:endParaRPr lang="en-US" sz="1400" b="1" dirty="0">
              <a:solidFill>
                <a:srgbClr val="FFFF00"/>
              </a:solidFill>
            </a:endParaRPr>
          </a:p>
        </p:txBody>
      </p:sp>
      <p:sp>
        <p:nvSpPr>
          <p:cNvPr id="2" name="Oval 1"/>
          <p:cNvSpPr/>
          <p:nvPr/>
        </p:nvSpPr>
        <p:spPr bwMode="auto">
          <a:xfrm>
            <a:off x="2032591" y="1639777"/>
            <a:ext cx="1676400" cy="1752600"/>
          </a:xfrm>
          <a:prstGeom prst="ellipse">
            <a:avLst/>
          </a:prstGeom>
          <a:noFill/>
          <a:ln w="44450">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3863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
            <a:ext cx="8839200" cy="954107"/>
          </a:xfrm>
          <a:prstGeom prst="rect">
            <a:avLst/>
          </a:prstGeom>
          <a:noFill/>
        </p:spPr>
        <p:txBody>
          <a:bodyPr wrap="square" rtlCol="0">
            <a:spAutoFit/>
          </a:bodyPr>
          <a:lstStyle/>
          <a:p>
            <a:r>
              <a:rPr lang="en-US" sz="2800" b="1" dirty="0" smtClean="0">
                <a:solidFill>
                  <a:srgbClr val="FFFF00"/>
                </a:solidFill>
              </a:rPr>
              <a:t>GRAPHIC ON DIFFERENT PRACTICAL </a:t>
            </a:r>
            <a:endParaRPr lang="en-US" sz="2800" b="1" dirty="0">
              <a:solidFill>
                <a:srgbClr val="FFFF00"/>
              </a:solidFill>
            </a:endParaRPr>
          </a:p>
          <a:p>
            <a:r>
              <a:rPr lang="en-US" sz="2800" b="1" dirty="0" smtClean="0">
                <a:solidFill>
                  <a:srgbClr val="FFFF00"/>
                </a:solidFill>
              </a:rPr>
              <a:t>APPLICATIONS OF THE GOSPEL </a:t>
            </a:r>
            <a:endParaRPr lang="en-US" sz="2800" b="1" dirty="0">
              <a:solidFill>
                <a:srgbClr val="FFFF00"/>
              </a:solidFill>
            </a:endParaRPr>
          </a:p>
        </p:txBody>
      </p:sp>
      <p:sp>
        <p:nvSpPr>
          <p:cNvPr id="5" name="AutoShape 8" descr="C:\Users\donne\AppData\Local\Microsoft\Windows\INetCache\Content.Outlook\PW5W8WCS\IM0014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C:\Users\donne\AppData\Local\Microsoft\Windows\INetCache\Content.Outlook\PW5W8WCS\IM001404.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030307"/>
            <a:ext cx="7708900" cy="577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172200" y="3581400"/>
            <a:ext cx="1371600" cy="1371600"/>
          </a:xfrm>
          <a:prstGeom prst="ellipse">
            <a:avLst/>
          </a:prstGeom>
          <a:noFill/>
          <a:ln w="63500">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900" y="553253"/>
            <a:ext cx="1656001"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839200" cy="4708981"/>
          </a:xfrm>
          <a:prstGeom prst="rect">
            <a:avLst/>
          </a:prstGeom>
        </p:spPr>
        <p:txBody>
          <a:bodyPr wrap="square">
            <a:spAutoFit/>
          </a:bodyPr>
          <a:lstStyle/>
          <a:p>
            <a:r>
              <a:rPr lang="en-US" sz="1800" baseline="30000" dirty="0"/>
              <a:t>25 </a:t>
            </a:r>
            <a:r>
              <a:rPr lang="en-US" sz="1800" dirty="0"/>
              <a:t> "Therefore I tell you, </a:t>
            </a:r>
            <a:r>
              <a:rPr lang="en-US" sz="1800" b="1" dirty="0">
                <a:solidFill>
                  <a:srgbClr val="FFFF00"/>
                </a:solidFill>
              </a:rPr>
              <a:t>do not worry about your life</a:t>
            </a:r>
            <a:r>
              <a:rPr lang="en-US" sz="1800" dirty="0"/>
              <a:t>, what you will eat or drink; or about your body, what you will wear. Is not life more important than food, and the body more important than clothes? </a:t>
            </a:r>
            <a:r>
              <a:rPr lang="en-US" sz="1800" baseline="30000" dirty="0"/>
              <a:t>26 </a:t>
            </a:r>
            <a:r>
              <a:rPr lang="en-US" sz="1800" dirty="0"/>
              <a:t> Look at the birds of the air; they do not sow or reap or store away in barns, and yet your heavenly Father feeds them. Are you not much more valuable than they? </a:t>
            </a:r>
            <a:r>
              <a:rPr lang="en-US" sz="1800" baseline="30000" dirty="0"/>
              <a:t>27 </a:t>
            </a:r>
            <a:r>
              <a:rPr lang="en-US" sz="1800" dirty="0"/>
              <a:t> </a:t>
            </a:r>
            <a:r>
              <a:rPr lang="en-US" sz="1800" b="1" dirty="0">
                <a:solidFill>
                  <a:srgbClr val="FFFF00"/>
                </a:solidFill>
              </a:rPr>
              <a:t>Who of you by worrying can add a single hour to his life</a:t>
            </a:r>
            <a:r>
              <a:rPr lang="en-US" sz="1800" dirty="0"/>
              <a:t>? </a:t>
            </a:r>
            <a:r>
              <a:rPr lang="en-US" sz="1800" baseline="30000" dirty="0"/>
              <a:t>28 </a:t>
            </a:r>
            <a:r>
              <a:rPr lang="en-US" sz="1800" dirty="0"/>
              <a:t> "And why do you worry about clothes? See how the lilies of the field grow. They do not labor or spin. </a:t>
            </a:r>
            <a:r>
              <a:rPr lang="en-US" sz="1800" baseline="30000" dirty="0"/>
              <a:t>29 </a:t>
            </a:r>
            <a:r>
              <a:rPr lang="en-US" sz="1800" dirty="0"/>
              <a:t> Yet I tell you that not even Solomon in all his splendor was dressed like one of these. </a:t>
            </a:r>
            <a:r>
              <a:rPr lang="en-US" sz="1800" baseline="30000" dirty="0"/>
              <a:t>30 </a:t>
            </a:r>
            <a:r>
              <a:rPr lang="en-US" sz="1800" dirty="0"/>
              <a:t> If that is how God clothes the grass of the field, which is here today and tomorrow is thrown into the fire, </a:t>
            </a:r>
            <a:r>
              <a:rPr lang="en-US" sz="1800" b="1" dirty="0">
                <a:solidFill>
                  <a:srgbClr val="FFFF00"/>
                </a:solidFill>
              </a:rPr>
              <a:t>will </a:t>
            </a:r>
            <a:r>
              <a:rPr lang="en-US" sz="1800" b="1" dirty="0" smtClean="0">
                <a:solidFill>
                  <a:srgbClr val="FFFF00"/>
                </a:solidFill>
              </a:rPr>
              <a:t>He </a:t>
            </a:r>
            <a:r>
              <a:rPr lang="en-US" sz="1800" b="1" dirty="0">
                <a:solidFill>
                  <a:srgbClr val="FFFF00"/>
                </a:solidFill>
              </a:rPr>
              <a:t>not much more clothe you, O you of little faith? </a:t>
            </a:r>
            <a:r>
              <a:rPr lang="en-US" sz="1800" b="1" baseline="30000" dirty="0">
                <a:solidFill>
                  <a:srgbClr val="FFFF00"/>
                </a:solidFill>
              </a:rPr>
              <a:t>31 </a:t>
            </a:r>
            <a:r>
              <a:rPr lang="en-US" sz="1800" b="1" dirty="0">
                <a:solidFill>
                  <a:srgbClr val="FFFF00"/>
                </a:solidFill>
              </a:rPr>
              <a:t> So do not worry</a:t>
            </a:r>
            <a:r>
              <a:rPr lang="en-US" sz="1800" dirty="0"/>
              <a:t>, saying, 'What shall we eat?' or 'What shall we drink?' or 'What shall we wear?' </a:t>
            </a:r>
            <a:r>
              <a:rPr lang="en-US" sz="1800" baseline="30000" dirty="0"/>
              <a:t>32 </a:t>
            </a:r>
            <a:r>
              <a:rPr lang="en-US" b="1" dirty="0"/>
              <a:t> For the pagans run </a:t>
            </a:r>
            <a:r>
              <a:rPr lang="en-US" b="1" dirty="0" smtClean="0"/>
              <a:t>after </a:t>
            </a:r>
            <a:r>
              <a:rPr lang="en-US" sz="1800" b="1" dirty="0" smtClean="0"/>
              <a:t>(demand, crave, seek after)  </a:t>
            </a:r>
            <a:r>
              <a:rPr lang="en-US" b="1" dirty="0"/>
              <a:t>all these things</a:t>
            </a:r>
            <a:r>
              <a:rPr lang="en-US" sz="1800" dirty="0"/>
              <a:t>, and your heavenly Father knows that you need them. </a:t>
            </a:r>
            <a:r>
              <a:rPr lang="en-US" sz="1800" baseline="30000" dirty="0"/>
              <a:t>33 </a:t>
            </a:r>
            <a:r>
              <a:rPr lang="en-US" sz="1800" b="1" dirty="0">
                <a:solidFill>
                  <a:srgbClr val="92D050"/>
                </a:solidFill>
              </a:rPr>
              <a:t> But seek first </a:t>
            </a:r>
            <a:r>
              <a:rPr lang="en-US" sz="1800" b="1" dirty="0" smtClean="0">
                <a:solidFill>
                  <a:srgbClr val="92D050"/>
                </a:solidFill>
              </a:rPr>
              <a:t>His </a:t>
            </a:r>
            <a:r>
              <a:rPr lang="en-US" sz="1800" b="1" dirty="0">
                <a:solidFill>
                  <a:srgbClr val="92D050"/>
                </a:solidFill>
              </a:rPr>
              <a:t>kingdom and his righteousness, and all these things will be given to you as well.</a:t>
            </a:r>
            <a:r>
              <a:rPr lang="en-US" sz="1800" dirty="0"/>
              <a:t> </a:t>
            </a:r>
            <a:r>
              <a:rPr lang="en-US" sz="1800" baseline="30000" dirty="0"/>
              <a:t>34 </a:t>
            </a:r>
            <a:r>
              <a:rPr lang="en-US" sz="1800" dirty="0"/>
              <a:t> Therefore do not worry about tomorrow, for tomorrow will worry about itself. Each day has enough trouble of its own. </a:t>
            </a:r>
            <a:r>
              <a:rPr lang="en-US" sz="1800" b="1" dirty="0"/>
              <a:t>Matthew 6:25-34 (NIV) </a:t>
            </a:r>
            <a:endParaRPr lang="en-US" sz="1800" dirty="0"/>
          </a:p>
        </p:txBody>
      </p:sp>
      <p:sp>
        <p:nvSpPr>
          <p:cNvPr id="5" name="TextBox 4"/>
          <p:cNvSpPr txBox="1"/>
          <p:nvPr/>
        </p:nvSpPr>
        <p:spPr>
          <a:xfrm>
            <a:off x="76200" y="7620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Jesus Taught Us Not to Worry</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Run After the Things of the World.</a:t>
            </a:r>
            <a:endPar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6" name="Rectangle 5"/>
          <p:cNvSpPr/>
          <p:nvPr/>
        </p:nvSpPr>
        <p:spPr>
          <a:xfrm>
            <a:off x="228600" y="5842337"/>
            <a:ext cx="8763000" cy="1015663"/>
          </a:xfrm>
          <a:prstGeom prst="rect">
            <a:avLst/>
          </a:prstGeom>
        </p:spPr>
        <p:txBody>
          <a:bodyPr wrap="square">
            <a:spAutoFit/>
          </a:bodyPr>
          <a:lstStyle/>
          <a:p>
            <a:r>
              <a:rPr lang="en-US" sz="2000" dirty="0" smtClean="0"/>
              <a:t>"Be </a:t>
            </a:r>
            <a:r>
              <a:rPr lang="en-US" sz="2000" dirty="0"/>
              <a:t>careful, or your hearts will be weighed down with dissipation, drunkenness and the anxieties of life, and that day will close on you unexpectedly like a trap. </a:t>
            </a:r>
            <a:r>
              <a:rPr lang="en-US" sz="2000" b="1" dirty="0"/>
              <a:t>Luke 21:34 (NIV) </a:t>
            </a:r>
            <a:endParaRPr lang="en-US" sz="2000" dirty="0"/>
          </a:p>
        </p:txBody>
      </p:sp>
    </p:spTree>
    <p:extLst>
      <p:ext uri="{BB962C8B-B14F-4D97-AF65-F5344CB8AC3E}">
        <p14:creationId xmlns:p14="http://schemas.microsoft.com/office/powerpoint/2010/main" val="41586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90271</TotalTime>
  <Words>1081</Words>
  <Application>Microsoft Office PowerPoint</Application>
  <PresentationFormat>On-screen Show (4:3)</PresentationFormat>
  <Paragraphs>121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1558</cp:revision>
  <cp:lastPrinted>2025-10-13T14:34:30Z</cp:lastPrinted>
  <dcterms:created xsi:type="dcterms:W3CDTF">2019-07-16T01:09:40Z</dcterms:created>
  <dcterms:modified xsi:type="dcterms:W3CDTF">2025-12-07T15:51:26Z</dcterms:modified>
</cp:coreProperties>
</file>