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77" r:id="rId2"/>
    <p:sldId id="323" r:id="rId3"/>
    <p:sldId id="292" r:id="rId4"/>
    <p:sldId id="279" r:id="rId5"/>
    <p:sldId id="293" r:id="rId6"/>
    <p:sldId id="267" r:id="rId7"/>
    <p:sldId id="324" r:id="rId8"/>
    <p:sldId id="325" r:id="rId9"/>
    <p:sldId id="278" r:id="rId10"/>
    <p:sldId id="327" r:id="rId11"/>
    <p:sldId id="280" r:id="rId12"/>
    <p:sldId id="326" r:id="rId13"/>
    <p:sldId id="281" r:id="rId14"/>
    <p:sldId id="282" r:id="rId15"/>
    <p:sldId id="283" r:id="rId16"/>
    <p:sldId id="284" r:id="rId17"/>
    <p:sldId id="285" r:id="rId18"/>
    <p:sldId id="291" r:id="rId19"/>
    <p:sldId id="294" r:id="rId20"/>
    <p:sldId id="289" r:id="rId21"/>
    <p:sldId id="286" r:id="rId22"/>
    <p:sldId id="287" r:id="rId23"/>
    <p:sldId id="290" r:id="rId24"/>
    <p:sldId id="288" r:id="rId25"/>
    <p:sldId id="295" r:id="rId26"/>
    <p:sldId id="296"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4B9CC-8FAA-47F8-A3A2-D0C939013BC4}" v="56" dt="2025-12-14T14:27:31.214"/>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4" autoAdjust="0"/>
  </p:normalViewPr>
  <p:slideViewPr>
    <p:cSldViewPr snapToGrid="0">
      <p:cViewPr>
        <p:scale>
          <a:sx n="117" d="100"/>
          <a:sy n="117" d="100"/>
        </p:scale>
        <p:origin x="-270" y="-4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12/14/2025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12/14/2025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12/14/2025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12/14/2025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12/14/2025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12/14/2025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12/14/2025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12/14/2025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12/14/2025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12/14/2025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12/14/2025</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55821"/>
            <a:ext cx="10058400" cy="3893419"/>
          </a:xfrm>
        </p:spPr>
        <p:txBody>
          <a:bodyPr>
            <a:normAutofit fontScale="90000"/>
          </a:bodyPr>
          <a:lstStyle/>
          <a:p>
            <a:r>
              <a:rPr lang="en-US" dirty="0" smtClean="0"/>
              <a:t>OBTAINING &amp; Maintaining </a:t>
            </a:r>
            <a:r>
              <a:rPr lang="en-US" dirty="0"/>
              <a:t>the breakthrough </a:t>
            </a:r>
            <a:r>
              <a:rPr lang="en-US" i="1" dirty="0"/>
              <a:t>–</a:t>
            </a:r>
            <a:r>
              <a:rPr lang="en-US" b="0" i="1" dirty="0"/>
              <a:t/>
            </a:r>
            <a:br>
              <a:rPr lang="en-US" b="0" i="1" dirty="0"/>
            </a:br>
            <a:r>
              <a:rPr lang="en-US" b="0" i="1" dirty="0"/>
              <a:t>Perpetual repentance and obedience</a:t>
            </a:r>
          </a:p>
        </p:txBody>
      </p:sp>
      <p:sp>
        <p:nvSpPr>
          <p:cNvPr id="3" name="Subtitle 2"/>
          <p:cNvSpPr>
            <a:spLocks noGrp="1"/>
          </p:cNvSpPr>
          <p:nvPr>
            <p:ph type="subTitle" idx="1"/>
          </p:nvPr>
        </p:nvSpPr>
        <p:spPr/>
        <p:txBody>
          <a:bodyPr/>
          <a:lstStyle/>
          <a:p>
            <a:r>
              <a:rPr lang="en-US" dirty="0" err="1"/>
              <a:t>Lifegate</a:t>
            </a:r>
            <a:r>
              <a:rPr lang="en-US"/>
              <a:t> 12/14/25</a:t>
            </a:r>
            <a:endParaRPr lang="en-US"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6656C3-334E-6BF0-03BF-5F7119FA6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F6C5C0B-AA84-74D8-F3BA-20B9AAF2769A}"/>
              </a:ext>
            </a:extLst>
          </p:cNvPr>
          <p:cNvSpPr>
            <a:spLocks noGrp="1"/>
          </p:cNvSpPr>
          <p:nvPr>
            <p:ph type="title"/>
          </p:nvPr>
        </p:nvSpPr>
        <p:spPr>
          <a:xfrm>
            <a:off x="1295400" y="380998"/>
            <a:ext cx="9601200" cy="2314700"/>
          </a:xfrm>
        </p:spPr>
        <p:txBody>
          <a:bodyPr>
            <a:normAutofit fontScale="90000"/>
          </a:bodyPr>
          <a:lstStyle/>
          <a:p>
            <a:pPr marL="274320" marR="0" lvl="0" indent="-228600" algn="ctr"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lang="en-US" sz="4800" b="0" cap="none" baseline="30000" dirty="0">
                <a:solidFill>
                  <a:srgbClr val="514A40"/>
                </a:solidFill>
                <a:effectLst/>
                <a:latin typeface="Cambria"/>
                <a:ea typeface="+mn-ea"/>
                <a:cs typeface="+mn-cs"/>
              </a:rPr>
              <a:t>“</a:t>
            </a:r>
            <a:r>
              <a:rPr kumimoji="0" lang="en-US" sz="4800" b="0" i="0" u="none" strike="noStrike" kern="1200" cap="none" spc="0" normalizeH="0" baseline="0" noProof="0" dirty="0">
                <a:ln>
                  <a:noFill/>
                </a:ln>
                <a:solidFill>
                  <a:srgbClr val="514A40"/>
                </a:solidFill>
                <a:effectLst/>
                <a:uLnTx/>
                <a:uFillTx/>
                <a:latin typeface="Cambria"/>
                <a:ea typeface="+mn-ea"/>
                <a:cs typeface="+mn-cs"/>
              </a:rPr>
              <a:t>So if the Son sets you free, you will be free indeed.”</a:t>
            </a:r>
            <a:r>
              <a:rPr lang="en-US" sz="4800" dirty="0"/>
              <a:t/>
            </a:r>
            <a:br>
              <a:rPr lang="en-US" sz="4800" dirty="0"/>
            </a:br>
            <a:r>
              <a:rPr lang="en-US" sz="7200" dirty="0"/>
              <a:t>If…</a:t>
            </a:r>
          </a:p>
        </p:txBody>
      </p:sp>
      <p:sp>
        <p:nvSpPr>
          <p:cNvPr id="3" name="Content Placeholder 2">
            <a:extLst>
              <a:ext uri="{FF2B5EF4-FFF2-40B4-BE49-F238E27FC236}">
                <a16:creationId xmlns:a16="http://schemas.microsoft.com/office/drawing/2014/main" xmlns="" id="{9130079A-1CB4-BBE0-B847-2C985BFB1202}"/>
              </a:ext>
            </a:extLst>
          </p:cNvPr>
          <p:cNvSpPr>
            <a:spLocks noGrp="1"/>
          </p:cNvSpPr>
          <p:nvPr>
            <p:ph idx="1"/>
          </p:nvPr>
        </p:nvSpPr>
        <p:spPr>
          <a:xfrm>
            <a:off x="1295400" y="2695698"/>
            <a:ext cx="9601200" cy="3247901"/>
          </a:xfrm>
        </p:spPr>
        <p:txBody>
          <a:bodyPr>
            <a:normAutofit lnSpcReduction="10000"/>
          </a:bodyPr>
          <a:lstStyle/>
          <a:p>
            <a:pPr>
              <a:buNone/>
            </a:pPr>
            <a:r>
              <a:rPr lang="en-US" sz="2800" dirty="0"/>
              <a:t>John 8:31-32,36</a:t>
            </a:r>
            <a:br>
              <a:rPr lang="en-US" sz="2800" dirty="0"/>
            </a:br>
            <a:r>
              <a:rPr lang="en-US" sz="2800" dirty="0"/>
              <a:t>…Jesus said, “</a:t>
            </a:r>
            <a:r>
              <a:rPr lang="en-US" sz="6000" b="1" dirty="0"/>
              <a:t>If</a:t>
            </a:r>
            <a:r>
              <a:rPr lang="en-US" sz="2800" dirty="0"/>
              <a:t> you hold to my teaching, you are really my disciples. </a:t>
            </a:r>
            <a:r>
              <a:rPr lang="en-US" sz="2800" baseline="30000" dirty="0"/>
              <a:t>32 </a:t>
            </a:r>
            <a:r>
              <a:rPr lang="en-US" sz="3600" b="1" i="1" dirty="0"/>
              <a:t>Then</a:t>
            </a:r>
            <a:r>
              <a:rPr lang="en-US" sz="2800" dirty="0"/>
              <a:t> you will know the truth, and the truth will set you free.”… </a:t>
            </a:r>
          </a:p>
          <a:p>
            <a:pPr>
              <a:buNone/>
            </a:pPr>
            <a:r>
              <a:rPr lang="en-US" sz="2800" baseline="30000" dirty="0"/>
              <a:t>36 </a:t>
            </a:r>
            <a:r>
              <a:rPr lang="en-US" sz="2800" dirty="0"/>
              <a:t>So if the Son sets you free, you will be free indeed. </a:t>
            </a:r>
          </a:p>
          <a:p>
            <a:pPr algn="ctr">
              <a:buNone/>
            </a:pPr>
            <a:r>
              <a:rPr lang="en-US" sz="1800" dirty="0"/>
              <a:t>[NIV, emphasis added]</a:t>
            </a:r>
          </a:p>
          <a:p>
            <a:endParaRPr lang="en-US" dirty="0"/>
          </a:p>
        </p:txBody>
      </p:sp>
    </p:spTree>
    <p:extLst>
      <p:ext uri="{BB962C8B-B14F-4D97-AF65-F5344CB8AC3E}">
        <p14:creationId xmlns:p14="http://schemas.microsoft.com/office/powerpoint/2010/main" val="156284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10D3B-1887-54F9-3E52-4F7F3BA50C80}"/>
              </a:ext>
            </a:extLst>
          </p:cNvPr>
          <p:cNvSpPr>
            <a:spLocks noGrp="1"/>
          </p:cNvSpPr>
          <p:nvPr>
            <p:ph type="title"/>
          </p:nvPr>
        </p:nvSpPr>
        <p:spPr/>
        <p:txBody>
          <a:bodyPr/>
          <a:lstStyle/>
          <a:p>
            <a:r>
              <a:rPr lang="en-US" dirty="0"/>
              <a:t>When they did not hold to his teaching…</a:t>
            </a:r>
          </a:p>
        </p:txBody>
      </p:sp>
      <p:sp>
        <p:nvSpPr>
          <p:cNvPr id="3" name="Content Placeholder 2">
            <a:extLst>
              <a:ext uri="{FF2B5EF4-FFF2-40B4-BE49-F238E27FC236}">
                <a16:creationId xmlns:a16="http://schemas.microsoft.com/office/drawing/2014/main" xmlns="" id="{44F87E3F-C8FE-A642-73FA-3B6680C32075}"/>
              </a:ext>
            </a:extLst>
          </p:cNvPr>
          <p:cNvSpPr>
            <a:spLocks noGrp="1"/>
          </p:cNvSpPr>
          <p:nvPr>
            <p:ph idx="1"/>
          </p:nvPr>
        </p:nvSpPr>
        <p:spPr>
          <a:xfrm>
            <a:off x="558140" y="1828800"/>
            <a:ext cx="11044052" cy="4114800"/>
          </a:xfrm>
        </p:spPr>
        <p:txBody>
          <a:bodyPr>
            <a:normAutofit/>
          </a:bodyPr>
          <a:lstStyle/>
          <a:p>
            <a:pPr marL="45720" indent="0">
              <a:buNone/>
            </a:pPr>
            <a:r>
              <a:rPr lang="en-US" sz="2800" dirty="0"/>
              <a:t>2 Thessalonians 2:10-11</a:t>
            </a:r>
          </a:p>
          <a:p>
            <a:pPr marL="45720" indent="0">
              <a:buNone/>
            </a:pPr>
            <a:r>
              <a:rPr lang="en-US" sz="2400" baseline="30000" dirty="0"/>
              <a:t>10 </a:t>
            </a:r>
            <a:r>
              <a:rPr lang="en-US" sz="2400" dirty="0"/>
              <a:t>and by unlimited seduction to evil </a:t>
            </a:r>
            <a:r>
              <a:rPr lang="en-US" sz="2400" i="1" dirty="0"/>
              <a:t>and</a:t>
            </a:r>
            <a:r>
              <a:rPr lang="en-US" sz="2400" dirty="0"/>
              <a:t> with all the deception of wickedness for those who are perishing, </a:t>
            </a:r>
            <a:r>
              <a:rPr lang="en-US" sz="2400" b="1" dirty="0"/>
              <a:t>because they did not welcome the love of the truth </a:t>
            </a:r>
            <a:r>
              <a:rPr lang="en-US" sz="2400" dirty="0"/>
              <a:t>[of the gospel] </a:t>
            </a:r>
            <a:r>
              <a:rPr lang="en-US" sz="2400" b="1" dirty="0"/>
              <a:t>so as to be saved </a:t>
            </a:r>
            <a:r>
              <a:rPr lang="en-US" sz="2400" dirty="0"/>
              <a:t>[they were spiritually blind, and rejected the truth that would have saved them]. </a:t>
            </a:r>
            <a:r>
              <a:rPr lang="en-US" sz="2400" baseline="30000" dirty="0"/>
              <a:t>11 </a:t>
            </a:r>
            <a:r>
              <a:rPr lang="en-US" sz="2400" b="1" dirty="0"/>
              <a:t>Because of this God will send upon them a misleading influence, </a:t>
            </a:r>
            <a:r>
              <a:rPr lang="en-US" sz="2400" dirty="0"/>
              <a:t>[an activity of error and deception] </a:t>
            </a:r>
            <a:r>
              <a:rPr lang="en-US" sz="2400" b="1" dirty="0"/>
              <a:t>so they will believe the lie… </a:t>
            </a:r>
            <a:r>
              <a:rPr lang="en-US" sz="2400" dirty="0"/>
              <a:t>[AMP]</a:t>
            </a:r>
          </a:p>
          <a:p>
            <a:pPr marL="45720" indent="0">
              <a:buNone/>
            </a:pPr>
            <a:r>
              <a:rPr lang="en-US" sz="2400" dirty="0"/>
              <a:t>…</a:t>
            </a:r>
            <a:r>
              <a:rPr lang="en-US" sz="2400" b="1" dirty="0"/>
              <a:t>because they refused to love the truth</a:t>
            </a:r>
            <a:r>
              <a:rPr lang="en-US" sz="2400" dirty="0"/>
              <a:t> and so be saved. </a:t>
            </a:r>
            <a:r>
              <a:rPr lang="en-US" sz="2400" baseline="30000" dirty="0"/>
              <a:t>11 </a:t>
            </a:r>
            <a:r>
              <a:rPr lang="en-US" sz="2400" b="1" dirty="0"/>
              <a:t>Therefore God sends them a strong delusion</a:t>
            </a:r>
            <a:r>
              <a:rPr lang="en-US" sz="2400" dirty="0"/>
              <a:t>, so that they may believe what is false, </a:t>
            </a:r>
            <a:r>
              <a:rPr lang="en-US" dirty="0"/>
              <a:t>[ESV]</a:t>
            </a:r>
            <a:endParaRPr lang="en-US" b="1" dirty="0"/>
          </a:p>
        </p:txBody>
      </p:sp>
    </p:spTree>
    <p:extLst>
      <p:ext uri="{BB962C8B-B14F-4D97-AF65-F5344CB8AC3E}">
        <p14:creationId xmlns:p14="http://schemas.microsoft.com/office/powerpoint/2010/main" val="411885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175BE-9929-ED94-D330-60B6FBAFF77C}"/>
              </a:ext>
            </a:extLst>
          </p:cNvPr>
          <p:cNvSpPr>
            <a:spLocks noGrp="1"/>
          </p:cNvSpPr>
          <p:nvPr>
            <p:ph type="title"/>
          </p:nvPr>
        </p:nvSpPr>
        <p:spPr>
          <a:xfrm>
            <a:off x="1295400" y="380999"/>
            <a:ext cx="9601200" cy="4381006"/>
          </a:xfrm>
        </p:spPr>
        <p:txBody>
          <a:bodyPr>
            <a:normAutofit/>
          </a:bodyPr>
          <a:lstStyle/>
          <a:p>
            <a:r>
              <a:rPr lang="en-US" sz="5400" dirty="0">
                <a:solidFill>
                  <a:srgbClr val="A85229"/>
                </a:solidFill>
                <a:effectLst>
                  <a:outerShdw blurRad="38100" dist="25400" dir="18900000" algn="bl" rotWithShape="0">
                    <a:prstClr val="white">
                      <a:alpha val="80000"/>
                    </a:prstClr>
                  </a:outerShdw>
                </a:effectLst>
                <a:latin typeface="Cambria"/>
              </a:rPr>
              <a:t>When Jesus began his ministry, what was the message he was preaching</a:t>
            </a:r>
            <a:r>
              <a:rPr kumimoji="0" lang="en-US" sz="5400" b="1" i="0" u="none" strike="noStrike" kern="1200" cap="all" spc="0" normalizeH="0" baseline="0" noProof="0" dirty="0">
                <a:ln>
                  <a:noFill/>
                </a:ln>
                <a:solidFill>
                  <a:srgbClr val="A85229"/>
                </a:solidFill>
                <a:effectLst>
                  <a:outerShdw blurRad="38100" dist="25400" dir="18900000" algn="bl" rotWithShape="0">
                    <a:prstClr val="white">
                      <a:alpha val="80000"/>
                    </a:prstClr>
                  </a:outerShdw>
                </a:effectLst>
                <a:uLnTx/>
                <a:uFillTx/>
                <a:latin typeface="Cambria"/>
                <a:ea typeface="+mj-ea"/>
                <a:cs typeface="+mj-cs"/>
              </a:rPr>
              <a:t>?</a:t>
            </a:r>
            <a:endParaRPr lang="en-US" sz="5400" dirty="0"/>
          </a:p>
        </p:txBody>
      </p:sp>
    </p:spTree>
    <p:extLst>
      <p:ext uri="{BB962C8B-B14F-4D97-AF65-F5344CB8AC3E}">
        <p14:creationId xmlns:p14="http://schemas.microsoft.com/office/powerpoint/2010/main" val="356372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2BBC9-0AD5-B704-B265-B981C0F51332}"/>
              </a:ext>
            </a:extLst>
          </p:cNvPr>
          <p:cNvSpPr>
            <a:spLocks noGrp="1"/>
          </p:cNvSpPr>
          <p:nvPr>
            <p:ph type="title"/>
          </p:nvPr>
        </p:nvSpPr>
        <p:spPr>
          <a:xfrm>
            <a:off x="1295400" y="130629"/>
            <a:ext cx="9601200" cy="1306285"/>
          </a:xfrm>
        </p:spPr>
        <p:txBody>
          <a:bodyPr>
            <a:noAutofit/>
          </a:bodyPr>
          <a:lstStyle/>
          <a:p>
            <a:pPr algn="ctr"/>
            <a:r>
              <a:rPr lang="en-US" sz="8800" dirty="0"/>
              <a:t>REPENTANCE!</a:t>
            </a:r>
          </a:p>
        </p:txBody>
      </p:sp>
      <p:sp>
        <p:nvSpPr>
          <p:cNvPr id="3" name="Content Placeholder 2">
            <a:extLst>
              <a:ext uri="{FF2B5EF4-FFF2-40B4-BE49-F238E27FC236}">
                <a16:creationId xmlns:a16="http://schemas.microsoft.com/office/drawing/2014/main" xmlns="" id="{087FAAD6-ECC8-8063-84F5-3EDC8401B08C}"/>
              </a:ext>
            </a:extLst>
          </p:cNvPr>
          <p:cNvSpPr>
            <a:spLocks noGrp="1"/>
          </p:cNvSpPr>
          <p:nvPr>
            <p:ph idx="1"/>
          </p:nvPr>
        </p:nvSpPr>
        <p:spPr>
          <a:xfrm>
            <a:off x="190006" y="1436914"/>
            <a:ext cx="11768446" cy="4880759"/>
          </a:xfrm>
        </p:spPr>
        <p:txBody>
          <a:bodyPr>
            <a:normAutofit/>
          </a:bodyPr>
          <a:lstStyle/>
          <a:p>
            <a:pPr marL="45720" indent="0">
              <a:buNone/>
            </a:pPr>
            <a:r>
              <a:rPr lang="en-US" sz="2400" dirty="0"/>
              <a:t>It was the same message as John the Baptist (Matthew 3:2):</a:t>
            </a:r>
            <a:br>
              <a:rPr lang="en-US" sz="2400" dirty="0"/>
            </a:br>
            <a:r>
              <a:rPr lang="en-US" sz="2400" baseline="30000" dirty="0"/>
              <a:t>2 </a:t>
            </a:r>
            <a:r>
              <a:rPr lang="en-US" sz="2400" dirty="0"/>
              <a:t>“Repent, for the kingdom of heaven is at hand.</a:t>
            </a:r>
          </a:p>
          <a:p>
            <a:pPr marL="45720" indent="0">
              <a:buNone/>
            </a:pPr>
            <a:r>
              <a:rPr lang="en-US" sz="2400" b="1" dirty="0"/>
              <a:t>Jesus Begins His Ministry preaching this message:</a:t>
            </a:r>
            <a:br>
              <a:rPr lang="en-US" sz="2400" b="1" dirty="0"/>
            </a:br>
            <a:r>
              <a:rPr lang="en-US" sz="2400" dirty="0"/>
              <a:t>Matthew 4:17</a:t>
            </a:r>
            <a:br>
              <a:rPr lang="en-US" sz="2400" dirty="0"/>
            </a:br>
            <a:r>
              <a:rPr lang="en-US" sz="2400" baseline="30000" dirty="0"/>
              <a:t>17 </a:t>
            </a:r>
            <a:r>
              <a:rPr lang="en-US" sz="2400" dirty="0"/>
              <a:t>From that time Jesus began to preach, saying, “</a:t>
            </a:r>
            <a:r>
              <a:rPr lang="en-US" sz="2400" b="1" dirty="0"/>
              <a:t>Repent, for the kingdom of heaven is at hand</a:t>
            </a:r>
            <a:r>
              <a:rPr lang="en-US" sz="2400" dirty="0"/>
              <a:t>.”</a:t>
            </a:r>
          </a:p>
          <a:p>
            <a:pPr>
              <a:buNone/>
            </a:pPr>
            <a:r>
              <a:rPr lang="en-US" sz="2400" dirty="0"/>
              <a:t>Mark 1:14-15</a:t>
            </a:r>
            <a:br>
              <a:rPr lang="en-US" sz="2400" dirty="0"/>
            </a:br>
            <a:r>
              <a:rPr lang="en-US" sz="2400" baseline="30000" dirty="0"/>
              <a:t>14 </a:t>
            </a:r>
            <a:r>
              <a:rPr lang="en-US" sz="2400" dirty="0"/>
              <a:t>Now after John was arrested, Jesus came into Galilee, proclaiming the gospel of God, </a:t>
            </a:r>
            <a:r>
              <a:rPr lang="en-US" sz="2400" baseline="30000" dirty="0"/>
              <a:t>15 </a:t>
            </a:r>
            <a:r>
              <a:rPr lang="en-US" sz="2400" dirty="0"/>
              <a:t>and saying, “</a:t>
            </a:r>
            <a:r>
              <a:rPr lang="en-US" sz="2400" b="1" dirty="0"/>
              <a:t>The time is fulfilled, and the kingdom of God is at hand; repent and believe in the gospel.</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203120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5CBC2-2C95-7F0B-47AE-B62E5DD21DE1}"/>
              </a:ext>
            </a:extLst>
          </p:cNvPr>
          <p:cNvSpPr>
            <a:spLocks noGrp="1"/>
          </p:cNvSpPr>
          <p:nvPr>
            <p:ph type="title"/>
          </p:nvPr>
        </p:nvSpPr>
        <p:spPr>
          <a:xfrm>
            <a:off x="1295400" y="381000"/>
            <a:ext cx="9601200" cy="723405"/>
          </a:xfrm>
        </p:spPr>
        <p:txBody>
          <a:bodyPr/>
          <a:lstStyle/>
          <a:p>
            <a:r>
              <a:rPr lang="en-US" dirty="0"/>
              <a:t>What is Repentance?:</a:t>
            </a:r>
          </a:p>
        </p:txBody>
      </p:sp>
      <p:sp>
        <p:nvSpPr>
          <p:cNvPr id="3" name="Content Placeholder 2">
            <a:extLst>
              <a:ext uri="{FF2B5EF4-FFF2-40B4-BE49-F238E27FC236}">
                <a16:creationId xmlns:a16="http://schemas.microsoft.com/office/drawing/2014/main" xmlns="" id="{20B4E4AB-5BDE-8FD7-969F-14D94B7C549F}"/>
              </a:ext>
            </a:extLst>
          </p:cNvPr>
          <p:cNvSpPr>
            <a:spLocks noGrp="1"/>
          </p:cNvSpPr>
          <p:nvPr>
            <p:ph idx="1"/>
          </p:nvPr>
        </p:nvSpPr>
        <p:spPr>
          <a:xfrm>
            <a:off x="510639" y="1330035"/>
            <a:ext cx="11150930" cy="4809507"/>
          </a:xfrm>
        </p:spPr>
        <p:txBody>
          <a:bodyPr>
            <a:normAutofit/>
          </a:bodyPr>
          <a:lstStyle/>
          <a:p>
            <a:r>
              <a:rPr lang="en-US" sz="2400" dirty="0"/>
              <a:t>Repentance is the act of turning away from sin through confessing, renouncing and denouncing sins, and turning towards God in faith and obedience.</a:t>
            </a:r>
          </a:p>
          <a:p>
            <a:r>
              <a:rPr lang="en-US" sz="2400" dirty="0"/>
              <a:t>Repentance allows us to receive forgiveness from God for the sins of our past, and restores our relationship with God (Salvation), and opens a path to healing and freedom.</a:t>
            </a:r>
          </a:p>
          <a:p>
            <a:r>
              <a:rPr lang="en-US" sz="2400" dirty="0"/>
              <a:t>When enacted, repentance cancels legal rights that the enemy had to influence your life through sin/the curse.</a:t>
            </a:r>
          </a:p>
          <a:p>
            <a:r>
              <a:rPr lang="en-US" sz="2400" dirty="0"/>
              <a:t>Repentance enables you reclaim authority that was once forfeited to our enemy through participation in the sin</a:t>
            </a:r>
          </a:p>
          <a:p>
            <a:r>
              <a:rPr lang="en-US" sz="2400" dirty="0"/>
              <a:t>1 John 1:9 “But if we confess our sins to him, he is faithful and just to forgive us our sins and to cleanse us from all wickedness.”</a:t>
            </a:r>
          </a:p>
        </p:txBody>
      </p:sp>
    </p:spTree>
    <p:extLst>
      <p:ext uri="{BB962C8B-B14F-4D97-AF65-F5344CB8AC3E}">
        <p14:creationId xmlns:p14="http://schemas.microsoft.com/office/powerpoint/2010/main" val="139148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6B556-B038-0910-6A95-CAC65D12A64B}"/>
              </a:ext>
            </a:extLst>
          </p:cNvPr>
          <p:cNvSpPr>
            <a:spLocks noGrp="1"/>
          </p:cNvSpPr>
          <p:nvPr>
            <p:ph type="title"/>
          </p:nvPr>
        </p:nvSpPr>
        <p:spPr/>
        <p:txBody>
          <a:bodyPr/>
          <a:lstStyle/>
          <a:p>
            <a:r>
              <a:rPr lang="en-US" dirty="0"/>
              <a:t>Repentance creates a hedge of protection</a:t>
            </a:r>
          </a:p>
        </p:txBody>
      </p:sp>
      <p:sp>
        <p:nvSpPr>
          <p:cNvPr id="3" name="Content Placeholder 2">
            <a:extLst>
              <a:ext uri="{FF2B5EF4-FFF2-40B4-BE49-F238E27FC236}">
                <a16:creationId xmlns:a16="http://schemas.microsoft.com/office/drawing/2014/main" xmlns="" id="{A8DCD70D-3C52-D163-4E9D-F8195C7FB1A8}"/>
              </a:ext>
            </a:extLst>
          </p:cNvPr>
          <p:cNvSpPr>
            <a:spLocks noGrp="1"/>
          </p:cNvSpPr>
          <p:nvPr>
            <p:ph idx="1"/>
          </p:nvPr>
        </p:nvSpPr>
        <p:spPr/>
        <p:txBody>
          <a:bodyPr/>
          <a:lstStyle/>
          <a:p>
            <a:r>
              <a:rPr lang="en-US" dirty="0"/>
              <a:t>Job 1:1,5 [ESV]</a:t>
            </a:r>
            <a:br>
              <a:rPr lang="en-US" dirty="0"/>
            </a:br>
            <a:r>
              <a:rPr lang="en-US" sz="2400" dirty="0"/>
              <a:t>“1 There was a man in the land of Uz whose name was Job, and that man was blameless and upright, one who feared God and turned away from evil… </a:t>
            </a:r>
            <a:r>
              <a:rPr lang="en-US" sz="2400" baseline="30000" dirty="0"/>
              <a:t>5 </a:t>
            </a:r>
            <a:r>
              <a:rPr lang="en-US" sz="2400" dirty="0"/>
              <a:t>And when the days of the feast had run their course, Job would send and consecrate them, and he would rise early in the morning and offer burnt offerings according to the number of them all. For Job said, “It may be that my children have sinned, and cursed God in their hearts.” </a:t>
            </a:r>
            <a:r>
              <a:rPr lang="en-US" sz="2400" b="1" dirty="0"/>
              <a:t>Thus Job did continually</a:t>
            </a:r>
            <a:r>
              <a:rPr lang="en-US" sz="2400" dirty="0"/>
              <a:t>…</a:t>
            </a:r>
          </a:p>
        </p:txBody>
      </p:sp>
    </p:spTree>
    <p:extLst>
      <p:ext uri="{BB962C8B-B14F-4D97-AF65-F5344CB8AC3E}">
        <p14:creationId xmlns:p14="http://schemas.microsoft.com/office/powerpoint/2010/main" val="311636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9F443E-BF62-FA89-9EB9-3E9782778993}"/>
              </a:ext>
            </a:extLst>
          </p:cNvPr>
          <p:cNvSpPr>
            <a:spLocks noGrp="1"/>
          </p:cNvSpPr>
          <p:nvPr>
            <p:ph type="title"/>
          </p:nvPr>
        </p:nvSpPr>
        <p:spPr>
          <a:xfrm>
            <a:off x="1295400" y="179120"/>
            <a:ext cx="9601200" cy="1143000"/>
          </a:xfrm>
        </p:spPr>
        <p:txBody>
          <a:bodyPr/>
          <a:lstStyle/>
          <a:p>
            <a:r>
              <a:rPr lang="en-US" dirty="0"/>
              <a:t>The blameless life give no permission to the enemy through sin</a:t>
            </a:r>
          </a:p>
        </p:txBody>
      </p:sp>
      <p:sp>
        <p:nvSpPr>
          <p:cNvPr id="3" name="Content Placeholder 2">
            <a:extLst>
              <a:ext uri="{FF2B5EF4-FFF2-40B4-BE49-F238E27FC236}">
                <a16:creationId xmlns:a16="http://schemas.microsoft.com/office/drawing/2014/main" xmlns="" id="{CE13FD04-D5C3-D299-131D-EDC2FECDD73C}"/>
              </a:ext>
            </a:extLst>
          </p:cNvPr>
          <p:cNvSpPr>
            <a:spLocks noGrp="1"/>
          </p:cNvSpPr>
          <p:nvPr>
            <p:ph idx="1"/>
          </p:nvPr>
        </p:nvSpPr>
        <p:spPr>
          <a:xfrm>
            <a:off x="142503" y="1223158"/>
            <a:ext cx="11910951" cy="4975761"/>
          </a:xfrm>
        </p:spPr>
        <p:txBody>
          <a:bodyPr>
            <a:normAutofit/>
          </a:bodyPr>
          <a:lstStyle/>
          <a:p>
            <a:pPr>
              <a:buNone/>
            </a:pPr>
            <a:r>
              <a:rPr lang="en-US" sz="2400" dirty="0"/>
              <a:t>Job1:6-12 [NLT]</a:t>
            </a:r>
            <a:br>
              <a:rPr lang="en-US" sz="2400" dirty="0"/>
            </a:br>
            <a:r>
              <a:rPr lang="en-US" sz="2400" baseline="30000" dirty="0"/>
              <a:t>6 </a:t>
            </a:r>
            <a:r>
              <a:rPr lang="en-US" sz="2400" dirty="0"/>
              <a:t>One day the members of the heavenly court came to present themselves before the </a:t>
            </a:r>
            <a:r>
              <a:rPr lang="en-US" sz="2400" cap="small" dirty="0">
                <a:effectLst/>
              </a:rPr>
              <a:t>Lord</a:t>
            </a:r>
            <a:r>
              <a:rPr lang="en-US" sz="2400" dirty="0"/>
              <a:t>, and the Accuser, Satan, came with them. </a:t>
            </a:r>
            <a:r>
              <a:rPr lang="en-US" sz="2400" baseline="30000" dirty="0"/>
              <a:t>7 </a:t>
            </a:r>
            <a:r>
              <a:rPr lang="en-US" sz="2400" dirty="0"/>
              <a:t>“Where have you come from?” the </a:t>
            </a:r>
            <a:r>
              <a:rPr lang="en-US" sz="2400" cap="small" dirty="0">
                <a:effectLst/>
              </a:rPr>
              <a:t>Lord</a:t>
            </a:r>
            <a:r>
              <a:rPr lang="en-US" sz="2400" dirty="0"/>
              <a:t> asked Satan. Satan answered the </a:t>
            </a:r>
            <a:r>
              <a:rPr lang="en-US" sz="2400" cap="small" dirty="0">
                <a:effectLst/>
              </a:rPr>
              <a:t>Lord</a:t>
            </a:r>
            <a:r>
              <a:rPr lang="en-US" sz="2400" dirty="0"/>
              <a:t>, “I have been patrolling the earth, watching everything that’s going on.” </a:t>
            </a:r>
            <a:r>
              <a:rPr lang="en-US" sz="2400" baseline="30000" dirty="0"/>
              <a:t>8 </a:t>
            </a:r>
            <a:r>
              <a:rPr lang="en-US" sz="2400" dirty="0"/>
              <a:t>Then the </a:t>
            </a:r>
            <a:r>
              <a:rPr lang="en-US" sz="2400" cap="small" dirty="0">
                <a:effectLst/>
              </a:rPr>
              <a:t>Lord</a:t>
            </a:r>
            <a:r>
              <a:rPr lang="en-US" sz="2400" dirty="0"/>
              <a:t> asked Satan, “Have you noticed my servant Job? He is the finest man in all the earth. </a:t>
            </a:r>
            <a:r>
              <a:rPr lang="en-US" sz="2400" b="1" dirty="0"/>
              <a:t>He is blameless</a:t>
            </a:r>
            <a:r>
              <a:rPr lang="en-US" sz="2400" dirty="0"/>
              <a:t>—a man of complete integrity. He fears God and stays away from evil.” </a:t>
            </a:r>
            <a:r>
              <a:rPr lang="en-US" sz="2400" baseline="30000" dirty="0"/>
              <a:t>9 </a:t>
            </a:r>
            <a:r>
              <a:rPr lang="en-US" sz="2400" dirty="0"/>
              <a:t>Satan replied to the </a:t>
            </a:r>
            <a:r>
              <a:rPr lang="en-US" sz="2400" cap="small" dirty="0">
                <a:effectLst/>
              </a:rPr>
              <a:t>Lord</a:t>
            </a:r>
            <a:r>
              <a:rPr lang="en-US" sz="2400" dirty="0"/>
              <a:t>, “Yes, but Job has good reason to fear God. </a:t>
            </a:r>
            <a:r>
              <a:rPr lang="en-US" sz="2400" baseline="30000" dirty="0"/>
              <a:t>10 </a:t>
            </a:r>
            <a:r>
              <a:rPr lang="en-US" sz="2400" b="1" dirty="0"/>
              <a:t>You have always put a wall of protection around him and his home and his property. You have made him prosper in everything he does. </a:t>
            </a:r>
            <a:r>
              <a:rPr lang="en-US" sz="2400" dirty="0"/>
              <a:t>Look how rich he is! </a:t>
            </a:r>
            <a:r>
              <a:rPr lang="en-US" sz="2400" baseline="30000" dirty="0"/>
              <a:t>11 </a:t>
            </a:r>
            <a:r>
              <a:rPr lang="en-US" sz="2400" dirty="0"/>
              <a:t>But reach out and take away everything he has, and he will surely curse you to your face!” </a:t>
            </a:r>
            <a:r>
              <a:rPr lang="en-US" sz="2400" baseline="30000" dirty="0"/>
              <a:t>12 </a:t>
            </a:r>
            <a:r>
              <a:rPr lang="en-US" sz="2400" dirty="0"/>
              <a:t>“All right, you may test him,” the </a:t>
            </a:r>
            <a:r>
              <a:rPr lang="en-US" sz="2400" cap="small" dirty="0">
                <a:effectLst/>
              </a:rPr>
              <a:t>Lord</a:t>
            </a:r>
            <a:r>
              <a:rPr lang="en-US" sz="2400" dirty="0"/>
              <a:t> said to Satan. “Do whatever you want with everything he possesses, but don’t harm him physically.” So Satan left the </a:t>
            </a:r>
            <a:r>
              <a:rPr lang="en-US" sz="2400" cap="small" dirty="0">
                <a:effectLst/>
              </a:rPr>
              <a:t>Lord</a:t>
            </a:r>
            <a:r>
              <a:rPr lang="en-US" sz="2400" dirty="0"/>
              <a:t>’s presence.” </a:t>
            </a:r>
          </a:p>
        </p:txBody>
      </p:sp>
    </p:spTree>
    <p:extLst>
      <p:ext uri="{BB962C8B-B14F-4D97-AF65-F5344CB8AC3E}">
        <p14:creationId xmlns:p14="http://schemas.microsoft.com/office/powerpoint/2010/main" val="160104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F1C7A-81CF-2C3B-CFDB-088DD8F14022}"/>
              </a:ext>
            </a:extLst>
          </p:cNvPr>
          <p:cNvSpPr>
            <a:spLocks noGrp="1"/>
          </p:cNvSpPr>
          <p:nvPr>
            <p:ph type="title"/>
          </p:nvPr>
        </p:nvSpPr>
        <p:spPr>
          <a:xfrm>
            <a:off x="570016" y="593765"/>
            <a:ext cx="6745184" cy="5902038"/>
          </a:xfrm>
        </p:spPr>
        <p:txBody>
          <a:bodyPr anchor="b">
            <a:normAutofit/>
          </a:bodyPr>
          <a:lstStyle/>
          <a:p>
            <a:pPr algn="ctr"/>
            <a:r>
              <a:rPr lang="en-US" sz="4000" dirty="0"/>
              <a:t>The practice of Repentance—It's not just once so that you can be saved .</a:t>
            </a:r>
            <a:br>
              <a:rPr lang="en-US" sz="4000" dirty="0"/>
            </a:br>
            <a:r>
              <a:rPr lang="en-US" sz="4000" dirty="0"/>
              <a:t>it needs to be a part of a lifestyle of surrender and obedience, which leads to and maintains freedom and healing for you today!</a:t>
            </a:r>
          </a:p>
        </p:txBody>
      </p:sp>
      <p:pic>
        <p:nvPicPr>
          <p:cNvPr id="13" name="Picture 12">
            <a:extLst>
              <a:ext uri="{FF2B5EF4-FFF2-40B4-BE49-F238E27FC236}">
                <a16:creationId xmlns:a16="http://schemas.microsoft.com/office/drawing/2014/main" xmlns="" id="{02E545BA-AC26-4B5F-7710-9D57F38BDCF3}"/>
              </a:ext>
            </a:extLst>
          </p:cNvPr>
          <p:cNvPicPr>
            <a:picLocks noChangeAspect="1"/>
          </p:cNvPicPr>
          <p:nvPr/>
        </p:nvPicPr>
        <p:blipFill>
          <a:blip r:embed="rId2"/>
          <a:stretch>
            <a:fillRect/>
          </a:stretch>
        </p:blipFill>
        <p:spPr>
          <a:xfrm>
            <a:off x="6074662" y="3407662"/>
            <a:ext cx="42676" cy="42676"/>
          </a:xfrm>
          <a:prstGeom prst="rect">
            <a:avLst/>
          </a:prstGeom>
        </p:spPr>
      </p:pic>
      <p:pic>
        <p:nvPicPr>
          <p:cNvPr id="1028" name="Picture 4" descr="Broken by Trauma, Healed by Hope | Journey Together">
            <a:extLst>
              <a:ext uri="{FF2B5EF4-FFF2-40B4-BE49-F238E27FC236}">
                <a16:creationId xmlns:a16="http://schemas.microsoft.com/office/drawing/2014/main" xmlns="" id="{820EC43F-6D46-6F01-DF3A-063212BF7D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6613" y="856527"/>
            <a:ext cx="4425387" cy="523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F28E3B0-1AC4-1464-6835-FB3580C75888}"/>
              </a:ext>
            </a:extLst>
          </p:cNvPr>
          <p:cNvSpPr>
            <a:spLocks noGrp="1"/>
          </p:cNvSpPr>
          <p:nvPr>
            <p:ph type="title"/>
          </p:nvPr>
        </p:nvSpPr>
        <p:spPr/>
        <p:txBody>
          <a:bodyPr>
            <a:normAutofit fontScale="90000"/>
          </a:bodyPr>
          <a:lstStyle/>
          <a:p>
            <a:r>
              <a:rPr lang="en-US" dirty="0"/>
              <a:t>Our enemy is the Accuser. If you are blameless (through repentance/sins covered by the Blood of Jesus), you cannot be accused.</a:t>
            </a:r>
          </a:p>
        </p:txBody>
      </p:sp>
      <p:sp>
        <p:nvSpPr>
          <p:cNvPr id="5" name="Content Placeholder 4">
            <a:extLst>
              <a:ext uri="{FF2B5EF4-FFF2-40B4-BE49-F238E27FC236}">
                <a16:creationId xmlns:a16="http://schemas.microsoft.com/office/drawing/2014/main" xmlns="" id="{306A72BE-343A-483A-492B-BBDC32913FA4}"/>
              </a:ext>
            </a:extLst>
          </p:cNvPr>
          <p:cNvSpPr>
            <a:spLocks noGrp="1"/>
          </p:cNvSpPr>
          <p:nvPr>
            <p:ph idx="1"/>
          </p:nvPr>
        </p:nvSpPr>
        <p:spPr/>
        <p:txBody>
          <a:bodyPr>
            <a:normAutofit lnSpcReduction="10000"/>
          </a:bodyPr>
          <a:lstStyle/>
          <a:p>
            <a:pPr>
              <a:buNone/>
            </a:pPr>
            <a:r>
              <a:rPr lang="en-US" sz="2400" dirty="0"/>
              <a:t>Revelation 12:10</a:t>
            </a:r>
            <a:br>
              <a:rPr lang="en-US" sz="2400" dirty="0"/>
            </a:br>
            <a:r>
              <a:rPr lang="en-US" sz="2400" baseline="30000" dirty="0"/>
              <a:t>10 </a:t>
            </a:r>
            <a:r>
              <a:rPr lang="en-US" sz="2400" dirty="0"/>
              <a:t>Then I heard a loud voice shouting across the heavens,</a:t>
            </a:r>
            <a:br>
              <a:rPr lang="en-US" sz="2400" dirty="0"/>
            </a:br>
            <a:r>
              <a:rPr lang="en-US" sz="2400" dirty="0"/>
              <a:t>“It has come at last—salvation and power and the Kingdom of our God, and the authority of his Christ.</a:t>
            </a:r>
            <a:r>
              <a:rPr lang="en-US" sz="2400" baseline="30000" dirty="0"/>
              <a:t> </a:t>
            </a:r>
            <a:r>
              <a:rPr lang="en-US" sz="2400" dirty="0"/>
              <a:t>For the accuser of our brothers and sisters</a:t>
            </a:r>
            <a:r>
              <a:rPr lang="en-US" sz="2400" baseline="30000" dirty="0"/>
              <a:t> </a:t>
            </a:r>
            <a:r>
              <a:rPr lang="en-US" sz="2400" dirty="0"/>
              <a:t>has been thrown down to earth—the one who accuses them before our God day and night. [NLT]</a:t>
            </a:r>
          </a:p>
          <a:p>
            <a:pPr>
              <a:buNone/>
            </a:pPr>
            <a:r>
              <a:rPr lang="en-US" sz="2800" i="1" dirty="0"/>
              <a:t>Remember Job… He was blameless, so the accuser was unable to touch him. God gave the permission for the testing of Job. When you are blameless, part from the testing of God, our enemy has no legal permission to torment us accept by the permission we give through our sin.</a:t>
            </a:r>
          </a:p>
          <a:p>
            <a:endParaRPr lang="en-US" dirty="0"/>
          </a:p>
        </p:txBody>
      </p:sp>
    </p:spTree>
    <p:extLst>
      <p:ext uri="{BB962C8B-B14F-4D97-AF65-F5344CB8AC3E}">
        <p14:creationId xmlns:p14="http://schemas.microsoft.com/office/powerpoint/2010/main" val="340830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F9D1B-089F-9CC5-8E07-519AE1EC1595}"/>
              </a:ext>
            </a:extLst>
          </p:cNvPr>
          <p:cNvSpPr>
            <a:spLocks noGrp="1"/>
          </p:cNvSpPr>
          <p:nvPr>
            <p:ph type="title"/>
          </p:nvPr>
        </p:nvSpPr>
        <p:spPr/>
        <p:txBody>
          <a:bodyPr/>
          <a:lstStyle/>
          <a:p>
            <a:r>
              <a:rPr lang="en-US" dirty="0"/>
              <a:t>Do you believe Jesus was speaking the truth when he said…</a:t>
            </a:r>
          </a:p>
        </p:txBody>
      </p:sp>
      <p:sp>
        <p:nvSpPr>
          <p:cNvPr id="3" name="Content Placeholder 2">
            <a:extLst>
              <a:ext uri="{FF2B5EF4-FFF2-40B4-BE49-F238E27FC236}">
                <a16:creationId xmlns:a16="http://schemas.microsoft.com/office/drawing/2014/main" xmlns="" id="{5A45D7F0-3E5C-BBCC-CAB7-6CB89BB236AF}"/>
              </a:ext>
            </a:extLst>
          </p:cNvPr>
          <p:cNvSpPr>
            <a:spLocks noGrp="1"/>
          </p:cNvSpPr>
          <p:nvPr>
            <p:ph idx="1"/>
          </p:nvPr>
        </p:nvSpPr>
        <p:spPr>
          <a:xfrm>
            <a:off x="463138" y="1828799"/>
            <a:ext cx="11139054" cy="4310743"/>
          </a:xfrm>
        </p:spPr>
        <p:txBody>
          <a:bodyPr>
            <a:normAutofit/>
          </a:bodyPr>
          <a:lstStyle/>
          <a:p>
            <a:pPr marL="45720" indent="0">
              <a:buNone/>
            </a:pPr>
            <a:r>
              <a:rPr lang="en-US" sz="2800" dirty="0"/>
              <a:t>John 10:10</a:t>
            </a:r>
            <a:br>
              <a:rPr lang="en-US" sz="2800" dirty="0"/>
            </a:br>
            <a:r>
              <a:rPr lang="en-US" sz="2800" dirty="0"/>
              <a:t>“The thief’s purpose is to steal and kill and destroy. My purpose is to give them a rich and satisfying life.” [NLT]</a:t>
            </a:r>
            <a:br>
              <a:rPr lang="en-US" sz="2800" dirty="0"/>
            </a:br>
            <a:r>
              <a:rPr lang="en-US" sz="2800" dirty="0"/>
              <a:t>“…I came that they may have life and have it abundantly.” [ESV]</a:t>
            </a:r>
          </a:p>
          <a:p>
            <a:pPr marL="45720" indent="0">
              <a:buNone/>
            </a:pPr>
            <a:r>
              <a:rPr lang="en-US" sz="2400" i="1" dirty="0"/>
              <a:t>This passage brings up some questions about sickness and suffering:</a:t>
            </a:r>
          </a:p>
          <a:p>
            <a:r>
              <a:rPr lang="en-US" sz="2400" i="1" dirty="0"/>
              <a:t>If all sickness and torment is a result of the fall/sin, then shouldn’t sickness and torment should be able to be corrected (the majority of the cases)? </a:t>
            </a:r>
          </a:p>
          <a:p>
            <a:r>
              <a:rPr lang="en-US" sz="2400" i="1" dirty="0"/>
              <a:t>What about when God sanctions a testing? These situations are to give Him glory. But wouldn’t the root cause still comes back to the impact of the sin of Adam and Eve?</a:t>
            </a:r>
          </a:p>
        </p:txBody>
      </p:sp>
    </p:spTree>
    <p:extLst>
      <p:ext uri="{BB962C8B-B14F-4D97-AF65-F5344CB8AC3E}">
        <p14:creationId xmlns:p14="http://schemas.microsoft.com/office/powerpoint/2010/main" val="410325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cross between person and others&#10;&#10;AI-generated content may be incorrect.">
            <a:extLst>
              <a:ext uri="{FF2B5EF4-FFF2-40B4-BE49-F238E27FC236}">
                <a16:creationId xmlns:a16="http://schemas.microsoft.com/office/drawing/2014/main" xmlns="" id="{F80EDCEF-29B1-004D-7384-9127B07C845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579" b="9421"/>
          <a:stretch>
            <a:fillRect/>
          </a:stretch>
        </p:blipFill>
        <p:spPr>
          <a:xfrm>
            <a:off x="20" y="10"/>
            <a:ext cx="12191980" cy="6857990"/>
          </a:xfrm>
          <a:noFill/>
        </p:spPr>
      </p:pic>
      <p:sp>
        <p:nvSpPr>
          <p:cNvPr id="4" name="Arrow: Down 3">
            <a:extLst>
              <a:ext uri="{FF2B5EF4-FFF2-40B4-BE49-F238E27FC236}">
                <a16:creationId xmlns:a16="http://schemas.microsoft.com/office/drawing/2014/main" xmlns="" id="{4710F0F0-6405-DA13-4892-EACED28FCCE8}"/>
              </a:ext>
            </a:extLst>
          </p:cNvPr>
          <p:cNvSpPr/>
          <p:nvPr/>
        </p:nvSpPr>
        <p:spPr>
          <a:xfrm rot="4143813">
            <a:off x="9996745" y="3740653"/>
            <a:ext cx="792779" cy="2577831"/>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xmlns="" id="{4D8D26E1-864E-FBA1-E961-994CC51573C5}"/>
              </a:ext>
            </a:extLst>
          </p:cNvPr>
          <p:cNvSpPr/>
          <p:nvPr/>
        </p:nvSpPr>
        <p:spPr>
          <a:xfrm rot="802866">
            <a:off x="4943094" y="4338979"/>
            <a:ext cx="2488217" cy="927305"/>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xmlns="" id="{28A1024B-14FB-48FF-5649-C3A297223A9F}"/>
              </a:ext>
            </a:extLst>
          </p:cNvPr>
          <p:cNvSpPr/>
          <p:nvPr/>
        </p:nvSpPr>
        <p:spPr>
          <a:xfrm rot="6146590">
            <a:off x="7319105" y="2585510"/>
            <a:ext cx="1946623" cy="695971"/>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xmlns="" id="{64ABE6D1-5D8A-BB2C-B14F-495BD1709B63}"/>
              </a:ext>
            </a:extLst>
          </p:cNvPr>
          <p:cNvSpPr/>
          <p:nvPr/>
        </p:nvSpPr>
        <p:spPr>
          <a:xfrm rot="19080229">
            <a:off x="6042544" y="5854946"/>
            <a:ext cx="1328566" cy="909675"/>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6084613A-08A3-D4FA-921B-C4E9F651D0E3}"/>
              </a:ext>
            </a:extLst>
          </p:cNvPr>
          <p:cNvSpPr/>
          <p:nvPr/>
        </p:nvSpPr>
        <p:spPr>
          <a:xfrm rot="13842031">
            <a:off x="8494833" y="5880610"/>
            <a:ext cx="1150264" cy="86934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xmlns="" id="{C68FAC97-B2C6-40EE-1A5B-D37B1C3707D7}"/>
              </a:ext>
            </a:extLst>
          </p:cNvPr>
          <p:cNvSpPr/>
          <p:nvPr/>
        </p:nvSpPr>
        <p:spPr>
          <a:xfrm rot="3086908">
            <a:off x="6377227" y="3108801"/>
            <a:ext cx="1391673" cy="85126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xmlns="" id="{53A68760-CAC6-2CD5-7E14-42D4E7CD9F4D}"/>
              </a:ext>
            </a:extLst>
          </p:cNvPr>
          <p:cNvSpPr/>
          <p:nvPr/>
        </p:nvSpPr>
        <p:spPr>
          <a:xfrm rot="9105428">
            <a:off x="9083232" y="3554046"/>
            <a:ext cx="1397060" cy="77167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50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D5823-DABE-EB5A-00FB-FFD602B773E0}"/>
              </a:ext>
            </a:extLst>
          </p:cNvPr>
          <p:cNvSpPr>
            <a:spLocks noGrp="1"/>
          </p:cNvSpPr>
          <p:nvPr>
            <p:ph type="title"/>
          </p:nvPr>
        </p:nvSpPr>
        <p:spPr/>
        <p:txBody>
          <a:bodyPr>
            <a:normAutofit fontScale="90000"/>
          </a:bodyPr>
          <a:lstStyle/>
          <a:p>
            <a:pPr algn="ctr"/>
            <a:r>
              <a:rPr lang="en-US" dirty="0"/>
              <a:t>Though you are saved from eternity, you may still have torment or sickness in your life related to unrepented sin</a:t>
            </a:r>
          </a:p>
        </p:txBody>
      </p:sp>
      <p:sp>
        <p:nvSpPr>
          <p:cNvPr id="3" name="Content Placeholder 2">
            <a:extLst>
              <a:ext uri="{FF2B5EF4-FFF2-40B4-BE49-F238E27FC236}">
                <a16:creationId xmlns:a16="http://schemas.microsoft.com/office/drawing/2014/main" xmlns="" id="{1044D99A-765D-CACE-5EC0-F3D792F526D7}"/>
              </a:ext>
            </a:extLst>
          </p:cNvPr>
          <p:cNvSpPr>
            <a:spLocks noGrp="1"/>
          </p:cNvSpPr>
          <p:nvPr>
            <p:ph idx="1"/>
          </p:nvPr>
        </p:nvSpPr>
        <p:spPr>
          <a:xfrm>
            <a:off x="522514" y="1828800"/>
            <a:ext cx="11364686" cy="4114800"/>
          </a:xfrm>
        </p:spPr>
        <p:txBody>
          <a:bodyPr/>
          <a:lstStyle/>
          <a:p>
            <a:pPr marL="45720" indent="0">
              <a:buNone/>
            </a:pPr>
            <a:r>
              <a:rPr lang="en-US" sz="2400" i="1" dirty="0"/>
              <a:t>This is an uncomfortable truth that there is a Biblical connection made between sickness/torment/consequences and sin. This theme starts in Genesis with Adam and Eve and is carried all the way through to Revelation.</a:t>
            </a:r>
          </a:p>
          <a:p>
            <a:r>
              <a:rPr lang="en-US" sz="2800" dirty="0"/>
              <a:t>John 5—Jesus asked the lame man at the pool of Bethesda, “Do you want to be healed?” “…Take up your bed and walk”… then Jesus warned him, “sin no more, so that something worse doesn’t happen to you.”</a:t>
            </a:r>
          </a:p>
          <a:p>
            <a:r>
              <a:rPr lang="en-US" sz="2800" dirty="0"/>
              <a:t>1 Corinthians 11—Paul informs the believers--sinning, getting drunk during communion, dishonoring the body of Christ,… “</a:t>
            </a:r>
            <a:r>
              <a:rPr lang="en-US" sz="2800" baseline="30000" dirty="0"/>
              <a:t>30 </a:t>
            </a:r>
            <a:r>
              <a:rPr lang="en-US" sz="2800" dirty="0"/>
              <a:t>That is why many of you are weak and sick and some have even died.”</a:t>
            </a:r>
          </a:p>
        </p:txBody>
      </p:sp>
    </p:spTree>
    <p:extLst>
      <p:ext uri="{BB962C8B-B14F-4D97-AF65-F5344CB8AC3E}">
        <p14:creationId xmlns:p14="http://schemas.microsoft.com/office/powerpoint/2010/main" val="276709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EBB091-8DB7-D7D2-B43F-3B08B54FEF02}"/>
              </a:ext>
            </a:extLst>
          </p:cNvPr>
          <p:cNvSpPr>
            <a:spLocks noGrp="1"/>
          </p:cNvSpPr>
          <p:nvPr>
            <p:ph type="title"/>
          </p:nvPr>
        </p:nvSpPr>
        <p:spPr>
          <a:xfrm>
            <a:off x="1295400" y="381000"/>
            <a:ext cx="9601200" cy="675904"/>
          </a:xfrm>
        </p:spPr>
        <p:txBody>
          <a:bodyPr/>
          <a:lstStyle/>
          <a:p>
            <a:r>
              <a:rPr lang="en-US" dirty="0"/>
              <a:t>Unrepented sin leads to curses:</a:t>
            </a:r>
          </a:p>
        </p:txBody>
      </p:sp>
      <p:sp>
        <p:nvSpPr>
          <p:cNvPr id="3" name="Content Placeholder 2">
            <a:extLst>
              <a:ext uri="{FF2B5EF4-FFF2-40B4-BE49-F238E27FC236}">
                <a16:creationId xmlns:a16="http://schemas.microsoft.com/office/drawing/2014/main" xmlns="" id="{9027AB20-0951-B2F4-6B7B-2A0B0257A2D0}"/>
              </a:ext>
            </a:extLst>
          </p:cNvPr>
          <p:cNvSpPr>
            <a:spLocks noGrp="1"/>
          </p:cNvSpPr>
          <p:nvPr>
            <p:ph idx="1"/>
          </p:nvPr>
        </p:nvSpPr>
        <p:spPr>
          <a:xfrm>
            <a:off x="249383" y="1056904"/>
            <a:ext cx="11792196" cy="5142016"/>
          </a:xfrm>
        </p:spPr>
        <p:txBody>
          <a:bodyPr>
            <a:normAutofit/>
          </a:bodyPr>
          <a:lstStyle/>
          <a:p>
            <a:pPr marL="45720" indent="0">
              <a:buNone/>
            </a:pPr>
            <a:r>
              <a:rPr lang="en-US" sz="2800" i="1" dirty="0"/>
              <a:t>In the spiritual realm, unrepented sin gives legal grounds for harm to come upon God’s people:</a:t>
            </a:r>
            <a:r>
              <a:rPr lang="en-US" sz="2400" i="1" dirty="0"/>
              <a:t/>
            </a:r>
            <a:br>
              <a:rPr lang="en-US" sz="2400" i="1" dirty="0"/>
            </a:br>
            <a:r>
              <a:rPr lang="en-US" dirty="0"/>
              <a:t/>
            </a:r>
            <a:br>
              <a:rPr lang="en-US" dirty="0"/>
            </a:br>
            <a:r>
              <a:rPr lang="en-US" sz="2800" dirty="0"/>
              <a:t>Deuteronomy 28:58-61</a:t>
            </a:r>
            <a:br>
              <a:rPr lang="en-US" sz="2800" dirty="0"/>
            </a:br>
            <a:r>
              <a:rPr lang="en-US" sz="2800" baseline="30000" dirty="0"/>
              <a:t>58 </a:t>
            </a:r>
            <a:r>
              <a:rPr lang="en-US" sz="2800" dirty="0"/>
              <a:t>“If you refuse to obey all the words of instruction that are written in this book, and if you do not fear the glorious and awesome name of the </a:t>
            </a:r>
            <a:r>
              <a:rPr lang="en-US" sz="2800" cap="small" dirty="0">
                <a:effectLst/>
              </a:rPr>
              <a:t>Lord</a:t>
            </a:r>
            <a:r>
              <a:rPr lang="en-US" sz="2800" dirty="0"/>
              <a:t> your God, </a:t>
            </a:r>
            <a:r>
              <a:rPr lang="en-US" sz="2800" baseline="30000" dirty="0"/>
              <a:t>59 </a:t>
            </a:r>
            <a:r>
              <a:rPr lang="en-US" sz="2800" dirty="0"/>
              <a:t>then the </a:t>
            </a:r>
            <a:r>
              <a:rPr lang="en-US" sz="2800" cap="small" dirty="0">
                <a:effectLst/>
              </a:rPr>
              <a:t>Lord</a:t>
            </a:r>
            <a:r>
              <a:rPr lang="en-US" sz="2800" dirty="0"/>
              <a:t> will overwhelm you and your children with indescribable plagues. These plagues will be intense and without relief, making you miserable and unbearably sick. </a:t>
            </a:r>
            <a:r>
              <a:rPr lang="en-US" sz="2800" baseline="30000" dirty="0"/>
              <a:t>60 </a:t>
            </a:r>
            <a:r>
              <a:rPr lang="en-US" sz="2800" dirty="0"/>
              <a:t>He will afflict you with all the diseases of Egypt that you feared so much, and you will have no relief. </a:t>
            </a:r>
            <a:r>
              <a:rPr lang="en-US" sz="2800" baseline="30000" dirty="0"/>
              <a:t>61 </a:t>
            </a:r>
            <a:r>
              <a:rPr lang="en-US" sz="2800" dirty="0"/>
              <a:t>The </a:t>
            </a:r>
            <a:r>
              <a:rPr lang="en-US" sz="2800" cap="small" dirty="0">
                <a:effectLst/>
              </a:rPr>
              <a:t>Lord</a:t>
            </a:r>
            <a:r>
              <a:rPr lang="en-US" sz="2800" dirty="0"/>
              <a:t> will afflict you with every sickness and plague there is, even those not mentioned in this Book of Instruction, until you are destroyed.</a:t>
            </a:r>
          </a:p>
        </p:txBody>
      </p:sp>
    </p:spTree>
    <p:extLst>
      <p:ext uri="{BB962C8B-B14F-4D97-AF65-F5344CB8AC3E}">
        <p14:creationId xmlns:p14="http://schemas.microsoft.com/office/powerpoint/2010/main" val="19637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A41EA-DFC7-46FB-75A1-09384C2486F8}"/>
              </a:ext>
            </a:extLst>
          </p:cNvPr>
          <p:cNvSpPr>
            <a:spLocks noGrp="1"/>
          </p:cNvSpPr>
          <p:nvPr>
            <p:ph type="title"/>
          </p:nvPr>
        </p:nvSpPr>
        <p:spPr/>
        <p:txBody>
          <a:bodyPr/>
          <a:lstStyle/>
          <a:p>
            <a:r>
              <a:rPr lang="en-US" dirty="0"/>
              <a:t>Deuteronomy talks in-depth about how God’s people can come under a curse</a:t>
            </a:r>
          </a:p>
        </p:txBody>
      </p:sp>
      <p:sp>
        <p:nvSpPr>
          <p:cNvPr id="3" name="Content Placeholder 2">
            <a:extLst>
              <a:ext uri="{FF2B5EF4-FFF2-40B4-BE49-F238E27FC236}">
                <a16:creationId xmlns:a16="http://schemas.microsoft.com/office/drawing/2014/main" xmlns="" id="{DC816FC6-6F3E-504E-2E05-8F852512344F}"/>
              </a:ext>
            </a:extLst>
          </p:cNvPr>
          <p:cNvSpPr>
            <a:spLocks noGrp="1"/>
          </p:cNvSpPr>
          <p:nvPr>
            <p:ph idx="1"/>
          </p:nvPr>
        </p:nvSpPr>
        <p:spPr>
          <a:xfrm>
            <a:off x="213755" y="1524000"/>
            <a:ext cx="11744697" cy="4591792"/>
          </a:xfrm>
        </p:spPr>
        <p:txBody>
          <a:bodyPr>
            <a:normAutofit lnSpcReduction="10000"/>
          </a:bodyPr>
          <a:lstStyle/>
          <a:p>
            <a:pPr marL="45720" indent="0">
              <a:buNone/>
            </a:pPr>
            <a:r>
              <a:rPr lang="en-US" sz="3200" u="sng" dirty="0"/>
              <a:t>Biblical examples of curses for not following God</a:t>
            </a:r>
            <a:r>
              <a:rPr lang="en-US" sz="2400" u="sng" dirty="0"/>
              <a:t>:</a:t>
            </a:r>
            <a:r>
              <a:rPr lang="en-US" sz="2400" dirty="0"/>
              <a:t/>
            </a:r>
            <a:br>
              <a:rPr lang="en-US" sz="2400" dirty="0"/>
            </a:br>
            <a:r>
              <a:rPr lang="en-US" sz="2400" b="1" i="1" dirty="0"/>
              <a:t>City &amp; Country</a:t>
            </a:r>
            <a:r>
              <a:rPr lang="en-US" sz="2400" dirty="0"/>
              <a:t>: Cursed in all places (Deuteronomy 28:16).</a:t>
            </a:r>
            <a:br>
              <a:rPr lang="en-US" sz="2400" dirty="0"/>
            </a:br>
            <a:r>
              <a:rPr lang="en-US" sz="2400" b="1" i="1" dirty="0"/>
              <a:t>Possessions</a:t>
            </a:r>
            <a:r>
              <a:rPr lang="en-US" sz="2400" dirty="0"/>
              <a:t>: Cursed baskets, kneading bowls, crops, livestock (Deuteronomy 28:17-18).</a:t>
            </a:r>
            <a:br>
              <a:rPr lang="en-US" sz="2400" dirty="0"/>
            </a:br>
            <a:r>
              <a:rPr lang="en-US" sz="2400" b="1" i="1" dirty="0"/>
              <a:t>Health &amp; Family</a:t>
            </a:r>
            <a:r>
              <a:rPr lang="en-US" sz="2400" dirty="0"/>
              <a:t>: Cursed offspring, failed harvests, disease, livestock loss (Deuteronomy 28:18, 23, 31).</a:t>
            </a:r>
            <a:br>
              <a:rPr lang="en-US" sz="2400" dirty="0"/>
            </a:br>
            <a:r>
              <a:rPr lang="en-US" sz="2400" b="1" i="1" dirty="0"/>
              <a:t>National Defeat</a:t>
            </a:r>
            <a:r>
              <a:rPr lang="en-US" sz="2400" dirty="0"/>
              <a:t>: Defeated by enemies, scattered, and brought to ruin (Deuteronomy 28:20, 25).</a:t>
            </a:r>
            <a:br>
              <a:rPr lang="en-US" sz="2400" dirty="0"/>
            </a:br>
            <a:r>
              <a:rPr lang="en-US" sz="2400" dirty="0"/>
              <a:t>Deuteronomy 27:15-26 outlines specific sins leading to curses</a:t>
            </a:r>
          </a:p>
          <a:p>
            <a:pPr marL="45720" indent="0">
              <a:buNone/>
            </a:pPr>
            <a:r>
              <a:rPr lang="en-US" sz="2400" dirty="0"/>
              <a:t/>
            </a:r>
            <a:br>
              <a:rPr lang="en-US" sz="2400" dirty="0"/>
            </a:br>
            <a:r>
              <a:rPr lang="en-US" sz="2400" dirty="0"/>
              <a:t>***Deuteronomy 21:22-23 Cursed a man who is hung in a tree***</a:t>
            </a:r>
            <a:r>
              <a:rPr lang="en-US" dirty="0"/>
              <a:t/>
            </a:r>
            <a:br>
              <a:rPr lang="en-US" dirty="0"/>
            </a:br>
            <a:r>
              <a:rPr lang="en-US" sz="2400" b="1" i="1" dirty="0"/>
              <a:t>Galatians 3:13 “But Christ has rescued us from the curse pronounced by the law. When he was hung on the cross, he took upon himself the curse for our wrongdoing. For it is written in the Scriptures, “Cursed is everyone who is hung on a tree.”[NLT]</a:t>
            </a:r>
          </a:p>
        </p:txBody>
      </p:sp>
    </p:spTree>
    <p:extLst>
      <p:ext uri="{BB962C8B-B14F-4D97-AF65-F5344CB8AC3E}">
        <p14:creationId xmlns:p14="http://schemas.microsoft.com/office/powerpoint/2010/main" val="238252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C835A-2028-553A-33D4-AF48E3BB9FC2}"/>
              </a:ext>
            </a:extLst>
          </p:cNvPr>
          <p:cNvSpPr>
            <a:spLocks noGrp="1"/>
          </p:cNvSpPr>
          <p:nvPr>
            <p:ph type="title"/>
          </p:nvPr>
        </p:nvSpPr>
        <p:spPr>
          <a:xfrm>
            <a:off x="1295400" y="0"/>
            <a:ext cx="9601200" cy="1524000"/>
          </a:xfrm>
        </p:spPr>
        <p:txBody>
          <a:bodyPr>
            <a:normAutofit fontScale="90000"/>
          </a:bodyPr>
          <a:lstStyle/>
          <a:p>
            <a:pPr algn="ctr"/>
            <a:r>
              <a:rPr lang="en-US" sz="4400" i="1" dirty="0"/>
              <a:t>The Good news</a:t>
            </a:r>
            <a:r>
              <a:rPr lang="en-US" dirty="0"/>
              <a:t>—This is how you reverse the consequences and break the curse:  Repent/Confess your Sins </a:t>
            </a:r>
          </a:p>
        </p:txBody>
      </p:sp>
      <p:sp>
        <p:nvSpPr>
          <p:cNvPr id="3" name="Content Placeholder 2">
            <a:extLst>
              <a:ext uri="{FF2B5EF4-FFF2-40B4-BE49-F238E27FC236}">
                <a16:creationId xmlns:a16="http://schemas.microsoft.com/office/drawing/2014/main" xmlns="" id="{74ED0A25-714C-3076-C755-067A780CF3E5}"/>
              </a:ext>
            </a:extLst>
          </p:cNvPr>
          <p:cNvSpPr>
            <a:spLocks noGrp="1"/>
          </p:cNvSpPr>
          <p:nvPr>
            <p:ph idx="1"/>
          </p:nvPr>
        </p:nvSpPr>
        <p:spPr>
          <a:xfrm>
            <a:off x="558140" y="1524000"/>
            <a:ext cx="10996551" cy="4639294"/>
          </a:xfrm>
        </p:spPr>
        <p:txBody>
          <a:bodyPr/>
          <a:lstStyle/>
          <a:p>
            <a:pPr>
              <a:buNone/>
            </a:pPr>
            <a:r>
              <a:rPr lang="en-US" sz="2400" dirty="0"/>
              <a:t>James 5:14-16</a:t>
            </a:r>
            <a:br>
              <a:rPr lang="en-US" sz="2400" dirty="0"/>
            </a:br>
            <a:r>
              <a:rPr lang="en-US" sz="2400" baseline="30000" dirty="0"/>
              <a:t>14 </a:t>
            </a:r>
            <a:r>
              <a:rPr lang="en-US" sz="2400" dirty="0"/>
              <a:t>Are any of you sick? You should call for the elders of the church to come and pray over you, anointing you with oil in the name of the Lord. </a:t>
            </a:r>
            <a:r>
              <a:rPr lang="en-US" sz="2400" baseline="30000" dirty="0"/>
              <a:t>15 </a:t>
            </a:r>
            <a:r>
              <a:rPr lang="en-US" sz="2400" dirty="0"/>
              <a:t>Such a prayer offered in faith will heal the sick, and the Lord will make you well. And if you have committed any sins, you will be forgiven.</a:t>
            </a:r>
          </a:p>
          <a:p>
            <a:pPr>
              <a:buNone/>
            </a:pPr>
            <a:r>
              <a:rPr lang="en-US" sz="2400" baseline="30000" dirty="0"/>
              <a:t>16 </a:t>
            </a:r>
            <a:r>
              <a:rPr lang="en-US" sz="2400" dirty="0"/>
              <a:t>Confess your sins to each other and pray for each other so that you may be healed. The earnest prayer of a righteous person has great power and produces wonderful results. </a:t>
            </a:r>
          </a:p>
          <a:p>
            <a:pPr marL="45720" indent="0">
              <a:buNone/>
            </a:pPr>
            <a:r>
              <a:rPr lang="en-US" sz="2800" i="1" dirty="0"/>
              <a:t>Confess your sins.  Sin creates physical consequences (along with spiritual consequences). Confession of sin is key to breaking the curse and reversing the consequences.</a:t>
            </a:r>
          </a:p>
        </p:txBody>
      </p:sp>
    </p:spTree>
    <p:extLst>
      <p:ext uri="{BB962C8B-B14F-4D97-AF65-F5344CB8AC3E}">
        <p14:creationId xmlns:p14="http://schemas.microsoft.com/office/powerpoint/2010/main" val="370118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E0878-628C-3E08-AF31-15A31FB2BF20}"/>
              </a:ext>
            </a:extLst>
          </p:cNvPr>
          <p:cNvSpPr>
            <a:spLocks noGrp="1"/>
          </p:cNvSpPr>
          <p:nvPr>
            <p:ph type="title"/>
          </p:nvPr>
        </p:nvSpPr>
        <p:spPr>
          <a:xfrm>
            <a:off x="1295400" y="381000"/>
            <a:ext cx="9601200" cy="640278"/>
          </a:xfrm>
        </p:spPr>
        <p:txBody>
          <a:bodyPr>
            <a:normAutofit fontScale="90000"/>
          </a:bodyPr>
          <a:lstStyle/>
          <a:p>
            <a:pPr algn="ctr"/>
            <a:r>
              <a:rPr lang="en-US" dirty="0"/>
              <a:t>How we Get free from a curse—the power of the Blood of Jesus</a:t>
            </a:r>
          </a:p>
        </p:txBody>
      </p:sp>
      <p:sp>
        <p:nvSpPr>
          <p:cNvPr id="3" name="Content Placeholder 2">
            <a:extLst>
              <a:ext uri="{FF2B5EF4-FFF2-40B4-BE49-F238E27FC236}">
                <a16:creationId xmlns:a16="http://schemas.microsoft.com/office/drawing/2014/main" xmlns="" id="{5E8A0D77-FA44-5B49-2DFC-252586A55956}"/>
              </a:ext>
            </a:extLst>
          </p:cNvPr>
          <p:cNvSpPr>
            <a:spLocks noGrp="1"/>
          </p:cNvSpPr>
          <p:nvPr>
            <p:ph idx="1"/>
          </p:nvPr>
        </p:nvSpPr>
        <p:spPr>
          <a:xfrm>
            <a:off x="391885" y="1116281"/>
            <a:ext cx="11340935" cy="5237018"/>
          </a:xfrm>
        </p:spPr>
        <p:txBody>
          <a:bodyPr>
            <a:normAutofit/>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400" b="0" i="0" u="none" strike="noStrike" kern="1200" cap="none" spc="0" normalizeH="0" baseline="0" noProof="0" dirty="0">
                <a:ln>
                  <a:noFill/>
                </a:ln>
                <a:solidFill>
                  <a:srgbClr val="514A40"/>
                </a:solidFill>
                <a:effectLst/>
                <a:uLnTx/>
                <a:uFillTx/>
                <a:latin typeface="Cambria"/>
                <a:ea typeface="+mn-ea"/>
                <a:cs typeface="+mn-cs"/>
              </a:rPr>
              <a:t>[Deuteronomy 21:22-23 Cursed a man who is hung in a tree]</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Galatians 3:13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“But Christ has rescued us from the curse pronounced by the law. When he was hung on the cross, he took upon himself the curse for our wrongdoing. For it is written in the Scriptures, “Cursed is everyone who is hung on a tree.”[NLT]</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a:t>
            </a:r>
            <a:r>
              <a:rPr lang="en-US" sz="2400" b="1" dirty="0"/>
              <a:t>Christ redeemed us from the curse of the law by becoming a curse for us</a:t>
            </a:r>
            <a:r>
              <a:rPr lang="en-US" sz="2400" dirty="0"/>
              <a:t>…” [ESV]</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400" b="0" i="0" u="none" strike="noStrike" kern="1200" cap="none" spc="0" normalizeH="0" baseline="0" noProof="0" dirty="0">
                <a:ln>
                  <a:noFill/>
                </a:ln>
                <a:solidFill>
                  <a:srgbClr val="514A40"/>
                </a:solidFill>
                <a:effectLst/>
                <a:uLnTx/>
                <a:uFillTx/>
                <a:latin typeface="Cambria"/>
                <a:ea typeface="+mn-ea"/>
                <a:cs typeface="+mn-cs"/>
              </a:rPr>
              <a:t>2 Corinthians 5:21</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lang="en-US" sz="2400" dirty="0"/>
              <a:t>For God made Christ, who never sinned, to be the offering for our sin, so that we could be made right with God through Christ. [NLT]</a:t>
            </a:r>
            <a:endParaRPr kumimoji="0" lang="en-US" sz="2400" b="0" i="0" u="none" strike="noStrike" kern="1200" cap="none" spc="0" normalizeH="0" baseline="0" noProof="0" dirty="0">
              <a:ln>
                <a:noFill/>
              </a:ln>
              <a:solidFill>
                <a:srgbClr val="514A40"/>
              </a:solidFill>
              <a:effectLst/>
              <a:uLnTx/>
              <a:uFillTx/>
              <a:latin typeface="Cambria"/>
              <a:ea typeface="+mn-ea"/>
              <a:cs typeface="+mn-cs"/>
            </a:endParaRPr>
          </a:p>
          <a:p>
            <a:pPr lvl="0">
              <a:buClr>
                <a:srgbClr val="A85229"/>
              </a:buClr>
              <a:defRPr/>
            </a:pPr>
            <a:r>
              <a:rPr lang="en-US" sz="2400" dirty="0">
                <a:solidFill>
                  <a:srgbClr val="514A40"/>
                </a:solidFill>
                <a:latin typeface="Cambria"/>
              </a:rPr>
              <a:t>1 Peter 2:24</a:t>
            </a:r>
            <a:br>
              <a:rPr lang="en-US" sz="2400" dirty="0">
                <a:solidFill>
                  <a:srgbClr val="514A40"/>
                </a:solidFill>
                <a:latin typeface="Cambria"/>
              </a:rPr>
            </a:br>
            <a:r>
              <a:rPr lang="en-US" sz="2400" dirty="0"/>
              <a:t>He personally carried our sins in his body on the cross so that we can be dead to sin and live for what is right. By his wounds you are healed.</a:t>
            </a:r>
            <a:endParaRPr kumimoji="0" lang="en-US" sz="2400" b="0" i="0" u="none" strike="noStrike" kern="1200" cap="none" spc="0" normalizeH="0" baseline="0" noProof="0" dirty="0">
              <a:ln>
                <a:noFill/>
              </a:ln>
              <a:solidFill>
                <a:srgbClr val="514A40"/>
              </a:solidFill>
              <a:effectLst/>
              <a:uLnTx/>
              <a:uFillTx/>
              <a:latin typeface="Cambria"/>
              <a:ea typeface="+mn-ea"/>
              <a:cs typeface="+mn-cs"/>
            </a:endParaRPr>
          </a:p>
          <a:p>
            <a:endParaRPr lang="en-US" dirty="0"/>
          </a:p>
        </p:txBody>
      </p:sp>
    </p:spTree>
    <p:extLst>
      <p:ext uri="{BB962C8B-B14F-4D97-AF65-F5344CB8AC3E}">
        <p14:creationId xmlns:p14="http://schemas.microsoft.com/office/powerpoint/2010/main" val="97827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27A84-F4E8-EFF8-27F6-F12BA777D814}"/>
              </a:ext>
            </a:extLst>
          </p:cNvPr>
          <p:cNvSpPr>
            <a:spLocks noGrp="1"/>
          </p:cNvSpPr>
          <p:nvPr>
            <p:ph type="title"/>
          </p:nvPr>
        </p:nvSpPr>
        <p:spPr/>
        <p:txBody>
          <a:bodyPr/>
          <a:lstStyle/>
          <a:p>
            <a:pPr algn="ctr"/>
            <a:r>
              <a:rPr lang="en-US" dirty="0"/>
              <a:t>What does this practically look like?</a:t>
            </a:r>
            <a:br>
              <a:rPr lang="en-US" dirty="0"/>
            </a:br>
            <a:r>
              <a:rPr lang="en-US" dirty="0"/>
              <a:t>Repent—DO this:</a:t>
            </a:r>
          </a:p>
        </p:txBody>
      </p:sp>
      <p:sp>
        <p:nvSpPr>
          <p:cNvPr id="3" name="Content Placeholder 2">
            <a:extLst>
              <a:ext uri="{FF2B5EF4-FFF2-40B4-BE49-F238E27FC236}">
                <a16:creationId xmlns:a16="http://schemas.microsoft.com/office/drawing/2014/main" xmlns="" id="{46691D1A-3F79-F3CA-5DE9-DC256A5C429C}"/>
              </a:ext>
            </a:extLst>
          </p:cNvPr>
          <p:cNvSpPr>
            <a:spLocks noGrp="1"/>
          </p:cNvSpPr>
          <p:nvPr>
            <p:ph idx="1"/>
          </p:nvPr>
        </p:nvSpPr>
        <p:spPr>
          <a:xfrm>
            <a:off x="237506" y="1524000"/>
            <a:ext cx="11768447" cy="4953000"/>
          </a:xfrm>
        </p:spPr>
        <p:txBody>
          <a:bodyPr>
            <a:normAutofit/>
          </a:bodyPr>
          <a:lstStyle/>
          <a:p>
            <a:pPr marL="45720" indent="0">
              <a:buNone/>
            </a:pPr>
            <a:endParaRPr lang="en-US" dirty="0"/>
          </a:p>
          <a:p>
            <a:r>
              <a:rPr lang="en-US" sz="2800" dirty="0"/>
              <a:t>Confess your sins out loud to God and ask for forgiveness.</a:t>
            </a:r>
          </a:p>
          <a:p>
            <a:r>
              <a:rPr lang="en-US" sz="2800" dirty="0"/>
              <a:t>Renounce the sin out loud, and break your agreement with it</a:t>
            </a:r>
          </a:p>
          <a:p>
            <a:r>
              <a:rPr lang="en-US" sz="2800" dirty="0"/>
              <a:t>Declare the curse of sin broken/the permission canceled</a:t>
            </a:r>
          </a:p>
          <a:p>
            <a:r>
              <a:rPr lang="en-US" sz="2800" dirty="0"/>
              <a:t>Command it out of your life in Jesus name </a:t>
            </a:r>
          </a:p>
          <a:p>
            <a:r>
              <a:rPr lang="en-US" sz="2800" dirty="0"/>
              <a:t>Ask the Holy Spirit to come help, heal and replace the lie with truth.</a:t>
            </a:r>
            <a:br>
              <a:rPr lang="en-US" sz="2800" dirty="0"/>
            </a:br>
            <a:endParaRPr lang="en-US" sz="2800" dirty="0"/>
          </a:p>
          <a:p>
            <a:pPr marL="45720" indent="0">
              <a:buNone/>
            </a:pPr>
            <a:r>
              <a:rPr lang="en-US" sz="3600" b="1" i="1" dirty="0"/>
              <a:t>[Remember the 4 R’s: Repent, Renounce, Resist, Replace]</a:t>
            </a:r>
          </a:p>
        </p:txBody>
      </p:sp>
    </p:spTree>
    <p:extLst>
      <p:ext uri="{BB962C8B-B14F-4D97-AF65-F5344CB8AC3E}">
        <p14:creationId xmlns:p14="http://schemas.microsoft.com/office/powerpoint/2010/main" val="245292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B7691-9CF6-56AA-949C-6301ED86B1EA}"/>
              </a:ext>
            </a:extLst>
          </p:cNvPr>
          <p:cNvSpPr>
            <a:spLocks noGrp="1"/>
          </p:cNvSpPr>
          <p:nvPr>
            <p:ph type="title"/>
          </p:nvPr>
        </p:nvSpPr>
        <p:spPr/>
        <p:txBody>
          <a:bodyPr/>
          <a:lstStyle/>
          <a:p>
            <a:pPr algn="ctr"/>
            <a:r>
              <a:rPr lang="en-US" dirty="0"/>
              <a:t>What do you need today?</a:t>
            </a:r>
            <a:br>
              <a:rPr lang="en-US" dirty="0"/>
            </a:br>
            <a:r>
              <a:rPr lang="en-US" dirty="0"/>
              <a:t>If you would like prayer, the Alter is open</a:t>
            </a:r>
          </a:p>
        </p:txBody>
      </p:sp>
      <p:sp>
        <p:nvSpPr>
          <p:cNvPr id="3" name="Content Placeholder 2">
            <a:extLst>
              <a:ext uri="{FF2B5EF4-FFF2-40B4-BE49-F238E27FC236}">
                <a16:creationId xmlns:a16="http://schemas.microsoft.com/office/drawing/2014/main" xmlns="" id="{20B8B9D0-C3D1-269E-295E-155E55A14C8F}"/>
              </a:ext>
            </a:extLst>
          </p:cNvPr>
          <p:cNvSpPr>
            <a:spLocks noGrp="1"/>
          </p:cNvSpPr>
          <p:nvPr>
            <p:ph idx="1"/>
          </p:nvPr>
        </p:nvSpPr>
        <p:spPr/>
        <p:txBody>
          <a:bodyPr/>
          <a:lstStyle/>
          <a:p>
            <a:r>
              <a:rPr lang="en-US" sz="3600" dirty="0"/>
              <a:t>Salvation</a:t>
            </a:r>
          </a:p>
          <a:p>
            <a:r>
              <a:rPr lang="en-US" sz="3600" dirty="0"/>
              <a:t>Healing</a:t>
            </a:r>
          </a:p>
          <a:p>
            <a:r>
              <a:rPr lang="en-US" sz="3600" dirty="0"/>
              <a:t>Freedom</a:t>
            </a:r>
          </a:p>
          <a:p>
            <a:r>
              <a:rPr lang="en-US" sz="3600" dirty="0"/>
              <a:t>Prayer to receive more of the Holy Spirit</a:t>
            </a:r>
          </a:p>
          <a:p>
            <a:pPr marL="45720" indent="0">
              <a:buNone/>
            </a:pPr>
            <a:endParaRPr lang="en-US" dirty="0"/>
          </a:p>
        </p:txBody>
      </p:sp>
    </p:spTree>
    <p:extLst>
      <p:ext uri="{BB962C8B-B14F-4D97-AF65-F5344CB8AC3E}">
        <p14:creationId xmlns:p14="http://schemas.microsoft.com/office/powerpoint/2010/main" val="36253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E52D91-1A22-8F54-B879-F1D3AD7E3928}"/>
              </a:ext>
            </a:extLst>
          </p:cNvPr>
          <p:cNvSpPr>
            <a:spLocks noGrp="1"/>
          </p:cNvSpPr>
          <p:nvPr>
            <p:ph type="title"/>
          </p:nvPr>
        </p:nvSpPr>
        <p:spPr/>
        <p:txBody>
          <a:bodyPr/>
          <a:lstStyle/>
          <a:p>
            <a:r>
              <a:rPr lang="en-US" dirty="0"/>
              <a:t>I do not want you to be uninformed.</a:t>
            </a:r>
          </a:p>
        </p:txBody>
      </p:sp>
      <p:sp>
        <p:nvSpPr>
          <p:cNvPr id="3" name="Content Placeholder 2">
            <a:extLst>
              <a:ext uri="{FF2B5EF4-FFF2-40B4-BE49-F238E27FC236}">
                <a16:creationId xmlns:a16="http://schemas.microsoft.com/office/drawing/2014/main" xmlns="" id="{27B423FA-9DF7-D5D4-31C4-1A7B903D0835}"/>
              </a:ext>
            </a:extLst>
          </p:cNvPr>
          <p:cNvSpPr>
            <a:spLocks noGrp="1"/>
          </p:cNvSpPr>
          <p:nvPr>
            <p:ph idx="1"/>
          </p:nvPr>
        </p:nvSpPr>
        <p:spPr>
          <a:xfrm>
            <a:off x="700644" y="1828800"/>
            <a:ext cx="10770920" cy="4114800"/>
          </a:xfrm>
        </p:spPr>
        <p:txBody>
          <a:bodyPr/>
          <a:lstStyle/>
          <a:p>
            <a:pPr marL="45720" indent="0">
              <a:buNone/>
            </a:pPr>
            <a:r>
              <a:rPr lang="en-US" sz="3200" dirty="0"/>
              <a:t>Hosea 4:6 </a:t>
            </a:r>
            <a:br>
              <a:rPr lang="en-US" sz="3200" dirty="0"/>
            </a:br>
            <a:r>
              <a:rPr lang="en-US" sz="4000" dirty="0"/>
              <a:t>“My people are destroyed for lack of knowledge”</a:t>
            </a:r>
          </a:p>
          <a:p>
            <a:pPr marL="45720" indent="0">
              <a:buNone/>
            </a:pPr>
            <a:r>
              <a:rPr lang="en-US" sz="2800" i="1" dirty="0"/>
              <a:t>Through the work of the Jesus Christ on the cross. A provision has been made for His children to be healed and set free from torment and the consequence of sin. This is only received through repentance and obedience in faith.</a:t>
            </a:r>
          </a:p>
        </p:txBody>
      </p:sp>
    </p:spTree>
    <p:extLst>
      <p:ext uri="{BB962C8B-B14F-4D97-AF65-F5344CB8AC3E}">
        <p14:creationId xmlns:p14="http://schemas.microsoft.com/office/powerpoint/2010/main" val="174264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367BE-7CBB-9DE8-54F0-BA402934CA9F}"/>
              </a:ext>
            </a:extLst>
          </p:cNvPr>
          <p:cNvSpPr>
            <a:spLocks noGrp="1"/>
          </p:cNvSpPr>
          <p:nvPr>
            <p:ph type="title"/>
          </p:nvPr>
        </p:nvSpPr>
        <p:spPr>
          <a:xfrm>
            <a:off x="1295400" y="380998"/>
            <a:ext cx="9601200" cy="2314700"/>
          </a:xfrm>
        </p:spPr>
        <p:txBody>
          <a:bodyPr>
            <a:normAutofit fontScale="90000"/>
          </a:bodyPr>
          <a:lstStyle/>
          <a:p>
            <a:pPr marL="274320" marR="0" lvl="0" indent="-228600" algn="ctr"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lang="en-US" sz="4800" b="0" cap="none" baseline="30000" dirty="0">
                <a:solidFill>
                  <a:srgbClr val="514A40"/>
                </a:solidFill>
                <a:effectLst/>
                <a:latin typeface="Cambria"/>
                <a:ea typeface="+mn-ea"/>
                <a:cs typeface="+mn-cs"/>
              </a:rPr>
              <a:t>“</a:t>
            </a:r>
            <a:r>
              <a:rPr kumimoji="0" lang="en-US" sz="4800" b="0" i="0" u="none" strike="noStrike" kern="1200" cap="none" spc="0" normalizeH="0" baseline="0" noProof="0" dirty="0">
                <a:ln>
                  <a:noFill/>
                </a:ln>
                <a:solidFill>
                  <a:srgbClr val="514A40"/>
                </a:solidFill>
                <a:effectLst/>
                <a:uLnTx/>
                <a:uFillTx/>
                <a:latin typeface="Cambria"/>
                <a:ea typeface="+mn-ea"/>
                <a:cs typeface="+mn-cs"/>
              </a:rPr>
              <a:t>So if the Son sets you free, you will be free indeed.”</a:t>
            </a:r>
            <a:r>
              <a:rPr lang="en-US" sz="4800" dirty="0"/>
              <a:t/>
            </a:r>
            <a:br>
              <a:rPr lang="en-US" sz="4800" dirty="0"/>
            </a:br>
            <a:r>
              <a:rPr lang="en-US" sz="7200" dirty="0"/>
              <a:t>If…</a:t>
            </a:r>
          </a:p>
        </p:txBody>
      </p:sp>
      <p:sp>
        <p:nvSpPr>
          <p:cNvPr id="3" name="Content Placeholder 2">
            <a:extLst>
              <a:ext uri="{FF2B5EF4-FFF2-40B4-BE49-F238E27FC236}">
                <a16:creationId xmlns:a16="http://schemas.microsoft.com/office/drawing/2014/main" xmlns="" id="{EB53916C-810E-C92D-262B-516721F7CA46}"/>
              </a:ext>
            </a:extLst>
          </p:cNvPr>
          <p:cNvSpPr>
            <a:spLocks noGrp="1"/>
          </p:cNvSpPr>
          <p:nvPr>
            <p:ph idx="1"/>
          </p:nvPr>
        </p:nvSpPr>
        <p:spPr>
          <a:xfrm>
            <a:off x="1295400" y="2695698"/>
            <a:ext cx="9601200" cy="3247901"/>
          </a:xfrm>
        </p:spPr>
        <p:txBody>
          <a:bodyPr>
            <a:normAutofit lnSpcReduction="10000"/>
          </a:bodyPr>
          <a:lstStyle/>
          <a:p>
            <a:pPr>
              <a:buNone/>
            </a:pPr>
            <a:r>
              <a:rPr lang="en-US" sz="2800" dirty="0"/>
              <a:t>John 8:31-32,36</a:t>
            </a:r>
            <a:br>
              <a:rPr lang="en-US" sz="2800" dirty="0"/>
            </a:br>
            <a:r>
              <a:rPr lang="en-US" sz="2800" dirty="0"/>
              <a:t>…Jesus said, “</a:t>
            </a:r>
            <a:r>
              <a:rPr lang="en-US" sz="6000" b="1" dirty="0"/>
              <a:t>If</a:t>
            </a:r>
            <a:r>
              <a:rPr lang="en-US" sz="2800" dirty="0"/>
              <a:t> you hold to my teaching, you are really my disciples. </a:t>
            </a:r>
            <a:r>
              <a:rPr lang="en-US" sz="2800" baseline="30000" dirty="0"/>
              <a:t>32 </a:t>
            </a:r>
            <a:r>
              <a:rPr lang="en-US" sz="3600" b="1" i="1" dirty="0"/>
              <a:t>Then</a:t>
            </a:r>
            <a:r>
              <a:rPr lang="en-US" sz="2800" dirty="0"/>
              <a:t> you will know the truth, and the truth will set you free.”… </a:t>
            </a:r>
          </a:p>
          <a:p>
            <a:pPr>
              <a:buNone/>
            </a:pPr>
            <a:r>
              <a:rPr lang="en-US" sz="2800" baseline="30000" dirty="0"/>
              <a:t>36 </a:t>
            </a:r>
            <a:r>
              <a:rPr lang="en-US" sz="2800" dirty="0"/>
              <a:t>So if the Son sets you free, you will be free indeed. </a:t>
            </a:r>
          </a:p>
          <a:p>
            <a:pPr algn="ctr">
              <a:buNone/>
            </a:pPr>
            <a:r>
              <a:rPr lang="en-US" sz="1800" dirty="0"/>
              <a:t>[NIV, emphasis added]</a:t>
            </a:r>
          </a:p>
          <a:p>
            <a:endParaRPr lang="en-US" dirty="0"/>
          </a:p>
        </p:txBody>
      </p:sp>
    </p:spTree>
    <p:extLst>
      <p:ext uri="{BB962C8B-B14F-4D97-AF65-F5344CB8AC3E}">
        <p14:creationId xmlns:p14="http://schemas.microsoft.com/office/powerpoint/2010/main" val="260720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9F056-A485-4290-BCD9-BDB9ACA729BE}"/>
              </a:ext>
            </a:extLst>
          </p:cNvPr>
          <p:cNvSpPr>
            <a:spLocks noGrp="1"/>
          </p:cNvSpPr>
          <p:nvPr>
            <p:ph type="title"/>
          </p:nvPr>
        </p:nvSpPr>
        <p:spPr/>
        <p:txBody>
          <a:bodyPr/>
          <a:lstStyle/>
          <a:p>
            <a:r>
              <a:rPr lang="en-US" dirty="0"/>
              <a:t>Free indeed</a:t>
            </a:r>
            <a:br>
              <a:rPr lang="en-US" dirty="0"/>
            </a:br>
            <a:r>
              <a:rPr lang="en-US" dirty="0"/>
              <a:t>If…</a:t>
            </a:r>
          </a:p>
        </p:txBody>
      </p:sp>
      <p:sp>
        <p:nvSpPr>
          <p:cNvPr id="3" name="Content Placeholder 2">
            <a:extLst>
              <a:ext uri="{FF2B5EF4-FFF2-40B4-BE49-F238E27FC236}">
                <a16:creationId xmlns:a16="http://schemas.microsoft.com/office/drawing/2014/main" xmlns="" id="{50A46F83-CF70-E7BB-3371-E62B90FAB7C0}"/>
              </a:ext>
            </a:extLst>
          </p:cNvPr>
          <p:cNvSpPr>
            <a:spLocks noGrp="1"/>
          </p:cNvSpPr>
          <p:nvPr>
            <p:ph idx="1"/>
          </p:nvPr>
        </p:nvSpPr>
        <p:spPr/>
        <p:txBody>
          <a:bodyPr/>
          <a:lstStyle/>
          <a:p>
            <a:pPr marL="45720" indent="0">
              <a:buNone/>
            </a:pPr>
            <a:r>
              <a:rPr lang="en-US" sz="4000" i="1" dirty="0"/>
              <a:t>…According to </a:t>
            </a:r>
            <a:r>
              <a:rPr lang="en-US" sz="4000" dirty="0"/>
              <a:t>John </a:t>
            </a:r>
            <a:r>
              <a:rPr kumimoji="0" lang="en-US" sz="4000" b="0" i="0" u="none" strike="noStrike" kern="1200" cap="none" spc="0" normalizeH="0" baseline="0" noProof="0" dirty="0">
                <a:ln>
                  <a:noFill/>
                </a:ln>
                <a:solidFill>
                  <a:srgbClr val="514A40"/>
                </a:solidFill>
                <a:effectLst/>
                <a:uLnTx/>
                <a:uFillTx/>
                <a:latin typeface="Cambria"/>
                <a:ea typeface="+mn-ea"/>
                <a:cs typeface="+mn-cs"/>
              </a:rPr>
              <a:t>8:31-32,36</a:t>
            </a:r>
            <a:r>
              <a:rPr lang="en-US" sz="4000" dirty="0"/>
              <a:t> </a:t>
            </a:r>
            <a:r>
              <a:rPr lang="en-US" dirty="0"/>
              <a:t/>
            </a:r>
            <a:br>
              <a:rPr lang="en-US" dirty="0"/>
            </a:br>
            <a:endParaRPr lang="en-US" dirty="0"/>
          </a:p>
          <a:p>
            <a:pPr marL="45720" indent="0">
              <a:buNone/>
            </a:pPr>
            <a:r>
              <a:rPr lang="en-US" sz="3600" i="1" dirty="0"/>
              <a:t>Being “free indeed” has terms. “Free indeed” is not automatic but conditional upon knowing the truth of God’s Word and walking in it/obedience.</a:t>
            </a:r>
          </a:p>
        </p:txBody>
      </p:sp>
    </p:spTree>
    <p:extLst>
      <p:ext uri="{BB962C8B-B14F-4D97-AF65-F5344CB8AC3E}">
        <p14:creationId xmlns:p14="http://schemas.microsoft.com/office/powerpoint/2010/main" val="109239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3:2-10</a:t>
            </a:r>
          </a:p>
        </p:txBody>
      </p:sp>
      <p:sp>
        <p:nvSpPr>
          <p:cNvPr id="3" name="Content Placeholder 2"/>
          <p:cNvSpPr>
            <a:spLocks noGrp="1"/>
          </p:cNvSpPr>
          <p:nvPr>
            <p:ph idx="1"/>
          </p:nvPr>
        </p:nvSpPr>
        <p:spPr>
          <a:xfrm>
            <a:off x="783771" y="1524000"/>
            <a:ext cx="10592790" cy="4419600"/>
          </a:xfrm>
        </p:spPr>
        <p:txBody>
          <a:bodyPr>
            <a:normAutofit/>
          </a:bodyPr>
          <a:lstStyle/>
          <a:p>
            <a:pPr>
              <a:buNone/>
            </a:pPr>
            <a:r>
              <a:rPr lang="en-US" sz="2400" baseline="30000" dirty="0"/>
              <a:t>2 </a:t>
            </a:r>
            <a:r>
              <a:rPr lang="en-US" sz="2400" dirty="0">
                <a:highlight>
                  <a:srgbClr val="FFFF00"/>
                </a:highlight>
              </a:rPr>
              <a:t>Set your minds on things above, not on earthly things</a:t>
            </a:r>
            <a:r>
              <a:rPr lang="en-US" sz="2400" dirty="0"/>
              <a:t>. </a:t>
            </a:r>
            <a:r>
              <a:rPr lang="en-US" sz="2400" baseline="30000" dirty="0"/>
              <a:t>3 </a:t>
            </a:r>
            <a:r>
              <a:rPr lang="en-US" sz="2400" dirty="0"/>
              <a:t>For you died, and your life is now hidden with Christ in God. </a:t>
            </a:r>
            <a:r>
              <a:rPr lang="en-US" sz="2400" baseline="30000" dirty="0"/>
              <a:t>4 </a:t>
            </a:r>
            <a:r>
              <a:rPr lang="en-US" sz="2400" dirty="0"/>
              <a:t>When Christ, who is your life, appears, then you also will appear with him in glory.</a:t>
            </a:r>
          </a:p>
          <a:p>
            <a:pPr>
              <a:buNone/>
            </a:pPr>
            <a:r>
              <a:rPr lang="en-US" sz="2400" baseline="30000" dirty="0"/>
              <a:t>5 </a:t>
            </a:r>
            <a:r>
              <a:rPr lang="en-US" sz="2400" dirty="0">
                <a:highlight>
                  <a:srgbClr val="FFFF00"/>
                </a:highlight>
              </a:rPr>
              <a:t>Put to death, therefore, whatever belongs to your earthly nature</a:t>
            </a:r>
            <a:r>
              <a:rPr lang="en-US" sz="2400" dirty="0"/>
              <a:t>: sexual immorality, impurity, lust, evil desires and greed, which is idolatry. </a:t>
            </a:r>
            <a:r>
              <a:rPr lang="en-US" sz="2400" baseline="30000" dirty="0"/>
              <a:t>6 </a:t>
            </a:r>
            <a:r>
              <a:rPr lang="en-US" sz="2400" dirty="0"/>
              <a:t>Because of these, the wrath of God is coming. </a:t>
            </a:r>
            <a:r>
              <a:rPr lang="en-US" sz="2400" baseline="30000" dirty="0"/>
              <a:t>7 </a:t>
            </a:r>
            <a:r>
              <a:rPr lang="en-US" sz="2400" dirty="0"/>
              <a:t>You used to walk in these ways, in the life you once lived. </a:t>
            </a:r>
            <a:r>
              <a:rPr lang="en-US" sz="2400" baseline="30000" dirty="0"/>
              <a:t>8 </a:t>
            </a:r>
            <a:r>
              <a:rPr lang="en-US" sz="2400" dirty="0"/>
              <a:t>But now you must also rid yourselves of all such things as these: anger, rage, malice, slander, and filthy language from your lips. </a:t>
            </a:r>
            <a:r>
              <a:rPr lang="en-US" sz="2400" baseline="30000" dirty="0"/>
              <a:t>9 </a:t>
            </a:r>
            <a:r>
              <a:rPr lang="en-US" sz="2400" dirty="0"/>
              <a:t>Do not lie to each other, since you have taken off your old self with its practices </a:t>
            </a:r>
            <a:r>
              <a:rPr lang="en-US" sz="2400" baseline="30000" dirty="0"/>
              <a:t>10 </a:t>
            </a:r>
            <a:r>
              <a:rPr lang="en-US" sz="2400" dirty="0"/>
              <a:t>and have put on the new self, which is being renewed in knowledge in the image of its Creator.</a:t>
            </a:r>
          </a:p>
          <a:p>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8A6DF-4944-86B7-1DD9-6D15C79C4D42}"/>
              </a:ext>
            </a:extLst>
          </p:cNvPr>
          <p:cNvSpPr>
            <a:spLocks noGrp="1"/>
          </p:cNvSpPr>
          <p:nvPr>
            <p:ph type="title"/>
          </p:nvPr>
        </p:nvSpPr>
        <p:spPr/>
        <p:txBody>
          <a:bodyPr/>
          <a:lstStyle/>
          <a:p>
            <a:r>
              <a:rPr lang="en-US" dirty="0"/>
              <a:t>Philippians 4:6-8</a:t>
            </a:r>
          </a:p>
        </p:txBody>
      </p:sp>
      <p:sp>
        <p:nvSpPr>
          <p:cNvPr id="3" name="Content Placeholder 2">
            <a:extLst>
              <a:ext uri="{FF2B5EF4-FFF2-40B4-BE49-F238E27FC236}">
                <a16:creationId xmlns:a16="http://schemas.microsoft.com/office/drawing/2014/main" xmlns="" id="{A69E7EF2-D0D5-EB89-4D4E-89B03B0D4C1C}"/>
              </a:ext>
            </a:extLst>
          </p:cNvPr>
          <p:cNvSpPr>
            <a:spLocks noGrp="1"/>
          </p:cNvSpPr>
          <p:nvPr>
            <p:ph idx="1"/>
          </p:nvPr>
        </p:nvSpPr>
        <p:spPr/>
        <p:txBody>
          <a:bodyPr/>
          <a:lstStyle/>
          <a:p>
            <a:pPr>
              <a:buNone/>
            </a:pPr>
            <a:r>
              <a:rPr lang="en-US" sz="2800" baseline="30000" dirty="0"/>
              <a:t>6 </a:t>
            </a:r>
            <a:r>
              <a:rPr lang="en-US" sz="2800" dirty="0"/>
              <a:t>Don’t worry about anything; instead, pray about everything. Tell God what you need, and thank him for all he has done. </a:t>
            </a:r>
            <a:r>
              <a:rPr lang="en-US" sz="2800" baseline="30000" dirty="0"/>
              <a:t>7 </a:t>
            </a:r>
            <a:r>
              <a:rPr lang="en-US" sz="2800" dirty="0">
                <a:highlight>
                  <a:srgbClr val="FFFF00"/>
                </a:highlight>
              </a:rPr>
              <a:t>Then you will experience God’s peace, which exceeds anything we can understand. His peace will guard your hearts and minds as you live in Christ Jesus. </a:t>
            </a:r>
            <a:r>
              <a:rPr lang="en-US" sz="2800" baseline="30000" dirty="0"/>
              <a:t>8 </a:t>
            </a:r>
            <a:r>
              <a:rPr lang="en-US" sz="2800" dirty="0"/>
              <a:t>And now, dear brothers and sisters, one final thing. Fix your thoughts on what is true, and honorable, and right, and pure, and lovely, and admirable. Think about things that are excellent and worthy of praise.</a:t>
            </a:r>
          </a:p>
          <a:p>
            <a:endParaRPr lang="en-US" dirty="0"/>
          </a:p>
        </p:txBody>
      </p:sp>
    </p:spTree>
    <p:extLst>
      <p:ext uri="{BB962C8B-B14F-4D97-AF65-F5344CB8AC3E}">
        <p14:creationId xmlns:p14="http://schemas.microsoft.com/office/powerpoint/2010/main" val="8319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1BFFB-23BA-4481-4530-9E2656597BC8}"/>
              </a:ext>
            </a:extLst>
          </p:cNvPr>
          <p:cNvSpPr>
            <a:spLocks noGrp="1"/>
          </p:cNvSpPr>
          <p:nvPr>
            <p:ph type="title"/>
          </p:nvPr>
        </p:nvSpPr>
        <p:spPr>
          <a:xfrm>
            <a:off x="1295400" y="143494"/>
            <a:ext cx="9601200" cy="1143000"/>
          </a:xfrm>
        </p:spPr>
        <p:txBody>
          <a:bodyPr>
            <a:normAutofit/>
          </a:bodyPr>
          <a:lstStyle/>
          <a:p>
            <a:r>
              <a:rPr lang="en-US" dirty="0"/>
              <a:t>Provision and freedom from torment for those who follow and seek the Lord</a:t>
            </a:r>
          </a:p>
        </p:txBody>
      </p:sp>
      <p:sp>
        <p:nvSpPr>
          <p:cNvPr id="3" name="Content Placeholder 2">
            <a:extLst>
              <a:ext uri="{FF2B5EF4-FFF2-40B4-BE49-F238E27FC236}">
                <a16:creationId xmlns:a16="http://schemas.microsoft.com/office/drawing/2014/main" xmlns="" id="{E9E66D07-4440-3BF4-8975-53754976E9E0}"/>
              </a:ext>
            </a:extLst>
          </p:cNvPr>
          <p:cNvSpPr>
            <a:spLocks noGrp="1"/>
          </p:cNvSpPr>
          <p:nvPr>
            <p:ph idx="1"/>
          </p:nvPr>
        </p:nvSpPr>
        <p:spPr>
          <a:xfrm>
            <a:off x="95003" y="1286494"/>
            <a:ext cx="11994078" cy="4995553"/>
          </a:xfrm>
        </p:spPr>
        <p:txBody>
          <a:bodyPr>
            <a:normAutofit lnSpcReduction="10000"/>
          </a:bodyPr>
          <a:lstStyle/>
          <a:p>
            <a:pPr marL="45720" indent="0">
              <a:buNone/>
            </a:pPr>
            <a:r>
              <a:rPr lang="en-US" sz="2400" i="1" dirty="0"/>
              <a:t>Matthew 6:33,34 </a:t>
            </a:r>
            <a:r>
              <a:rPr lang="en-US" sz="2400" dirty="0"/>
              <a:t>But seek first his kingdom and his righteousness, and all these things will be given to you as well. </a:t>
            </a:r>
            <a:r>
              <a:rPr lang="en-US" sz="2400" baseline="30000" dirty="0"/>
              <a:t>34 </a:t>
            </a:r>
            <a:r>
              <a:rPr lang="en-US" sz="2400" dirty="0"/>
              <a:t>Therefore do not worry about tomorrow, for tomorrow will worry about itself. </a:t>
            </a:r>
          </a:p>
          <a:p>
            <a:pPr marL="45720" indent="0">
              <a:buNone/>
            </a:pPr>
            <a:r>
              <a:rPr lang="en-US" sz="2400" i="1" dirty="0"/>
              <a:t>Proverbs 8:17</a:t>
            </a:r>
            <a:r>
              <a:rPr lang="en-US" sz="2400" b="1" i="1" dirty="0"/>
              <a:t> </a:t>
            </a:r>
            <a:r>
              <a:rPr lang="en-US" sz="2400" i="1" dirty="0"/>
              <a:t> </a:t>
            </a:r>
            <a:r>
              <a:rPr lang="en-US" sz="2400" dirty="0"/>
              <a:t>I love those who love me, and those who seek me diligently find me. </a:t>
            </a:r>
          </a:p>
          <a:p>
            <a:pPr marL="45720" indent="0">
              <a:buNone/>
            </a:pPr>
            <a:r>
              <a:rPr lang="en-US" sz="2400" i="1" dirty="0"/>
              <a:t>Jeremiah 29:13 </a:t>
            </a:r>
            <a:r>
              <a:rPr lang="en-US" sz="2400" dirty="0"/>
              <a:t>You will seek me and find me, when you seek me with all your heart.</a:t>
            </a:r>
          </a:p>
          <a:p>
            <a:pPr marL="45720" indent="0">
              <a:buNone/>
            </a:pPr>
            <a:r>
              <a:rPr lang="en-US" sz="2400" i="1" dirty="0"/>
              <a:t>2 Timothy 1:7  </a:t>
            </a:r>
            <a:r>
              <a:rPr lang="en-US" sz="2400" i="1" baseline="30000" dirty="0"/>
              <a:t> </a:t>
            </a:r>
            <a:r>
              <a:rPr lang="en-US" sz="2400" dirty="0"/>
              <a:t>for God gave us a spirit not of fear but of power and love and self-control.</a:t>
            </a:r>
          </a:p>
          <a:p>
            <a:pPr marL="45720" indent="0">
              <a:buNone/>
            </a:pPr>
            <a:r>
              <a:rPr lang="en-US" sz="2400" dirty="0"/>
              <a:t>Isaiah 26:3 You will keep in perfect peace all who trust in you, all whose thoughts are fixed on you!</a:t>
            </a:r>
          </a:p>
          <a:p>
            <a:pPr marL="45720" indent="0">
              <a:buNone/>
            </a:pPr>
            <a:r>
              <a:rPr lang="en-US" sz="2400" i="1" dirty="0"/>
              <a:t>Ephesians 4:21-24 </a:t>
            </a:r>
            <a:r>
              <a:rPr lang="en-US" sz="2400" i="1" baseline="30000" dirty="0"/>
              <a:t> </a:t>
            </a:r>
            <a:r>
              <a:rPr lang="en-US" sz="2400" dirty="0"/>
              <a:t>assuming that you have heard about him and were taught in him, as the truth is in Jesus, </a:t>
            </a:r>
            <a:r>
              <a:rPr lang="en-US" sz="2400" baseline="30000" dirty="0"/>
              <a:t>22 </a:t>
            </a:r>
            <a:r>
              <a:rPr lang="en-US" sz="2400" dirty="0"/>
              <a:t>to put off your old self, which belongs to your former manner of life and is corrupt through deceitful desires, </a:t>
            </a:r>
            <a:r>
              <a:rPr lang="en-US" sz="2400" baseline="30000" dirty="0"/>
              <a:t>23 </a:t>
            </a:r>
            <a:r>
              <a:rPr lang="en-US" sz="2400" dirty="0"/>
              <a:t>and to be renewed in the spirit of your minds, </a:t>
            </a:r>
            <a:r>
              <a:rPr lang="en-US" sz="2400" baseline="30000" dirty="0"/>
              <a:t>24 </a:t>
            </a:r>
            <a:r>
              <a:rPr lang="en-US" sz="2400" dirty="0"/>
              <a:t>and to put on the new self, created after the likeness of God in true righteousness and holiness.</a:t>
            </a:r>
          </a:p>
          <a:p>
            <a:pPr>
              <a:buNone/>
            </a:pPr>
            <a:endParaRPr lang="en-US" dirty="0"/>
          </a:p>
        </p:txBody>
      </p:sp>
    </p:spTree>
    <p:extLst>
      <p:ext uri="{BB962C8B-B14F-4D97-AF65-F5344CB8AC3E}">
        <p14:creationId xmlns:p14="http://schemas.microsoft.com/office/powerpoint/2010/main" val="3386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BBAF5-232F-818E-E83B-CEF119D92B75}"/>
              </a:ext>
            </a:extLst>
          </p:cNvPr>
          <p:cNvSpPr>
            <a:spLocks noGrp="1"/>
          </p:cNvSpPr>
          <p:nvPr>
            <p:ph type="title"/>
          </p:nvPr>
        </p:nvSpPr>
        <p:spPr/>
        <p:txBody>
          <a:bodyPr/>
          <a:lstStyle/>
          <a:p>
            <a:r>
              <a:rPr lang="en-US" dirty="0"/>
              <a:t>2 Corinthians 3:16-18</a:t>
            </a:r>
          </a:p>
        </p:txBody>
      </p:sp>
      <p:sp>
        <p:nvSpPr>
          <p:cNvPr id="3" name="Content Placeholder 2">
            <a:extLst>
              <a:ext uri="{FF2B5EF4-FFF2-40B4-BE49-F238E27FC236}">
                <a16:creationId xmlns:a16="http://schemas.microsoft.com/office/drawing/2014/main" xmlns="" id="{8EB0017D-7D20-C0D8-0E58-779EBC804504}"/>
              </a:ext>
            </a:extLst>
          </p:cNvPr>
          <p:cNvSpPr>
            <a:spLocks noGrp="1"/>
          </p:cNvSpPr>
          <p:nvPr>
            <p:ph idx="1"/>
          </p:nvPr>
        </p:nvSpPr>
        <p:spPr/>
        <p:txBody>
          <a:bodyPr/>
          <a:lstStyle/>
          <a:p>
            <a:pPr>
              <a:buNone/>
            </a:pPr>
            <a:r>
              <a:rPr lang="en-US" sz="2800" baseline="30000" dirty="0"/>
              <a:t>16 </a:t>
            </a:r>
            <a:r>
              <a:rPr lang="en-US" sz="2800" dirty="0"/>
              <a:t>But whenever someone turns to the Lord, the veil is taken away. </a:t>
            </a:r>
            <a:r>
              <a:rPr lang="en-US" sz="2800" baseline="30000" dirty="0"/>
              <a:t>17 </a:t>
            </a:r>
            <a:r>
              <a:rPr lang="en-US" sz="2800" b="1" dirty="0"/>
              <a:t>For the Lord is the Spirit, and wherever the Spirit of the Lord is, there is freedom.</a:t>
            </a:r>
            <a:r>
              <a:rPr lang="en-US" sz="2800" dirty="0"/>
              <a:t> </a:t>
            </a:r>
            <a:r>
              <a:rPr lang="en-US" sz="2800" baseline="30000" dirty="0"/>
              <a:t>18 </a:t>
            </a:r>
            <a:r>
              <a:rPr lang="en-US" sz="2800" dirty="0"/>
              <a:t>So all of us who have had that veil removed can see and reflect the glory of the Lord. And the Lord—who is the Spirit—makes us more and more like him as we are changed into his glorious image. </a:t>
            </a:r>
            <a:r>
              <a:rPr lang="en-US" dirty="0"/>
              <a:t>[NLT]</a:t>
            </a:r>
          </a:p>
          <a:p>
            <a:pPr algn="ctr">
              <a:buNone/>
            </a:pPr>
            <a:r>
              <a:rPr lang="en-US" sz="3600" i="1" dirty="0"/>
              <a:t>Verse 17 is more about functional participation than it is about location</a:t>
            </a:r>
          </a:p>
          <a:p>
            <a:endParaRPr lang="en-US" dirty="0"/>
          </a:p>
        </p:txBody>
      </p:sp>
    </p:spTree>
    <p:extLst>
      <p:ext uri="{BB962C8B-B14F-4D97-AF65-F5344CB8AC3E}">
        <p14:creationId xmlns:p14="http://schemas.microsoft.com/office/powerpoint/2010/main" val="134271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031023_Win32.potx" id="{E7C5DF6E-549D-4E9B-935B-C6E8D839CE4F}" vid="{E5B5BF34-C341-4C53-BFF1-BF734FCD4F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Business red line presentation (widescreen)</Template>
  <TotalTime>1592</TotalTime>
  <Words>657</Words>
  <Application>Microsoft Office PowerPoint</Application>
  <PresentationFormat>Custom</PresentationFormat>
  <Paragraphs>89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Red Line Business 16x9</vt:lpstr>
      <vt:lpstr>OBTAINING &amp; Maintaining the breakthrough – Perpetual repentance and obedience</vt:lpstr>
      <vt:lpstr>PowerPoint Presentation</vt:lpstr>
      <vt:lpstr>I do not want you to be uninformed.</vt:lpstr>
      <vt:lpstr>“So if the Son sets you free, you will be free indeed.” If…</vt:lpstr>
      <vt:lpstr>Free indeed If…</vt:lpstr>
      <vt:lpstr>Colossians 3:2-10</vt:lpstr>
      <vt:lpstr>Philippians 4:6-8</vt:lpstr>
      <vt:lpstr>Provision and freedom from torment for those who follow and seek the Lord</vt:lpstr>
      <vt:lpstr>2 Corinthians 3:16-18</vt:lpstr>
      <vt:lpstr>“So if the Son sets you free, you will be free indeed.” If…</vt:lpstr>
      <vt:lpstr>When they did not hold to his teaching…</vt:lpstr>
      <vt:lpstr>When Jesus began his ministry, what was the message he was preaching?</vt:lpstr>
      <vt:lpstr>REPENTANCE!</vt:lpstr>
      <vt:lpstr>What is Repentance?:</vt:lpstr>
      <vt:lpstr>Repentance creates a hedge of protection</vt:lpstr>
      <vt:lpstr>The blameless life give no permission to the enemy through sin</vt:lpstr>
      <vt:lpstr>The practice of Repentance—It's not just once so that you can be saved . it needs to be a part of a lifestyle of surrender and obedience, which leads to and maintains freedom and healing for you today!</vt:lpstr>
      <vt:lpstr>Our enemy is the Accuser. If you are blameless (through repentance/sins covered by the Blood of Jesus), you cannot be accused.</vt:lpstr>
      <vt:lpstr>Do you believe Jesus was speaking the truth when he said…</vt:lpstr>
      <vt:lpstr>Though you are saved from eternity, you may still have torment or sickness in your life related to unrepented sin</vt:lpstr>
      <vt:lpstr>Unrepented sin leads to curses:</vt:lpstr>
      <vt:lpstr>Deuteronomy talks in-depth about how God’s people can come under a curse</vt:lpstr>
      <vt:lpstr>The Good news—This is how you reverse the consequences and break the curse:  Repent/Confess your Sins </vt:lpstr>
      <vt:lpstr>How we Get free from a curse—the power of the Blood of Jesus</vt:lpstr>
      <vt:lpstr>What does this practically look like? Repent—DO this:</vt:lpstr>
      <vt:lpstr>What do you need today? If you would like prayer, the Alter is open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OBTAINING &amp; Maintaining the breakthrough – Perpetual repentance and obedience</dc:title>
  <dc:creator>Daniel Slade</dc:creator>
  <cp:lastModifiedBy>LifeGate</cp:lastModifiedBy>
  <cp:revision>4</cp:revision>
  <dcterms:created xsi:type="dcterms:W3CDTF">2025-12-08T14:06:18Z</dcterms:created>
  <dcterms:modified xsi:type="dcterms:W3CDTF">2025-12-14T16:49:08Z</dcterms:modified>
</cp:coreProperties>
</file>