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665" r:id="rId3"/>
    <p:sldId id="661" r:id="rId4"/>
    <p:sldId id="653" r:id="rId5"/>
    <p:sldId id="627" r:id="rId6"/>
    <p:sldId id="631" r:id="rId7"/>
    <p:sldId id="645" r:id="rId8"/>
    <p:sldId id="651" r:id="rId9"/>
    <p:sldId id="654" r:id="rId10"/>
    <p:sldId id="646" r:id="rId11"/>
    <p:sldId id="617" r:id="rId12"/>
    <p:sldId id="650" r:id="rId13"/>
    <p:sldId id="648" r:id="rId14"/>
    <p:sldId id="649" r:id="rId15"/>
    <p:sldId id="629" r:id="rId16"/>
    <p:sldId id="664" r:id="rId17"/>
    <p:sldId id="663" r:id="rId18"/>
    <p:sldId id="644" r:id="rId19"/>
    <p:sldId id="636" r:id="rId20"/>
    <p:sldId id="657" r:id="rId21"/>
    <p:sldId id="616" r:id="rId22"/>
    <p:sldId id="599" r:id="rId23"/>
    <p:sldId id="655" r:id="rId24"/>
    <p:sldId id="656" r:id="rId25"/>
    <p:sldId id="662" r:id="rId26"/>
    <p:sldId id="658" r:id="rId27"/>
    <p:sldId id="659" r:id="rId28"/>
    <p:sldId id="643" r:id="rId29"/>
  </p:sldIdLst>
  <p:sldSz cx="9144000" cy="6858000" type="screen4x3"/>
  <p:notesSz cx="7010400" cy="92964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4A8"/>
    <a:srgbClr val="E8E8E8"/>
    <a:srgbClr val="333333"/>
    <a:srgbClr val="35759D"/>
    <a:srgbClr val="4D4D4D"/>
    <a:srgbClr val="B92D14"/>
    <a:srgbClr val="35B1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962" autoAdjust="0"/>
    <p:restoredTop sz="95596" autoAdjust="0"/>
  </p:normalViewPr>
  <p:slideViewPr>
    <p:cSldViewPr>
      <p:cViewPr>
        <p:scale>
          <a:sx n="70" d="100"/>
          <a:sy n="70" d="100"/>
        </p:scale>
        <p:origin x="-2730" y="-81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6A6DD239-DBF5-489A-B00C-C74CB335A4CB}" type="slidenum">
              <a:rPr lang="en-US" altLang="en-US"/>
              <a:pPr/>
              <a:t>‹#›</a:t>
            </a:fld>
            <a:endParaRPr lang="en-US" altLang="en-US"/>
          </a:p>
        </p:txBody>
      </p:sp>
    </p:spTree>
    <p:extLst>
      <p:ext uri="{BB962C8B-B14F-4D97-AF65-F5344CB8AC3E}">
        <p14:creationId xmlns:p14="http://schemas.microsoft.com/office/powerpoint/2010/main" val="5587458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4E171F-B22C-43B5-8C33-8E41174E0EB3}"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DD239-DBF5-489A-B00C-C74CB335A4CB}" type="slidenum">
              <a:rPr lang="en-US" altLang="en-US" smtClean="0"/>
              <a:pPr/>
              <a:t>22</a:t>
            </a:fld>
            <a:endParaRPr lang="en-US" altLang="en-US"/>
          </a:p>
        </p:txBody>
      </p:sp>
    </p:spTree>
    <p:extLst>
      <p:ext uri="{BB962C8B-B14F-4D97-AF65-F5344CB8AC3E}">
        <p14:creationId xmlns:p14="http://schemas.microsoft.com/office/powerpoint/2010/main" val="320954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A62FE-F8D6-418F-A017-284762CA26E0}" type="slidenum">
              <a:rPr lang="en-US" altLang="en-US"/>
              <a:pPr/>
              <a:t>28</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8691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8979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658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660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6634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4455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764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0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823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633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029200"/>
            <a:ext cx="84582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LifeGate Christmas Sermon</a:t>
            </a:r>
          </a:p>
          <a:p>
            <a:r>
              <a:rPr lang="en-US" sz="36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December 21, 2025</a:t>
            </a:r>
            <a:endParaRPr lang="en-US" sz="36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endParaRPr>
          </a:p>
        </p:txBody>
      </p:sp>
      <p:sp>
        <p:nvSpPr>
          <p:cNvPr id="2" name="TextBox 1"/>
          <p:cNvSpPr txBox="1"/>
          <p:nvPr/>
        </p:nvSpPr>
        <p:spPr>
          <a:xfrm>
            <a:off x="152400" y="3569494"/>
            <a:ext cx="8991600" cy="1446550"/>
          </a:xfrm>
          <a:prstGeom prst="rect">
            <a:avLst/>
          </a:prstGeom>
          <a:noFill/>
        </p:spPr>
        <p:txBody>
          <a:bodyPr wrap="square" rtlCol="0">
            <a:spAutoFit/>
          </a:bodyPr>
          <a:lstStyle/>
          <a:p>
            <a:r>
              <a:rPr lang="en-US" sz="4400" dirty="0" smtClean="0">
                <a:solidFill>
                  <a:srgbClr val="FFFF00"/>
                </a:solidFill>
              </a:rPr>
              <a:t>Part 5</a:t>
            </a:r>
            <a:r>
              <a:rPr lang="en-US" sz="4400" dirty="0" smtClean="0"/>
              <a:t> </a:t>
            </a:r>
            <a:r>
              <a:rPr lang="en-US" sz="4400" dirty="0" smtClean="0">
                <a:solidFill>
                  <a:srgbClr val="FFFF00"/>
                </a:solidFill>
              </a:rPr>
              <a:t>–</a:t>
            </a:r>
            <a:r>
              <a:rPr lang="en-US" sz="4400" dirty="0" smtClean="0"/>
              <a:t> </a:t>
            </a:r>
            <a:r>
              <a:rPr lang="en-US" sz="3200" b="1" dirty="0" smtClean="0">
                <a:effectLst>
                  <a:outerShdw blurRad="38100" dist="38100" dir="2700000" algn="tl">
                    <a:srgbClr val="000000">
                      <a:alpha val="43137"/>
                    </a:srgbClr>
                  </a:outerShdw>
                </a:effectLst>
              </a:rPr>
              <a:t> </a:t>
            </a:r>
          </a:p>
          <a:p>
            <a:r>
              <a:rPr lang="en-US" sz="4400" b="1" dirty="0" smtClean="0">
                <a:effectLst>
                  <a:outerShdw blurRad="38100" dist="38100" dir="2700000" algn="tl">
                    <a:srgbClr val="000000">
                      <a:alpha val="43137"/>
                    </a:srgbClr>
                  </a:outerShdw>
                </a:effectLst>
              </a:rPr>
              <a:t>“Hidden In Plain Sight”</a:t>
            </a:r>
            <a:endParaRPr lang="en-US" sz="4400" b="1" dirty="0"/>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228600"/>
            <a:ext cx="7567073" cy="303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72218"/>
            <a:ext cx="7801711" cy="555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2400" y="0"/>
            <a:ext cx="9144000"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How God Designed The Human Lungs</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To Feed The Need For Oxygen </a:t>
            </a:r>
          </a:p>
        </p:txBody>
      </p:sp>
      <p:pic>
        <p:nvPicPr>
          <p:cNvPr id="308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r="20362"/>
          <a:stretch/>
        </p:blipFill>
        <p:spPr bwMode="auto">
          <a:xfrm>
            <a:off x="152400" y="1198095"/>
            <a:ext cx="8625996"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00" y="5029200"/>
            <a:ext cx="4753711" cy="1384995"/>
          </a:xfrm>
          <a:prstGeom prst="rect">
            <a:avLst/>
          </a:prstGeom>
          <a:noFill/>
        </p:spPr>
        <p:txBody>
          <a:bodyPr wrap="square" rtlCol="0">
            <a:spAutoFit/>
          </a:bodyPr>
          <a:lstStyle/>
          <a:p>
            <a:r>
              <a:rPr lang="en-US" sz="2800" b="1" dirty="0" smtClean="0"/>
              <a:t>Every Cell In Your Body Is A Factory That Requires Oxygen To Run</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73" y="1890593"/>
            <a:ext cx="8703525" cy="452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04" y="1676400"/>
            <a:ext cx="8391910" cy="4045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102" y="1540994"/>
            <a:ext cx="8602623" cy="487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7956" y="1525045"/>
            <a:ext cx="6592887"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38299" y="5789538"/>
            <a:ext cx="6172200" cy="461665"/>
          </a:xfrm>
          <a:prstGeom prst="rect">
            <a:avLst/>
          </a:prstGeom>
          <a:noFill/>
        </p:spPr>
        <p:txBody>
          <a:bodyPr wrap="square" rtlCol="0">
            <a:spAutoFit/>
          </a:bodyPr>
          <a:lstStyle/>
          <a:p>
            <a:r>
              <a:rPr lang="en-US" b="1" dirty="0" smtClean="0"/>
              <a:t>300 Million Alveoli Air Sacks Per Lung</a:t>
            </a:r>
            <a:endParaRPr lang="en-US" b="1" dirty="0"/>
          </a:p>
        </p:txBody>
      </p:sp>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331" y="1583858"/>
            <a:ext cx="8974137"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104" y="1459532"/>
            <a:ext cx="8574088" cy="508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26848" y="1459532"/>
            <a:ext cx="7848600" cy="1569660"/>
          </a:xfrm>
          <a:prstGeom prst="rect">
            <a:avLst/>
          </a:prstGeom>
          <a:solidFill>
            <a:schemeClr val="accent1"/>
          </a:solidFill>
        </p:spPr>
        <p:txBody>
          <a:bodyPr wrap="square" rtlCol="0">
            <a:spAutoFit/>
          </a:bodyPr>
          <a:lstStyle/>
          <a:p>
            <a:r>
              <a:rPr lang="en-US" b="1" dirty="0" smtClean="0"/>
              <a:t>ONE RED BLOOD CELL CARRIES ENOUGH HEMOGLOBIN TO CARRY ONE BILLION</a:t>
            </a:r>
          </a:p>
          <a:p>
            <a:r>
              <a:rPr lang="en-US" b="1" dirty="0" smtClean="0"/>
              <a:t>OXYGEN MOLECULES BECAUSE BLOOD ITSELF</a:t>
            </a:r>
          </a:p>
          <a:p>
            <a:r>
              <a:rPr lang="en-US" b="1" dirty="0" smtClean="0"/>
              <a:t>CANNOT TRANSPORT OXYGEN</a:t>
            </a:r>
            <a:endParaRPr lang="en-US" b="1" dirty="0"/>
          </a:p>
        </p:txBody>
      </p:sp>
      <p:sp>
        <p:nvSpPr>
          <p:cNvPr id="7" name="TextBox 6"/>
          <p:cNvSpPr txBox="1"/>
          <p:nvPr/>
        </p:nvSpPr>
        <p:spPr>
          <a:xfrm>
            <a:off x="826848" y="3505200"/>
            <a:ext cx="7951548" cy="830997"/>
          </a:xfrm>
          <a:prstGeom prst="rect">
            <a:avLst/>
          </a:prstGeom>
          <a:solidFill>
            <a:schemeClr val="accent1"/>
          </a:solidFill>
        </p:spPr>
        <p:txBody>
          <a:bodyPr wrap="square" rtlCol="0">
            <a:spAutoFit/>
          </a:bodyPr>
          <a:lstStyle/>
          <a:p>
            <a:r>
              <a:rPr lang="en-US" dirty="0" smtClean="0"/>
              <a:t>THESE RED BLOOD CELLS FLOW THROUGH</a:t>
            </a:r>
          </a:p>
          <a:p>
            <a:r>
              <a:rPr lang="en-US" dirty="0" smtClean="0"/>
              <a:t>60,000 MILES OF BLOOD VESSELS AND ARTERIES  </a:t>
            </a:r>
            <a:endParaRPr lang="en-US" dirty="0"/>
          </a:p>
        </p:txBody>
      </p:sp>
      <p:sp>
        <p:nvSpPr>
          <p:cNvPr id="17" name="TextBox 16"/>
          <p:cNvSpPr txBox="1"/>
          <p:nvPr/>
        </p:nvSpPr>
        <p:spPr>
          <a:xfrm>
            <a:off x="775374" y="4890700"/>
            <a:ext cx="7951548" cy="1200329"/>
          </a:xfrm>
          <a:prstGeom prst="rect">
            <a:avLst/>
          </a:prstGeom>
          <a:solidFill>
            <a:schemeClr val="accent1"/>
          </a:solidFill>
        </p:spPr>
        <p:txBody>
          <a:bodyPr wrap="square" rtlCol="0">
            <a:spAutoFit/>
          </a:bodyPr>
          <a:lstStyle/>
          <a:p>
            <a:r>
              <a:rPr lang="en-US" dirty="0" smtClean="0"/>
              <a:t>TO GET HEMOGLOBIN IN YOUR RED BLOOD CELLS REQUIRES IRON – AND IRON IS TOXIC AND NEEDS REGULATED AND THAT’S WHAT YOUR LIVER DOES  </a:t>
            </a:r>
            <a:endParaRPr lang="en-US" dirty="0"/>
          </a:p>
        </p:txBody>
      </p:sp>
    </p:spTree>
    <p:extLst>
      <p:ext uri="{BB962C8B-B14F-4D97-AF65-F5344CB8AC3E}">
        <p14:creationId xmlns:p14="http://schemas.microsoft.com/office/powerpoint/2010/main" val="249895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7"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01025"/>
            <a:ext cx="91440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Let’s Get This Revelation Of “Messiah” Clear </a:t>
            </a:r>
          </a:p>
        </p:txBody>
      </p:sp>
      <p:sp>
        <p:nvSpPr>
          <p:cNvPr id="3" name="Rectangle 2"/>
          <p:cNvSpPr/>
          <p:nvPr/>
        </p:nvSpPr>
        <p:spPr>
          <a:xfrm>
            <a:off x="744279" y="2819400"/>
            <a:ext cx="8229600" cy="1569660"/>
          </a:xfrm>
          <a:prstGeom prst="rect">
            <a:avLst/>
          </a:prstGeom>
          <a:solidFill>
            <a:srgbClr val="000000"/>
          </a:solidFill>
        </p:spPr>
        <p:txBody>
          <a:bodyPr wrap="square">
            <a:spAutoFit/>
          </a:bodyPr>
          <a:lstStyle/>
          <a:p>
            <a:r>
              <a:rPr lang="en-US" dirty="0"/>
              <a:t> Know and understand this: From the issuing of the decree to restore and rebuild Jerusalem until </a:t>
            </a:r>
            <a:r>
              <a:rPr lang="en-US" b="1" dirty="0">
                <a:solidFill>
                  <a:srgbClr val="FFFF00"/>
                </a:solidFill>
              </a:rPr>
              <a:t>Messiah</a:t>
            </a:r>
            <a:r>
              <a:rPr lang="en-US" dirty="0">
                <a:solidFill>
                  <a:srgbClr val="FFFF00"/>
                </a:solidFill>
              </a:rPr>
              <a:t> </a:t>
            </a:r>
            <a:r>
              <a:rPr lang="en-US" dirty="0" smtClean="0"/>
              <a:t>(Strong’s  Hebrew 4899 – 7Xs) the</a:t>
            </a:r>
            <a:r>
              <a:rPr lang="en-US" dirty="0"/>
              <a:t> Prince will be seven weeks and 62 weeks. </a:t>
            </a:r>
            <a:r>
              <a:rPr lang="en-US" dirty="0" smtClean="0"/>
              <a:t>(483 years). </a:t>
            </a:r>
            <a:r>
              <a:rPr lang="en-US" b="1" dirty="0"/>
              <a:t>Daniel 9:25 (</a:t>
            </a:r>
            <a:r>
              <a:rPr lang="en-US" b="1" dirty="0" err="1"/>
              <a:t>HCSB</a:t>
            </a:r>
            <a:r>
              <a:rPr lang="en-US" b="1" dirty="0"/>
              <a:t>) </a:t>
            </a:r>
            <a:endParaRPr lang="en-US" dirty="0"/>
          </a:p>
        </p:txBody>
      </p:sp>
      <p:sp>
        <p:nvSpPr>
          <p:cNvPr id="2" name="Rectangle 1"/>
          <p:cNvSpPr/>
          <p:nvPr/>
        </p:nvSpPr>
        <p:spPr>
          <a:xfrm>
            <a:off x="258726" y="4389060"/>
            <a:ext cx="8656674" cy="1323439"/>
          </a:xfrm>
          <a:prstGeom prst="rect">
            <a:avLst/>
          </a:prstGeom>
        </p:spPr>
        <p:txBody>
          <a:bodyPr wrap="square">
            <a:spAutoFit/>
          </a:bodyPr>
          <a:lstStyle/>
          <a:p>
            <a:r>
              <a:rPr lang="en-US" sz="2000" dirty="0"/>
              <a:t>"And you shall know and understand, that from the going forth of the </a:t>
            </a:r>
            <a:r>
              <a:rPr lang="en-US" sz="1800" dirty="0"/>
              <a:t>command</a:t>
            </a:r>
            <a:r>
              <a:rPr lang="en-US" sz="2000" dirty="0"/>
              <a:t> for the answer and for the building of Jerusalem </a:t>
            </a:r>
            <a:r>
              <a:rPr lang="en-US" sz="2000" b="1" dirty="0">
                <a:solidFill>
                  <a:srgbClr val="FFFF00"/>
                </a:solidFill>
              </a:rPr>
              <a:t>until Christ the </a:t>
            </a:r>
            <a:r>
              <a:rPr lang="en-US" sz="2000" b="1" dirty="0" smtClean="0">
                <a:solidFill>
                  <a:srgbClr val="FFFF00"/>
                </a:solidFill>
              </a:rPr>
              <a:t>(Anointed One) prince </a:t>
            </a:r>
            <a:r>
              <a:rPr lang="en-US" sz="2000" b="1" dirty="0">
                <a:solidFill>
                  <a:srgbClr val="FFFF00"/>
                </a:solidFill>
              </a:rPr>
              <a:t>seven weeks</a:t>
            </a:r>
            <a:r>
              <a:rPr lang="en-US" sz="2000" dirty="0"/>
              <a:t>, and sixty-two weeks</a:t>
            </a:r>
            <a:r>
              <a:rPr lang="en-US" sz="2000" dirty="0" smtClean="0"/>
              <a:t>; (Septuagint – written 200 years before Christ)</a:t>
            </a: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62" y="761999"/>
            <a:ext cx="3909237" cy="18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343400" y="762000"/>
            <a:ext cx="4572000" cy="1754326"/>
          </a:xfrm>
          <a:prstGeom prst="rect">
            <a:avLst/>
          </a:prstGeom>
        </p:spPr>
        <p:txBody>
          <a:bodyPr>
            <a:spAutoFit/>
          </a:bodyPr>
          <a:lstStyle/>
          <a:p>
            <a:r>
              <a:rPr lang="en-US" sz="1800" dirty="0" smtClean="0"/>
              <a:t>For </a:t>
            </a:r>
            <a:r>
              <a:rPr lang="en-US" sz="1800" dirty="0"/>
              <a:t>unto us a child is born, unto us a </a:t>
            </a:r>
            <a:r>
              <a:rPr lang="en-US" sz="1800" dirty="0" smtClean="0"/>
              <a:t>Son </a:t>
            </a:r>
            <a:r>
              <a:rPr lang="en-US" sz="1800" dirty="0"/>
              <a:t>is given: and the government shall be upon </a:t>
            </a:r>
            <a:r>
              <a:rPr lang="en-US" sz="1800" dirty="0" smtClean="0"/>
              <a:t>His </a:t>
            </a:r>
            <a:r>
              <a:rPr lang="en-US" sz="1800" dirty="0"/>
              <a:t>shoulder: and </a:t>
            </a:r>
            <a:r>
              <a:rPr lang="en-US" sz="1800" dirty="0" smtClean="0"/>
              <a:t>His </a:t>
            </a:r>
            <a:r>
              <a:rPr lang="en-US" sz="1800" dirty="0"/>
              <a:t>N</a:t>
            </a:r>
            <a:r>
              <a:rPr lang="en-US" sz="1800" dirty="0" smtClean="0"/>
              <a:t>ame </a:t>
            </a:r>
            <a:r>
              <a:rPr lang="en-US" sz="1800" dirty="0"/>
              <a:t>shall be called Wonderful, Counsellor, </a:t>
            </a:r>
            <a:r>
              <a:rPr lang="en-US" sz="1800" b="1" dirty="0">
                <a:solidFill>
                  <a:srgbClr val="FFFF00"/>
                </a:solidFill>
              </a:rPr>
              <a:t>The </a:t>
            </a:r>
            <a:r>
              <a:rPr lang="en-US" sz="1800" b="1" dirty="0" smtClean="0">
                <a:solidFill>
                  <a:srgbClr val="FFFF00"/>
                </a:solidFill>
              </a:rPr>
              <a:t>Mighty </a:t>
            </a:r>
            <a:r>
              <a:rPr lang="en-US" sz="1800" b="1" dirty="0">
                <a:solidFill>
                  <a:srgbClr val="FFFF00"/>
                </a:solidFill>
              </a:rPr>
              <a:t>God, </a:t>
            </a:r>
            <a:r>
              <a:rPr lang="en-US" sz="1800" dirty="0"/>
              <a:t>The everlasting Father, The Prince of Peace. </a:t>
            </a:r>
            <a:r>
              <a:rPr lang="en-US" sz="1800" b="1" dirty="0"/>
              <a:t>Isaiah 9:6 (KJV) </a:t>
            </a:r>
            <a:endParaRPr lang="en-US" sz="1800" dirty="0"/>
          </a:p>
        </p:txBody>
      </p:sp>
      <p:sp>
        <p:nvSpPr>
          <p:cNvPr id="6" name="TextBox 5"/>
          <p:cNvSpPr txBox="1"/>
          <p:nvPr/>
        </p:nvSpPr>
        <p:spPr>
          <a:xfrm rot="20998649">
            <a:off x="1436976" y="1968164"/>
            <a:ext cx="3409598" cy="646331"/>
          </a:xfrm>
          <a:prstGeom prst="rect">
            <a:avLst/>
          </a:prstGeom>
          <a:noFill/>
        </p:spPr>
        <p:txBody>
          <a:bodyPr wrap="square" rtlCol="0">
            <a:spAutoFit/>
          </a:bodyPr>
          <a:lstStyle/>
          <a:p>
            <a:pPr algn="l"/>
            <a:r>
              <a:rPr lang="en-US" sz="1800" dirty="0" smtClean="0">
                <a:solidFill>
                  <a:srgbClr val="000000"/>
                </a:solidFill>
              </a:rPr>
              <a:t>The Jews didn’t think the </a:t>
            </a:r>
          </a:p>
          <a:p>
            <a:pPr algn="l"/>
            <a:r>
              <a:rPr lang="en-US" sz="1800" dirty="0">
                <a:solidFill>
                  <a:srgbClr val="000000"/>
                </a:solidFill>
              </a:rPr>
              <a:t> </a:t>
            </a:r>
            <a:r>
              <a:rPr lang="en-US" sz="1800" dirty="0" smtClean="0">
                <a:solidFill>
                  <a:srgbClr val="000000"/>
                </a:solidFill>
              </a:rPr>
              <a:t>           Messiah Was God</a:t>
            </a:r>
            <a:endParaRPr lang="en-US" sz="1800" dirty="0">
              <a:solidFill>
                <a:srgbClr val="000000"/>
              </a:solidFill>
            </a:endParaRPr>
          </a:p>
        </p:txBody>
      </p:sp>
      <p:sp>
        <p:nvSpPr>
          <p:cNvPr id="7" name="Rectangle 6"/>
          <p:cNvSpPr/>
          <p:nvPr/>
        </p:nvSpPr>
        <p:spPr>
          <a:xfrm>
            <a:off x="258726" y="5712499"/>
            <a:ext cx="8656674" cy="1200329"/>
          </a:xfrm>
          <a:prstGeom prst="rect">
            <a:avLst/>
          </a:prstGeom>
        </p:spPr>
        <p:txBody>
          <a:bodyPr wrap="square">
            <a:spAutoFit/>
          </a:bodyPr>
          <a:lstStyle/>
          <a:p>
            <a:r>
              <a:rPr lang="en-US" dirty="0" smtClean="0">
                <a:solidFill>
                  <a:srgbClr val="FFFF00"/>
                </a:solidFill>
              </a:rPr>
              <a:t>“For </a:t>
            </a:r>
            <a:r>
              <a:rPr lang="en-US" dirty="0">
                <a:solidFill>
                  <a:srgbClr val="FFFF00"/>
                </a:solidFill>
              </a:rPr>
              <a:t>some of them, their expectations for the </a:t>
            </a:r>
            <a:r>
              <a:rPr lang="en-US" dirty="0" smtClean="0">
                <a:solidFill>
                  <a:srgbClr val="FFFF00"/>
                </a:solidFill>
              </a:rPr>
              <a:t>‘Deliverer </a:t>
            </a:r>
            <a:r>
              <a:rPr lang="en-US" dirty="0">
                <a:solidFill>
                  <a:srgbClr val="FFFF00"/>
                </a:solidFill>
              </a:rPr>
              <a:t>W</a:t>
            </a:r>
            <a:r>
              <a:rPr lang="en-US" dirty="0" smtClean="0">
                <a:solidFill>
                  <a:srgbClr val="FFFF00"/>
                </a:solidFill>
              </a:rPr>
              <a:t>ho </a:t>
            </a:r>
            <a:r>
              <a:rPr lang="en-US" dirty="0">
                <a:solidFill>
                  <a:srgbClr val="FFFF00"/>
                </a:solidFill>
              </a:rPr>
              <a:t>shall come forth from Jacob' was intense, theologically-charged, and surprisingly detailed</a:t>
            </a:r>
            <a:r>
              <a:rPr lang="en-US" dirty="0" smtClean="0">
                <a:solidFill>
                  <a:srgbClr val="FFFF00"/>
                </a:solidFill>
              </a:rPr>
              <a:t>.” Glenn Miller </a:t>
            </a:r>
            <a:endParaRPr lang="en-US" dirty="0">
              <a:solidFill>
                <a:srgbClr val="FFFF00"/>
              </a:solidFill>
            </a:endParaRPr>
          </a:p>
        </p:txBody>
      </p:sp>
    </p:spTree>
    <p:extLst>
      <p:ext uri="{BB962C8B-B14F-4D97-AF65-F5344CB8AC3E}">
        <p14:creationId xmlns:p14="http://schemas.microsoft.com/office/powerpoint/2010/main" val="260925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283">
            <a:off x="3426557" y="472457"/>
            <a:ext cx="4857750" cy="618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610612"/>
            <a:ext cx="3200400" cy="3539430"/>
          </a:xfrm>
          <a:prstGeom prst="rect">
            <a:avLst/>
          </a:prstGeom>
          <a:noFill/>
        </p:spPr>
        <p:txBody>
          <a:bodyPr wrap="square" rtlCol="0">
            <a:spAutoFit/>
          </a:bodyPr>
          <a:lstStyle/>
          <a:p>
            <a:r>
              <a:rPr lang="en-US" sz="2800" dirty="0" smtClean="0">
                <a:solidFill>
                  <a:schemeClr val="bg2">
                    <a:lumMod val="25000"/>
                    <a:lumOff val="75000"/>
                  </a:schemeClr>
                </a:solidFill>
              </a:rPr>
              <a:t>This Brother</a:t>
            </a:r>
          </a:p>
          <a:p>
            <a:r>
              <a:rPr lang="en-US" sz="2800" dirty="0" smtClean="0">
                <a:solidFill>
                  <a:schemeClr val="bg2">
                    <a:lumMod val="25000"/>
                    <a:lumOff val="75000"/>
                  </a:schemeClr>
                </a:solidFill>
              </a:rPr>
              <a:t>Made A Power </a:t>
            </a:r>
          </a:p>
          <a:p>
            <a:r>
              <a:rPr lang="en-US" sz="2800" dirty="0" smtClean="0">
                <a:solidFill>
                  <a:schemeClr val="bg2">
                    <a:lumMod val="25000"/>
                    <a:lumOff val="75000"/>
                  </a:schemeClr>
                </a:solidFill>
              </a:rPr>
              <a:t>Observation </a:t>
            </a:r>
          </a:p>
          <a:p>
            <a:r>
              <a:rPr lang="en-US" sz="2800" dirty="0" smtClean="0">
                <a:solidFill>
                  <a:schemeClr val="bg2">
                    <a:lumMod val="25000"/>
                    <a:lumOff val="75000"/>
                  </a:schemeClr>
                </a:solidFill>
              </a:rPr>
              <a:t>Of Two </a:t>
            </a:r>
          </a:p>
          <a:p>
            <a:r>
              <a:rPr lang="en-US" sz="2800" dirty="0" smtClean="0">
                <a:solidFill>
                  <a:schemeClr val="bg2">
                    <a:lumMod val="25000"/>
                    <a:lumOff val="75000"/>
                  </a:schemeClr>
                </a:solidFill>
              </a:rPr>
              <a:t>Unborn Babies</a:t>
            </a:r>
          </a:p>
          <a:p>
            <a:r>
              <a:rPr lang="en-US" sz="2800" dirty="0" smtClean="0">
                <a:solidFill>
                  <a:schemeClr val="bg2">
                    <a:lumMod val="25000"/>
                    <a:lumOff val="75000"/>
                  </a:schemeClr>
                </a:solidFill>
              </a:rPr>
              <a:t>Responding </a:t>
            </a:r>
          </a:p>
          <a:p>
            <a:r>
              <a:rPr lang="en-US" sz="2800" dirty="0" smtClean="0">
                <a:solidFill>
                  <a:schemeClr val="bg2">
                    <a:lumMod val="25000"/>
                    <a:lumOff val="75000"/>
                  </a:schemeClr>
                </a:solidFill>
              </a:rPr>
              <a:t>To God and each</a:t>
            </a:r>
          </a:p>
          <a:p>
            <a:r>
              <a:rPr lang="en-US" sz="2800" dirty="0" smtClean="0">
                <a:solidFill>
                  <a:schemeClr val="bg2">
                    <a:lumMod val="25000"/>
                    <a:lumOff val="75000"/>
                  </a:schemeClr>
                </a:solidFill>
              </a:rPr>
              <a:t>Other </a:t>
            </a:r>
            <a:endParaRPr lang="en-US" sz="2800" dirty="0">
              <a:solidFill>
                <a:schemeClr val="bg2">
                  <a:lumMod val="25000"/>
                  <a:lumOff val="75000"/>
                </a:schemeClr>
              </a:solidFill>
            </a:endParaRPr>
          </a:p>
        </p:txBody>
      </p:sp>
    </p:spTree>
    <p:extLst>
      <p:ext uri="{BB962C8B-B14F-4D97-AF65-F5344CB8AC3E}">
        <p14:creationId xmlns:p14="http://schemas.microsoft.com/office/powerpoint/2010/main" val="106928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269" y="533400"/>
            <a:ext cx="3807265"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4679" y="3505200"/>
            <a:ext cx="8763000" cy="3277820"/>
          </a:xfrm>
          <a:prstGeom prst="rect">
            <a:avLst/>
          </a:prstGeom>
        </p:spPr>
        <p:txBody>
          <a:bodyPr wrap="square">
            <a:spAutoFit/>
          </a:bodyPr>
          <a:lstStyle/>
          <a:p>
            <a:r>
              <a:rPr lang="en-US" sz="2300" dirty="0"/>
              <a:t> At that time Mary got ready and hurried to a town in the hill country of Judea, </a:t>
            </a:r>
            <a:r>
              <a:rPr lang="en-US" sz="2300" baseline="30000" dirty="0"/>
              <a:t>40 </a:t>
            </a:r>
            <a:r>
              <a:rPr lang="en-US" sz="2300" dirty="0"/>
              <a:t> where she entered Zechariah's home and greeted Elizabeth. </a:t>
            </a:r>
            <a:r>
              <a:rPr lang="en-US" sz="2300" baseline="30000" dirty="0"/>
              <a:t>41 </a:t>
            </a:r>
            <a:r>
              <a:rPr lang="en-US" sz="2300" dirty="0"/>
              <a:t> When Elizabeth heard Mary's greeting, the baby leaped in her womb, and Elizabeth was filled with the Holy Spirit. </a:t>
            </a:r>
            <a:r>
              <a:rPr lang="en-US" sz="2300" baseline="30000" dirty="0"/>
              <a:t>42 </a:t>
            </a:r>
            <a:r>
              <a:rPr lang="en-US" sz="2300" dirty="0"/>
              <a:t> In a loud voice she exclaimed: "Blessed are you among women, and blessed is the </a:t>
            </a:r>
            <a:r>
              <a:rPr lang="en-US" sz="2300" dirty="0" smtClean="0"/>
              <a:t>Child </a:t>
            </a:r>
            <a:r>
              <a:rPr lang="en-US" sz="2300" dirty="0"/>
              <a:t>you will bear! </a:t>
            </a:r>
            <a:r>
              <a:rPr lang="en-US" sz="2300" baseline="30000" dirty="0"/>
              <a:t>43 </a:t>
            </a:r>
            <a:r>
              <a:rPr lang="en-US" sz="2300" dirty="0"/>
              <a:t> </a:t>
            </a:r>
            <a:r>
              <a:rPr lang="en-US" sz="2300" b="1" dirty="0">
                <a:solidFill>
                  <a:srgbClr val="FFFF00"/>
                </a:solidFill>
              </a:rPr>
              <a:t>But why am I so favored, that the mother of my Lord should come to me? </a:t>
            </a:r>
            <a:r>
              <a:rPr lang="en-US" sz="2300" baseline="30000" dirty="0"/>
              <a:t>44 </a:t>
            </a:r>
            <a:r>
              <a:rPr lang="en-US" sz="2300" dirty="0"/>
              <a:t> As soon as the sound of your greeting reached my ears</a:t>
            </a:r>
            <a:r>
              <a:rPr lang="en-US" sz="2300" dirty="0">
                <a:solidFill>
                  <a:srgbClr val="FFFF00"/>
                </a:solidFill>
              </a:rPr>
              <a:t>, </a:t>
            </a:r>
            <a:r>
              <a:rPr lang="en-US" sz="2300" b="1" dirty="0">
                <a:solidFill>
                  <a:srgbClr val="FFFF00"/>
                </a:solidFill>
              </a:rPr>
              <a:t>the baby in my womb leaped for joy</a:t>
            </a:r>
            <a:r>
              <a:rPr lang="en-US" sz="2300" dirty="0"/>
              <a:t>. </a:t>
            </a:r>
            <a:r>
              <a:rPr lang="en-US" sz="2300" b="1" dirty="0" smtClean="0"/>
              <a:t>Luke 1:39-44 </a:t>
            </a:r>
            <a:r>
              <a:rPr lang="en-US" sz="2300" b="1" dirty="0"/>
              <a:t>(NIV) </a:t>
            </a:r>
            <a:endParaRPr lang="en-US" sz="2300" dirty="0"/>
          </a:p>
        </p:txBody>
      </p:sp>
      <p:sp>
        <p:nvSpPr>
          <p:cNvPr id="5" name="TextBox 4"/>
          <p:cNvSpPr txBox="1"/>
          <p:nvPr/>
        </p:nvSpPr>
        <p:spPr>
          <a:xfrm>
            <a:off x="457200" y="457200"/>
            <a:ext cx="4058979" cy="2246769"/>
          </a:xfrm>
          <a:prstGeom prst="rect">
            <a:avLst/>
          </a:prstGeom>
          <a:noFill/>
        </p:spPr>
        <p:txBody>
          <a:bodyPr wrap="square" rtlCol="0">
            <a:spAutoFit/>
          </a:bodyPr>
          <a:lstStyle/>
          <a:p>
            <a:r>
              <a:rPr lang="en-US" sz="2800" dirty="0" smtClean="0">
                <a:solidFill>
                  <a:srgbClr val="FFFF00"/>
                </a:solidFill>
              </a:rPr>
              <a:t>Elizabeth</a:t>
            </a:r>
          </a:p>
          <a:p>
            <a:r>
              <a:rPr lang="en-US" sz="2800" dirty="0" smtClean="0">
                <a:solidFill>
                  <a:srgbClr val="FFFF00"/>
                </a:solidFill>
              </a:rPr>
              <a:t>Already Acknowledged </a:t>
            </a:r>
          </a:p>
          <a:p>
            <a:r>
              <a:rPr lang="en-US" sz="2800" dirty="0" smtClean="0">
                <a:solidFill>
                  <a:srgbClr val="FFFF00"/>
                </a:solidFill>
              </a:rPr>
              <a:t>Jesus As Her Lord</a:t>
            </a:r>
          </a:p>
          <a:p>
            <a:r>
              <a:rPr lang="en-US" sz="2800" dirty="0" smtClean="0">
                <a:solidFill>
                  <a:srgbClr val="FFFF00"/>
                </a:solidFill>
              </a:rPr>
              <a:t>And He was an unborn</a:t>
            </a:r>
          </a:p>
          <a:p>
            <a:r>
              <a:rPr lang="en-US" sz="2800" dirty="0" smtClean="0">
                <a:solidFill>
                  <a:srgbClr val="FFFF00"/>
                </a:solidFill>
              </a:rPr>
              <a:t>Fetus 6 months old</a:t>
            </a:r>
            <a:endParaRPr lang="en-US" sz="2800" dirty="0">
              <a:solidFill>
                <a:srgbClr val="FFFF00"/>
              </a:solidFill>
            </a:endParaRPr>
          </a:p>
        </p:txBody>
      </p:sp>
    </p:spTree>
    <p:extLst>
      <p:ext uri="{BB962C8B-B14F-4D97-AF65-F5344CB8AC3E}">
        <p14:creationId xmlns:p14="http://schemas.microsoft.com/office/powerpoint/2010/main" val="278121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581" y="1524000"/>
            <a:ext cx="8382000" cy="4770537"/>
          </a:xfrm>
          <a:prstGeom prst="rect">
            <a:avLst/>
          </a:prstGeom>
        </p:spPr>
        <p:txBody>
          <a:bodyPr wrap="square">
            <a:spAutoFit/>
          </a:bodyPr>
          <a:lstStyle/>
          <a:p>
            <a:r>
              <a:rPr lang="en-US" sz="3200" dirty="0" smtClean="0"/>
              <a:t>Then </a:t>
            </a:r>
            <a:r>
              <a:rPr lang="en-US" sz="3200" dirty="0"/>
              <a:t>an angel of the Lord stood before them, and the glory of the Lord shone around them, and they were terrified. </a:t>
            </a:r>
            <a:r>
              <a:rPr lang="en-US" sz="3200" baseline="30000" dirty="0"/>
              <a:t>10 </a:t>
            </a:r>
            <a:r>
              <a:rPr lang="en-US" sz="3200" dirty="0"/>
              <a:t> But the angel said to them, “Don’t be afraid, for look, </a:t>
            </a:r>
            <a:r>
              <a:rPr lang="en-US" sz="3200" b="1" dirty="0">
                <a:solidFill>
                  <a:srgbClr val="FFFF00"/>
                </a:solidFill>
              </a:rPr>
              <a:t>I proclaim to you </a:t>
            </a:r>
            <a:r>
              <a:rPr lang="en-US" sz="3200" b="1" dirty="0">
                <a:solidFill>
                  <a:schemeClr val="bg2">
                    <a:lumMod val="25000"/>
                    <a:lumOff val="75000"/>
                  </a:schemeClr>
                </a:solidFill>
              </a:rPr>
              <a:t>good news </a:t>
            </a:r>
            <a:r>
              <a:rPr lang="en-US" sz="3200" b="1" dirty="0">
                <a:solidFill>
                  <a:srgbClr val="FFFF00"/>
                </a:solidFill>
              </a:rPr>
              <a:t>of </a:t>
            </a:r>
            <a:r>
              <a:rPr lang="en-US" sz="3200" b="1" dirty="0">
                <a:solidFill>
                  <a:schemeClr val="bg2">
                    <a:lumMod val="25000"/>
                    <a:lumOff val="75000"/>
                  </a:schemeClr>
                </a:solidFill>
              </a:rPr>
              <a:t>great joy </a:t>
            </a:r>
            <a:r>
              <a:rPr lang="en-US" sz="3200" b="1" dirty="0">
                <a:solidFill>
                  <a:srgbClr val="FFFF00"/>
                </a:solidFill>
              </a:rPr>
              <a:t>that will be for </a:t>
            </a:r>
            <a:r>
              <a:rPr lang="en-US" sz="4800" b="1" dirty="0">
                <a:solidFill>
                  <a:schemeClr val="bg2">
                    <a:lumMod val="25000"/>
                    <a:lumOff val="75000"/>
                  </a:schemeClr>
                </a:solidFill>
              </a:rPr>
              <a:t>all</a:t>
            </a:r>
            <a:r>
              <a:rPr lang="en-US" sz="3200" b="1" dirty="0">
                <a:solidFill>
                  <a:srgbClr val="FFFF00"/>
                </a:solidFill>
              </a:rPr>
              <a:t> </a:t>
            </a:r>
            <a:r>
              <a:rPr lang="en-US" sz="2000" dirty="0" smtClean="0">
                <a:solidFill>
                  <a:srgbClr val="FFFF00"/>
                </a:solidFill>
              </a:rPr>
              <a:t>(Greek - PAS - whosoever, everyone, all men)</a:t>
            </a:r>
            <a:r>
              <a:rPr lang="en-US" sz="3200" b="1" dirty="0" smtClean="0">
                <a:solidFill>
                  <a:srgbClr val="FFFF00"/>
                </a:solidFill>
              </a:rPr>
              <a:t> the </a:t>
            </a:r>
            <a:r>
              <a:rPr lang="en-US" sz="3200" b="1" dirty="0">
                <a:solidFill>
                  <a:srgbClr val="FFFF00"/>
                </a:solidFill>
              </a:rPr>
              <a:t>people:</a:t>
            </a:r>
            <a:r>
              <a:rPr lang="en-US" sz="3200" dirty="0"/>
              <a:t> </a:t>
            </a:r>
            <a:r>
              <a:rPr lang="en-US" sz="3200" baseline="30000" dirty="0"/>
              <a:t>11 </a:t>
            </a:r>
            <a:r>
              <a:rPr lang="en-US" sz="3200" dirty="0"/>
              <a:t> Today a </a:t>
            </a:r>
            <a:r>
              <a:rPr lang="en-US" sz="3200" dirty="0">
                <a:solidFill>
                  <a:schemeClr val="bg2">
                    <a:lumMod val="25000"/>
                    <a:lumOff val="75000"/>
                  </a:schemeClr>
                </a:solidFill>
              </a:rPr>
              <a:t>Savior</a:t>
            </a:r>
            <a:r>
              <a:rPr lang="en-US" sz="3200" dirty="0"/>
              <a:t>, who is </a:t>
            </a:r>
            <a:r>
              <a:rPr lang="en-US" sz="3200" dirty="0">
                <a:solidFill>
                  <a:schemeClr val="bg2">
                    <a:lumMod val="25000"/>
                    <a:lumOff val="75000"/>
                  </a:schemeClr>
                </a:solidFill>
              </a:rPr>
              <a:t>Messiah the Lord</a:t>
            </a:r>
            <a:r>
              <a:rPr lang="en-US" sz="3200" dirty="0"/>
              <a:t>, was born for you in the city of </a:t>
            </a:r>
            <a:r>
              <a:rPr lang="en-US" sz="3200" dirty="0">
                <a:solidFill>
                  <a:schemeClr val="bg2">
                    <a:lumMod val="25000"/>
                    <a:lumOff val="75000"/>
                  </a:schemeClr>
                </a:solidFill>
              </a:rPr>
              <a:t>David</a:t>
            </a:r>
            <a:r>
              <a:rPr lang="en-US" sz="3200" dirty="0"/>
              <a:t>. </a:t>
            </a:r>
            <a:r>
              <a:rPr lang="en-US" sz="3200" b="1" dirty="0"/>
              <a:t>Luke 2:9-11 (</a:t>
            </a:r>
            <a:r>
              <a:rPr lang="en-US" sz="3200" b="1" dirty="0" err="1"/>
              <a:t>HCSB</a:t>
            </a:r>
            <a:r>
              <a:rPr lang="en-US" sz="3200" b="1" dirty="0"/>
              <a:t>) </a:t>
            </a:r>
            <a:endParaRPr lang="en-US" sz="3200" dirty="0"/>
          </a:p>
        </p:txBody>
      </p:sp>
      <p:sp>
        <p:nvSpPr>
          <p:cNvPr id="3" name="TextBox 2"/>
          <p:cNvSpPr txBox="1"/>
          <p:nvPr/>
        </p:nvSpPr>
        <p:spPr>
          <a:xfrm>
            <a:off x="-152400" y="101025"/>
            <a:ext cx="9144000"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Let’s Get Back To The “GIFT” That</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God was Bringing To the Earth </a:t>
            </a:r>
          </a:p>
        </p:txBody>
      </p:sp>
    </p:spTree>
    <p:extLst>
      <p:ext uri="{BB962C8B-B14F-4D97-AF65-F5344CB8AC3E}">
        <p14:creationId xmlns:p14="http://schemas.microsoft.com/office/powerpoint/2010/main" val="1545882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76200"/>
            <a:ext cx="9144000"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GOD NOT ONLY PROVIDES THE PRICELESS GIFT</a:t>
            </a:r>
          </a:p>
          <a:p>
            <a:r>
              <a:rPr lang="en-US"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OF CHRIST TO ALL MEN – BUT HE GIVES US THE CAPACITY TO RECEIVE AND TAKE HOLD OF THAT GIFT BY GRACE THROUGH FAITH   </a:t>
            </a:r>
            <a:endParaRPr lang="en-US" b="1" dirty="0" smtClean="0">
              <a:ln w="11430"/>
              <a:solidFill>
                <a:schemeClr val="bg1"/>
              </a:solidFill>
              <a:effectLst>
                <a:glow rad="101600">
                  <a:schemeClr val="accent6">
                    <a:satMod val="175000"/>
                    <a:alpha val="40000"/>
                  </a:schemeClr>
                </a:glow>
                <a:outerShdw blurRad="50800" dist="39000" dir="5460000" algn="tl">
                  <a:srgbClr val="000000">
                    <a:alpha val="38000"/>
                  </a:srgbClr>
                </a:outerShdw>
              </a:effectLst>
            </a:endParaRPr>
          </a:p>
        </p:txBody>
      </p:sp>
      <p:sp>
        <p:nvSpPr>
          <p:cNvPr id="2" name="Rectangle 1"/>
          <p:cNvSpPr/>
          <p:nvPr/>
        </p:nvSpPr>
        <p:spPr>
          <a:xfrm>
            <a:off x="304800" y="1905000"/>
            <a:ext cx="8534400" cy="2246769"/>
          </a:xfrm>
          <a:prstGeom prst="rect">
            <a:avLst/>
          </a:prstGeom>
        </p:spPr>
        <p:txBody>
          <a:bodyPr wrap="square">
            <a:spAutoFit/>
          </a:bodyPr>
          <a:lstStyle/>
          <a:p>
            <a:r>
              <a:rPr lang="en-US" sz="2800" dirty="0"/>
              <a:t> Fight the good fight of the faith. </a:t>
            </a:r>
            <a:r>
              <a:rPr lang="en-US" sz="2800" b="1" u="sng" dirty="0">
                <a:solidFill>
                  <a:srgbClr val="FFFF00"/>
                </a:solidFill>
              </a:rPr>
              <a:t>Take hold </a:t>
            </a:r>
            <a:r>
              <a:rPr lang="en-US" sz="2800" b="1" dirty="0">
                <a:solidFill>
                  <a:srgbClr val="FFFF00"/>
                </a:solidFill>
              </a:rPr>
              <a:t>of the </a:t>
            </a:r>
            <a:r>
              <a:rPr lang="en-US" sz="2000" b="1" dirty="0" smtClean="0">
                <a:solidFill>
                  <a:schemeClr val="bg2">
                    <a:lumMod val="25000"/>
                    <a:lumOff val="75000"/>
                  </a:schemeClr>
                </a:solidFill>
              </a:rPr>
              <a:t>(GIFT – </a:t>
            </a:r>
            <a:r>
              <a:rPr lang="en-US" sz="1600" dirty="0" smtClean="0">
                <a:solidFill>
                  <a:schemeClr val="bg2">
                    <a:lumMod val="25000"/>
                    <a:lumOff val="75000"/>
                  </a:schemeClr>
                </a:solidFill>
              </a:rPr>
              <a:t>Christ Who is your Life Col. 3</a:t>
            </a:r>
            <a:r>
              <a:rPr lang="en-US" sz="2000" dirty="0" smtClean="0">
                <a:solidFill>
                  <a:srgbClr val="FFFF00"/>
                </a:solidFill>
              </a:rPr>
              <a:t>)  </a:t>
            </a:r>
            <a:r>
              <a:rPr lang="en-US" sz="2800" b="1" dirty="0" smtClean="0">
                <a:solidFill>
                  <a:srgbClr val="FFFF00"/>
                </a:solidFill>
              </a:rPr>
              <a:t>eternal </a:t>
            </a:r>
            <a:r>
              <a:rPr lang="en-US" sz="2800" b="1" dirty="0">
                <a:solidFill>
                  <a:srgbClr val="FFFF00"/>
                </a:solidFill>
              </a:rPr>
              <a:t>life to which you were called</a:t>
            </a:r>
            <a:r>
              <a:rPr lang="en-US" sz="2800" dirty="0"/>
              <a:t> when you made your good confession in the presence of many witnesses. </a:t>
            </a:r>
            <a:r>
              <a:rPr lang="en-US" sz="2800" dirty="0" smtClean="0"/>
              <a:t> </a:t>
            </a:r>
          </a:p>
          <a:p>
            <a:r>
              <a:rPr lang="en-US" sz="2800" b="1" dirty="0" smtClean="0"/>
              <a:t>1 </a:t>
            </a:r>
            <a:r>
              <a:rPr lang="en-US" sz="2800" b="1" dirty="0"/>
              <a:t>Timothy 6:12 (NIV) </a:t>
            </a:r>
            <a:endParaRPr lang="en-US" sz="2800" dirty="0"/>
          </a:p>
        </p:txBody>
      </p:sp>
      <p:sp>
        <p:nvSpPr>
          <p:cNvPr id="4" name="Rectangle 3"/>
          <p:cNvSpPr/>
          <p:nvPr/>
        </p:nvSpPr>
        <p:spPr>
          <a:xfrm>
            <a:off x="315433" y="4311503"/>
            <a:ext cx="8458200" cy="1815882"/>
          </a:xfrm>
          <a:prstGeom prst="rect">
            <a:avLst/>
          </a:prstGeom>
        </p:spPr>
        <p:txBody>
          <a:bodyPr wrap="square">
            <a:spAutoFit/>
          </a:bodyPr>
          <a:lstStyle/>
          <a:p>
            <a:r>
              <a:rPr lang="en-US" sz="2800" dirty="0" smtClean="0"/>
              <a:t>In </a:t>
            </a:r>
            <a:r>
              <a:rPr lang="en-US" sz="2800" dirty="0"/>
              <a:t>this way they will lay up treasure for themselves as a firm foundation for the coming age, </a:t>
            </a:r>
            <a:r>
              <a:rPr lang="en-US" sz="2800" b="1" dirty="0">
                <a:solidFill>
                  <a:srgbClr val="FFFF00"/>
                </a:solidFill>
              </a:rPr>
              <a:t>so that they may </a:t>
            </a:r>
            <a:r>
              <a:rPr lang="en-US" sz="2800" b="1" u="sng" dirty="0">
                <a:solidFill>
                  <a:srgbClr val="FFFF00"/>
                </a:solidFill>
              </a:rPr>
              <a:t>take hold </a:t>
            </a:r>
            <a:r>
              <a:rPr lang="en-US" sz="2800" b="1" dirty="0">
                <a:solidFill>
                  <a:srgbClr val="FFFF00"/>
                </a:solidFill>
              </a:rPr>
              <a:t>of the </a:t>
            </a:r>
            <a:r>
              <a:rPr lang="en-US" sz="2000" b="1" dirty="0" smtClean="0">
                <a:solidFill>
                  <a:schemeClr val="bg2">
                    <a:lumMod val="25000"/>
                    <a:lumOff val="75000"/>
                  </a:schemeClr>
                </a:solidFill>
              </a:rPr>
              <a:t>(GIFT) </a:t>
            </a:r>
            <a:r>
              <a:rPr lang="en-US" sz="2800" b="1" dirty="0" smtClean="0">
                <a:solidFill>
                  <a:srgbClr val="FFFF00"/>
                </a:solidFill>
              </a:rPr>
              <a:t>life </a:t>
            </a:r>
            <a:r>
              <a:rPr lang="en-US" sz="2800" b="1" dirty="0">
                <a:solidFill>
                  <a:srgbClr val="FFFF00"/>
                </a:solidFill>
              </a:rPr>
              <a:t>that is truly life</a:t>
            </a:r>
            <a:r>
              <a:rPr lang="en-US" sz="2800" b="1" dirty="0"/>
              <a:t>.</a:t>
            </a:r>
            <a:r>
              <a:rPr lang="en-US" sz="2800" dirty="0"/>
              <a:t> </a:t>
            </a:r>
            <a:r>
              <a:rPr lang="en-US" sz="2800" b="1" dirty="0"/>
              <a:t>1 Timothy 6:19 (NIV) </a:t>
            </a:r>
            <a:endParaRPr lang="en-US" sz="2800" dirty="0"/>
          </a:p>
        </p:txBody>
      </p:sp>
    </p:spTree>
    <p:extLst>
      <p:ext uri="{BB962C8B-B14F-4D97-AF65-F5344CB8AC3E}">
        <p14:creationId xmlns:p14="http://schemas.microsoft.com/office/powerpoint/2010/main" val="415862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940"/>
            <a:ext cx="9144000" cy="206210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SO YOU CANNOT RECEIVE A GIFT UNLESS</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YOU CAN GRASP IT – GRAB IT</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RECEIVE IT – EMBRACE IT – TAKE IT – REACH OUT FOR IT AND HOLD IT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2311400"/>
            <a:ext cx="4495800" cy="324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5715000"/>
            <a:ext cx="8458200" cy="1077218"/>
          </a:xfrm>
          <a:prstGeom prst="rect">
            <a:avLst/>
          </a:prstGeom>
          <a:noFill/>
        </p:spPr>
        <p:txBody>
          <a:bodyPr wrap="square" rtlCol="0">
            <a:spAutoFit/>
          </a:bodyPr>
          <a:lstStyle/>
          <a:p>
            <a:r>
              <a:rPr lang="en-US" sz="3200" dirty="0" smtClean="0"/>
              <a:t>There is no </a:t>
            </a:r>
            <a:r>
              <a:rPr lang="en-US" sz="3200" dirty="0" smtClean="0">
                <a:solidFill>
                  <a:schemeClr val="bg2">
                    <a:lumMod val="25000"/>
                    <a:lumOff val="75000"/>
                  </a:schemeClr>
                </a:solidFill>
              </a:rPr>
              <a:t>NORMAL</a:t>
            </a:r>
            <a:r>
              <a:rPr lang="en-US" sz="3200" dirty="0" smtClean="0"/>
              <a:t> way of receiving a gift </a:t>
            </a:r>
          </a:p>
          <a:p>
            <a:r>
              <a:rPr lang="en-US" sz="3200" dirty="0" smtClean="0"/>
              <a:t>except through your </a:t>
            </a:r>
            <a:r>
              <a:rPr lang="en-US" sz="3200" dirty="0" smtClean="0">
                <a:solidFill>
                  <a:schemeClr val="bg2">
                    <a:lumMod val="25000"/>
                    <a:lumOff val="75000"/>
                  </a:schemeClr>
                </a:solidFill>
              </a:rPr>
              <a:t>HAND </a:t>
            </a:r>
            <a:endParaRPr lang="en-US" sz="3200" dirty="0">
              <a:solidFill>
                <a:schemeClr val="bg2">
                  <a:lumMod val="25000"/>
                  <a:lumOff val="75000"/>
                </a:schemeClr>
              </a:solidFill>
            </a:endParaRPr>
          </a:p>
        </p:txBody>
      </p:sp>
    </p:spTree>
    <p:extLst>
      <p:ext uri="{BB962C8B-B14F-4D97-AF65-F5344CB8AC3E}">
        <p14:creationId xmlns:p14="http://schemas.microsoft.com/office/powerpoint/2010/main" val="327445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57200"/>
            <a:ext cx="4548187" cy="560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20" t="4418" r="9892" b="4658"/>
          <a:stretch/>
        </p:blipFill>
        <p:spPr bwMode="auto">
          <a:xfrm>
            <a:off x="3962400" y="448119"/>
            <a:ext cx="4648200" cy="561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101025"/>
            <a:ext cx="3429000"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The Miracle</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Of The Human</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HAND</a:t>
            </a:r>
          </a:p>
        </p:txBody>
      </p:sp>
      <p:sp>
        <p:nvSpPr>
          <p:cNvPr id="4" name="Rectangle 3"/>
          <p:cNvSpPr/>
          <p:nvPr/>
        </p:nvSpPr>
        <p:spPr>
          <a:xfrm>
            <a:off x="152400" y="1981200"/>
            <a:ext cx="3276600" cy="4154984"/>
          </a:xfrm>
          <a:prstGeom prst="rect">
            <a:avLst/>
          </a:prstGeom>
        </p:spPr>
        <p:txBody>
          <a:bodyPr wrap="square">
            <a:spAutoFit/>
          </a:bodyPr>
          <a:lstStyle/>
          <a:p>
            <a:r>
              <a:rPr lang="en-US" dirty="0"/>
              <a:t>The human hand is amazing due to its unparalleled dexterity, combining strength and precision through an opposable thumb, flexible fingers, and complex muscle/nerve system, allowing for tool use, intricate tasks</a:t>
            </a:r>
          </a:p>
        </p:txBody>
      </p:sp>
    </p:spTree>
    <p:extLst>
      <p:ext uri="{BB962C8B-B14F-4D97-AF65-F5344CB8AC3E}">
        <p14:creationId xmlns:p14="http://schemas.microsoft.com/office/powerpoint/2010/main" val="349228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940"/>
            <a:ext cx="9144000"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SO GOD DOES NOT OFFER A GIFT</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AND NOT GIVE US THE MEANS</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TO GRASP AND RECEIVE THAT GIFT</a:t>
            </a:r>
          </a:p>
        </p:txBody>
      </p:sp>
      <p:sp>
        <p:nvSpPr>
          <p:cNvPr id="2" name="Rectangle 1"/>
          <p:cNvSpPr/>
          <p:nvPr/>
        </p:nvSpPr>
        <p:spPr>
          <a:xfrm>
            <a:off x="419100" y="1828800"/>
            <a:ext cx="8648700" cy="954107"/>
          </a:xfrm>
          <a:prstGeom prst="rect">
            <a:avLst/>
          </a:prstGeom>
        </p:spPr>
        <p:txBody>
          <a:bodyPr wrap="square">
            <a:spAutoFit/>
          </a:bodyPr>
          <a:lstStyle/>
          <a:p>
            <a:r>
              <a:rPr lang="en-US" sz="2800" b="1" dirty="0"/>
              <a:t>Praise be to the LORD my Rock, who trains my </a:t>
            </a:r>
            <a:r>
              <a:rPr lang="en-US" sz="2800" b="1" dirty="0">
                <a:solidFill>
                  <a:srgbClr val="FFFF00"/>
                </a:solidFill>
              </a:rPr>
              <a:t>hands</a:t>
            </a:r>
            <a:r>
              <a:rPr lang="en-US" sz="2800" b="1" dirty="0"/>
              <a:t> for war, my </a:t>
            </a:r>
            <a:r>
              <a:rPr lang="en-US" sz="2800" b="1" dirty="0">
                <a:solidFill>
                  <a:srgbClr val="FFFF00"/>
                </a:solidFill>
              </a:rPr>
              <a:t>fingers</a:t>
            </a:r>
            <a:r>
              <a:rPr lang="en-US" sz="2800" b="1" dirty="0"/>
              <a:t> for battle. </a:t>
            </a:r>
            <a:r>
              <a:rPr lang="en-US" sz="2800" b="1" dirty="0" smtClean="0"/>
              <a:t> Psalm 144:1</a:t>
            </a:r>
            <a:endParaRPr lang="en-US" sz="2800" dirty="0"/>
          </a:p>
        </p:txBody>
      </p:sp>
      <p:sp>
        <p:nvSpPr>
          <p:cNvPr id="3" name="AutoShape 2" descr="https://lh3.googleusercontent.com/gg-dl/ABS2GSl_1DL8InKHHYYUCY94GCGSiDpD59Yj_-dltl3JyDx2JTo7r56LZrY_mXGo9rIwOqArr9szjkE43Q05oycRVx6VlALE31dETRi_jW0HKJKVhXPfFMKf5Uu_CtA6459rr8wkB9Im7_oXQ4GgNcwp6nt3-8scnmDvTtFsTTRanwrTQ-0swQ=s1024-r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235" r="20785"/>
          <a:stretch/>
        </p:blipFill>
        <p:spPr bwMode="auto">
          <a:xfrm>
            <a:off x="460375" y="2952307"/>
            <a:ext cx="3540199" cy="364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5" descr="https://lh3.googleusercontent.com/gg-dl/ABS2GSl78HGdlwhe8HLF8u6x3zYeDDmLPVwF41u2udqyz4Yn2FAKG_hF7Cg5iq5vvoHy-W5TBx5t7-hnEC5fJGWn-CmcKmyqoIa9Wba7WT6GRfaeeJE2-ToWyP2U9H0NIHO4t6jCVuqny-XEdyTsRQkjdCPG3DaasRK0VPECAyv5fBAlZIW-=s1024-rj"/>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1112" r="17187"/>
          <a:stretch/>
        </p:blipFill>
        <p:spPr bwMode="auto">
          <a:xfrm>
            <a:off x="4572000" y="3228384"/>
            <a:ext cx="3655828" cy="3095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89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266" y="67538"/>
            <a:ext cx="9144000" cy="477054"/>
          </a:xfrm>
          <a:prstGeom prst="rect">
            <a:avLst/>
          </a:prstGeom>
        </p:spPr>
        <p:txBody>
          <a:bodyPr wrap="square">
            <a:spAutoFit/>
          </a:bodyPr>
          <a:lstStyle/>
          <a:p>
            <a:r>
              <a:rPr lang="en-US" sz="2500" b="1" dirty="0" smtClean="0">
                <a:solidFill>
                  <a:srgbClr val="FFFF00"/>
                </a:solidFill>
              </a:rPr>
              <a:t>WHAT IF WE HAD NO HANDS OR FINGERS TO RECEIVE?</a:t>
            </a:r>
            <a:endParaRPr lang="en-US" sz="2500" b="1" dirty="0">
              <a:solidFill>
                <a:srgbClr val="FFFF00"/>
              </a:solidFill>
            </a:endParaRPr>
          </a:p>
        </p:txBody>
      </p:sp>
      <p:pic>
        <p:nvPicPr>
          <p:cNvPr id="3"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0927" t="24742" r="10895" b="12900"/>
          <a:stretch/>
        </p:blipFill>
        <p:spPr bwMode="auto">
          <a:xfrm>
            <a:off x="381000" y="606055"/>
            <a:ext cx="8046464" cy="604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84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609600"/>
            <a:ext cx="7620000" cy="1323439"/>
          </a:xfrm>
          <a:prstGeom prst="rect">
            <a:avLst/>
          </a:prstGeom>
          <a:noFill/>
        </p:spPr>
        <p:txBody>
          <a:bodyPr wrap="square" rtlCol="0">
            <a:spAutoFit/>
          </a:bodyPr>
          <a:lstStyle/>
          <a:p>
            <a:r>
              <a:rPr lang="en-US" sz="4000" dirty="0" smtClean="0"/>
              <a:t>READING OF </a:t>
            </a:r>
          </a:p>
          <a:p>
            <a:r>
              <a:rPr lang="en-US" sz="4000" dirty="0" smtClean="0"/>
              <a:t>CHRISTMAS STORY</a:t>
            </a:r>
            <a:endParaRPr lang="en-US" sz="4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12" y="2133600"/>
            <a:ext cx="4676775"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017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lh3.googleusercontent.com/gg-dl/ABS2GSklQxmwxyWAm05c8W6tEUvVPyluWbd4qXxjHTOK9csZlY0L0RfH2QOpQJnx_uqp5a-vwYCxtR2YVbEYkRjNe5O4tQ6MD8ThWxBXHlOG5wFMo88VfyDI0vB8gPqNZdSZ6-BhyOCgnYhmdxFc1JZ5OuRScQYC_-vBi_ZVmhy4qiqREfe7=s1024-r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31775" y="171271"/>
            <a:ext cx="8836025" cy="1200329"/>
          </a:xfrm>
          <a:prstGeom prst="rect">
            <a:avLst/>
          </a:prstGeom>
          <a:noFill/>
        </p:spPr>
        <p:txBody>
          <a:bodyPr wrap="square" rtlCol="0">
            <a:spAutoFit/>
          </a:bodyPr>
          <a:lstStyle/>
          <a:p>
            <a:pPr algn="r"/>
            <a:r>
              <a:rPr lang="en-US" sz="3600" dirty="0" smtClean="0">
                <a:solidFill>
                  <a:srgbClr val="FFFF00"/>
                </a:solidFill>
              </a:rPr>
              <a:t>God Doesn’t Offer Something And</a:t>
            </a:r>
          </a:p>
          <a:p>
            <a:pPr algn="r"/>
            <a:r>
              <a:rPr lang="en-US" sz="3600" dirty="0" smtClean="0">
                <a:solidFill>
                  <a:srgbClr val="FFFF00"/>
                </a:solidFill>
              </a:rPr>
              <a:t> Then Make it Impossible To Receive </a:t>
            </a:r>
            <a:endParaRPr lang="en-US" sz="3600" dirty="0">
              <a:solidFill>
                <a:srgbClr val="FFFF00"/>
              </a:solidFill>
            </a:endParaRPr>
          </a:p>
        </p:txBody>
      </p:sp>
      <p:sp>
        <p:nvSpPr>
          <p:cNvPr id="2" name="TextBox 1"/>
          <p:cNvSpPr txBox="1"/>
          <p:nvPr/>
        </p:nvSpPr>
        <p:spPr>
          <a:xfrm>
            <a:off x="1222375" y="1378803"/>
            <a:ext cx="8455025" cy="830997"/>
          </a:xfrm>
          <a:prstGeom prst="rect">
            <a:avLst/>
          </a:prstGeom>
          <a:noFill/>
        </p:spPr>
        <p:txBody>
          <a:bodyPr wrap="square" rtlCol="0">
            <a:spAutoFit/>
          </a:bodyPr>
          <a:lstStyle/>
          <a:p>
            <a:pPr algn="l"/>
            <a:r>
              <a:rPr lang="en-US" dirty="0" smtClean="0"/>
              <a:t>God  doesn’t handicap anyone in Mankind so they are </a:t>
            </a:r>
          </a:p>
          <a:p>
            <a:pPr algn="l"/>
            <a:r>
              <a:rPr lang="en-US" dirty="0" smtClean="0"/>
              <a:t>not be able to </a:t>
            </a:r>
            <a:r>
              <a:rPr lang="en-US" dirty="0" smtClean="0">
                <a:solidFill>
                  <a:schemeClr val="bg2">
                    <a:lumMod val="25000"/>
                    <a:lumOff val="75000"/>
                  </a:schemeClr>
                </a:solidFill>
              </a:rPr>
              <a:t>RECEIVE THE GIFT of CHRIST</a:t>
            </a:r>
            <a:r>
              <a:rPr lang="en-US" dirty="0" smtClean="0"/>
              <a:t>. </a:t>
            </a:r>
            <a:endParaRPr lang="en-US" dirty="0"/>
          </a:p>
        </p:txBody>
      </p:sp>
      <p:sp>
        <p:nvSpPr>
          <p:cNvPr id="5" name="TextBox 4"/>
          <p:cNvSpPr txBox="1"/>
          <p:nvPr/>
        </p:nvSpPr>
        <p:spPr>
          <a:xfrm>
            <a:off x="1143000" y="2286000"/>
            <a:ext cx="8077200" cy="830997"/>
          </a:xfrm>
          <a:prstGeom prst="rect">
            <a:avLst/>
          </a:prstGeom>
          <a:noFill/>
        </p:spPr>
        <p:txBody>
          <a:bodyPr wrap="square" rtlCol="0">
            <a:spAutoFit/>
          </a:bodyPr>
          <a:lstStyle/>
          <a:p>
            <a:pPr algn="l"/>
            <a:r>
              <a:rPr lang="en-US" dirty="0" smtClean="0"/>
              <a:t>God doesn’t lure us in with a GOOD STORY and then</a:t>
            </a:r>
          </a:p>
          <a:p>
            <a:pPr algn="l"/>
            <a:r>
              <a:rPr lang="en-US" dirty="0" smtClean="0"/>
              <a:t>Reveal to us </a:t>
            </a:r>
            <a:r>
              <a:rPr lang="en-US" dirty="0" smtClean="0">
                <a:solidFill>
                  <a:schemeClr val="bg2">
                    <a:lumMod val="25000"/>
                    <a:lumOff val="75000"/>
                  </a:schemeClr>
                </a:solidFill>
              </a:rPr>
              <a:t>that it wasn’t true  - THE GOSPEL IS REAL!</a:t>
            </a:r>
            <a:endParaRPr lang="en-US" dirty="0">
              <a:solidFill>
                <a:schemeClr val="bg2">
                  <a:lumMod val="25000"/>
                  <a:lumOff val="75000"/>
                </a:schemeClr>
              </a:solidFill>
            </a:endParaRPr>
          </a:p>
        </p:txBody>
      </p:sp>
      <p:sp>
        <p:nvSpPr>
          <p:cNvPr id="7" name="TextBox 6"/>
          <p:cNvSpPr txBox="1"/>
          <p:nvPr/>
        </p:nvSpPr>
        <p:spPr>
          <a:xfrm>
            <a:off x="1143000" y="3276600"/>
            <a:ext cx="7685937" cy="1200329"/>
          </a:xfrm>
          <a:prstGeom prst="rect">
            <a:avLst/>
          </a:prstGeom>
          <a:noFill/>
        </p:spPr>
        <p:txBody>
          <a:bodyPr wrap="square" rtlCol="0">
            <a:spAutoFit/>
          </a:bodyPr>
          <a:lstStyle/>
          <a:p>
            <a:pPr algn="l"/>
            <a:r>
              <a:rPr lang="en-US" dirty="0" smtClean="0"/>
              <a:t>God doesn’t TELL US ALL ABOUT THE GIFT of salvation and then </a:t>
            </a:r>
            <a:r>
              <a:rPr lang="en-US" dirty="0" smtClean="0">
                <a:solidFill>
                  <a:schemeClr val="bg2">
                    <a:lumMod val="25000"/>
                    <a:lumOff val="75000"/>
                  </a:schemeClr>
                </a:solidFill>
              </a:rPr>
              <a:t>BOX it in – nail it down – keep it locked away</a:t>
            </a:r>
            <a:endParaRPr lang="en-US" dirty="0">
              <a:solidFill>
                <a:schemeClr val="bg2">
                  <a:lumMod val="25000"/>
                  <a:lumOff val="75000"/>
                </a:schemeClr>
              </a:solidFill>
            </a:endParaRPr>
          </a:p>
        </p:txBody>
      </p:sp>
      <p:sp>
        <p:nvSpPr>
          <p:cNvPr id="8" name="TextBox 7"/>
          <p:cNvSpPr txBox="1"/>
          <p:nvPr/>
        </p:nvSpPr>
        <p:spPr>
          <a:xfrm>
            <a:off x="1069975" y="4617303"/>
            <a:ext cx="7924800" cy="830997"/>
          </a:xfrm>
          <a:prstGeom prst="rect">
            <a:avLst/>
          </a:prstGeom>
          <a:noFill/>
        </p:spPr>
        <p:txBody>
          <a:bodyPr wrap="square" rtlCol="0">
            <a:spAutoFit/>
          </a:bodyPr>
          <a:lstStyle/>
          <a:p>
            <a:pPr algn="l"/>
            <a:r>
              <a:rPr lang="en-US" dirty="0" smtClean="0">
                <a:solidFill>
                  <a:schemeClr val="bg2">
                    <a:lumMod val="25000"/>
                    <a:lumOff val="75000"/>
                  </a:schemeClr>
                </a:solidFill>
              </a:rPr>
              <a:t>God DELIGHTS to SHOW OFF HIS GIFT – of JESUS </a:t>
            </a:r>
            <a:r>
              <a:rPr lang="en-US" dirty="0" smtClean="0"/>
              <a:t>– and have EVERYONE POSSIBLE RECEIVE HIM. </a:t>
            </a:r>
            <a:endParaRPr lang="en-US" dirty="0"/>
          </a:p>
        </p:txBody>
      </p:sp>
      <p:sp>
        <p:nvSpPr>
          <p:cNvPr id="3" name="TextBox 2"/>
          <p:cNvSpPr txBox="1"/>
          <p:nvPr/>
        </p:nvSpPr>
        <p:spPr>
          <a:xfrm>
            <a:off x="307975" y="1378803"/>
            <a:ext cx="758825" cy="830997"/>
          </a:xfrm>
          <a:prstGeom prst="rect">
            <a:avLst/>
          </a:prstGeom>
          <a:noFill/>
        </p:spPr>
        <p:txBody>
          <a:bodyPr wrap="square" rtlCol="0">
            <a:spAutoFit/>
          </a:bodyPr>
          <a:lstStyle/>
          <a:p>
            <a:r>
              <a:rPr lang="en-US" sz="4800" dirty="0" smtClean="0">
                <a:solidFill>
                  <a:srgbClr val="FFFF00"/>
                </a:solidFill>
              </a:rPr>
              <a:t>1</a:t>
            </a:r>
            <a:endParaRPr lang="en-US" sz="4800" dirty="0">
              <a:solidFill>
                <a:srgbClr val="FFFF00"/>
              </a:solidFill>
            </a:endParaRPr>
          </a:p>
        </p:txBody>
      </p:sp>
      <p:sp>
        <p:nvSpPr>
          <p:cNvPr id="9" name="TextBox 8"/>
          <p:cNvSpPr txBox="1"/>
          <p:nvPr/>
        </p:nvSpPr>
        <p:spPr>
          <a:xfrm>
            <a:off x="304800" y="2209800"/>
            <a:ext cx="758825" cy="830997"/>
          </a:xfrm>
          <a:prstGeom prst="rect">
            <a:avLst/>
          </a:prstGeom>
          <a:noFill/>
        </p:spPr>
        <p:txBody>
          <a:bodyPr wrap="square" rtlCol="0">
            <a:spAutoFit/>
          </a:bodyPr>
          <a:lstStyle/>
          <a:p>
            <a:r>
              <a:rPr lang="en-US" sz="4800" dirty="0" smtClean="0">
                <a:solidFill>
                  <a:srgbClr val="FFFF00"/>
                </a:solidFill>
              </a:rPr>
              <a:t>2</a:t>
            </a:r>
            <a:endParaRPr lang="en-US" sz="4800" dirty="0">
              <a:solidFill>
                <a:srgbClr val="FFFF00"/>
              </a:solidFill>
            </a:endParaRPr>
          </a:p>
        </p:txBody>
      </p:sp>
      <p:sp>
        <p:nvSpPr>
          <p:cNvPr id="10" name="TextBox 9"/>
          <p:cNvSpPr txBox="1"/>
          <p:nvPr/>
        </p:nvSpPr>
        <p:spPr>
          <a:xfrm>
            <a:off x="307975" y="3200400"/>
            <a:ext cx="758825" cy="830997"/>
          </a:xfrm>
          <a:prstGeom prst="rect">
            <a:avLst/>
          </a:prstGeom>
          <a:noFill/>
        </p:spPr>
        <p:txBody>
          <a:bodyPr wrap="square" rtlCol="0">
            <a:spAutoFit/>
          </a:bodyPr>
          <a:lstStyle/>
          <a:p>
            <a:r>
              <a:rPr lang="en-US" sz="4800" dirty="0" smtClean="0">
                <a:solidFill>
                  <a:srgbClr val="FFFF00"/>
                </a:solidFill>
              </a:rPr>
              <a:t>3</a:t>
            </a:r>
            <a:endParaRPr lang="en-US" sz="4800" dirty="0">
              <a:solidFill>
                <a:srgbClr val="FFFF00"/>
              </a:solidFill>
            </a:endParaRPr>
          </a:p>
        </p:txBody>
      </p:sp>
      <p:sp>
        <p:nvSpPr>
          <p:cNvPr id="11" name="TextBox 10"/>
          <p:cNvSpPr txBox="1"/>
          <p:nvPr/>
        </p:nvSpPr>
        <p:spPr>
          <a:xfrm>
            <a:off x="304800" y="4572000"/>
            <a:ext cx="758825" cy="830997"/>
          </a:xfrm>
          <a:prstGeom prst="rect">
            <a:avLst/>
          </a:prstGeom>
          <a:noFill/>
        </p:spPr>
        <p:txBody>
          <a:bodyPr wrap="square" rtlCol="0">
            <a:spAutoFit/>
          </a:bodyPr>
          <a:lstStyle/>
          <a:p>
            <a:r>
              <a:rPr lang="en-US" sz="4800" dirty="0" smtClean="0">
                <a:solidFill>
                  <a:srgbClr val="FFFF00"/>
                </a:solidFill>
              </a:rPr>
              <a:t>4</a:t>
            </a:r>
            <a:endParaRPr lang="en-US" sz="4800" dirty="0">
              <a:solidFill>
                <a:srgbClr val="FFFF00"/>
              </a:solidFill>
            </a:endParaRPr>
          </a:p>
        </p:txBody>
      </p:sp>
      <p:sp>
        <p:nvSpPr>
          <p:cNvPr id="12" name="Rectangle 11"/>
          <p:cNvSpPr/>
          <p:nvPr/>
        </p:nvSpPr>
        <p:spPr>
          <a:xfrm>
            <a:off x="157347" y="5715000"/>
            <a:ext cx="8671590" cy="769441"/>
          </a:xfrm>
          <a:prstGeom prst="rect">
            <a:avLst/>
          </a:prstGeom>
        </p:spPr>
        <p:txBody>
          <a:bodyPr wrap="square">
            <a:spAutoFit/>
          </a:bodyPr>
          <a:lstStyle/>
          <a:p>
            <a:r>
              <a:rPr lang="en-US" b="1" dirty="0">
                <a:solidFill>
                  <a:schemeClr val="bg1"/>
                </a:solidFill>
              </a:rPr>
              <a:t>I will be found by you</a:t>
            </a:r>
            <a:r>
              <a:rPr lang="en-US" b="1" dirty="0">
                <a:solidFill>
                  <a:srgbClr val="FFFF00"/>
                </a:solidFill>
              </a:rPr>
              <a:t>," declares the LORD</a:t>
            </a:r>
            <a:r>
              <a:rPr lang="en-US" sz="2000" dirty="0">
                <a:solidFill>
                  <a:srgbClr val="FFFF00"/>
                </a:solidFill>
              </a:rPr>
              <a:t>, "and will bring you back from captivity. I will </a:t>
            </a:r>
            <a:r>
              <a:rPr lang="en-US" sz="2000" dirty="0" smtClean="0">
                <a:solidFill>
                  <a:srgbClr val="FFFF00"/>
                </a:solidFill>
              </a:rPr>
              <a:t>gather." </a:t>
            </a:r>
            <a:r>
              <a:rPr lang="en-US" sz="2000" dirty="0">
                <a:solidFill>
                  <a:srgbClr val="FFFF00"/>
                </a:solidFill>
              </a:rPr>
              <a:t>Jeremiah 29:14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785597">
            <a:off x="297663" y="446777"/>
            <a:ext cx="1316428" cy="54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11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3"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lh3.googleusercontent.com/gg-dl/ABS2GSklQxmwxyWAm05c8W6tEUvVPyluWbd4qXxjHTOK9csZlY0L0RfH2QOpQJnx_uqp5a-vwYCxtR2YVbEYkRjNe5O4tQ6MD8ThWxBXHlOG5wFMo88VfyDI0vB8gPqNZdSZ6-BhyOCgnYhmdxFc1JZ5OuRScQYC_-vBi_ZVmhy4qiqREfe7=s1024-r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914400" y="18871"/>
            <a:ext cx="7772400" cy="1200329"/>
          </a:xfrm>
          <a:prstGeom prst="rect">
            <a:avLst/>
          </a:prstGeom>
          <a:noFill/>
        </p:spPr>
        <p:txBody>
          <a:bodyPr wrap="square" rtlCol="0">
            <a:spAutoFit/>
          </a:bodyPr>
          <a:lstStyle/>
          <a:p>
            <a:r>
              <a:rPr lang="en-US" sz="3600" dirty="0" smtClean="0">
                <a:solidFill>
                  <a:srgbClr val="FFFF00"/>
                </a:solidFill>
              </a:rPr>
              <a:t>Here is the “Glory” Of This Whole Gift of God Through Reality In Christ</a:t>
            </a:r>
            <a:endParaRPr lang="en-US" sz="3600" dirty="0">
              <a:solidFill>
                <a:srgbClr val="FFFF00"/>
              </a:solidFill>
            </a:endParaRPr>
          </a:p>
        </p:txBody>
      </p:sp>
      <p:sp>
        <p:nvSpPr>
          <p:cNvPr id="2" name="TextBox 1"/>
          <p:cNvSpPr txBox="1"/>
          <p:nvPr/>
        </p:nvSpPr>
        <p:spPr>
          <a:xfrm>
            <a:off x="1222375" y="1378803"/>
            <a:ext cx="8455025" cy="830997"/>
          </a:xfrm>
          <a:prstGeom prst="rect">
            <a:avLst/>
          </a:prstGeom>
          <a:noFill/>
        </p:spPr>
        <p:txBody>
          <a:bodyPr wrap="square" rtlCol="0">
            <a:spAutoFit/>
          </a:bodyPr>
          <a:lstStyle/>
          <a:p>
            <a:pPr algn="l"/>
            <a:r>
              <a:rPr lang="en-US" dirty="0" smtClean="0"/>
              <a:t>God offers an astounding Gift to </a:t>
            </a:r>
            <a:r>
              <a:rPr lang="en-US" dirty="0" smtClean="0">
                <a:solidFill>
                  <a:schemeClr val="bg2">
                    <a:lumMod val="25000"/>
                    <a:lumOff val="75000"/>
                  </a:schemeClr>
                </a:solidFill>
              </a:rPr>
              <a:t>ALL MEN </a:t>
            </a:r>
            <a:r>
              <a:rPr lang="en-US" dirty="0" smtClean="0"/>
              <a:t>– Jews and Gentiles alike – EVERYONE – Jesus as SAVIOR </a:t>
            </a:r>
            <a:endParaRPr lang="en-US" dirty="0"/>
          </a:p>
        </p:txBody>
      </p:sp>
      <p:sp>
        <p:nvSpPr>
          <p:cNvPr id="5" name="TextBox 4"/>
          <p:cNvSpPr txBox="1"/>
          <p:nvPr/>
        </p:nvSpPr>
        <p:spPr>
          <a:xfrm>
            <a:off x="1143000" y="2514600"/>
            <a:ext cx="8077200" cy="1200329"/>
          </a:xfrm>
          <a:prstGeom prst="rect">
            <a:avLst/>
          </a:prstGeom>
          <a:noFill/>
        </p:spPr>
        <p:txBody>
          <a:bodyPr wrap="square" rtlCol="0">
            <a:spAutoFit/>
          </a:bodyPr>
          <a:lstStyle/>
          <a:p>
            <a:pPr algn="l"/>
            <a:r>
              <a:rPr lang="en-US" dirty="0" smtClean="0"/>
              <a:t>Then God gives them </a:t>
            </a:r>
            <a:r>
              <a:rPr lang="en-US" dirty="0" smtClean="0">
                <a:solidFill>
                  <a:schemeClr val="bg2">
                    <a:lumMod val="25000"/>
                    <a:lumOff val="75000"/>
                  </a:schemeClr>
                </a:solidFill>
              </a:rPr>
              <a:t>the GRACE to RECEIVE </a:t>
            </a:r>
            <a:r>
              <a:rPr lang="en-US" dirty="0" smtClean="0"/>
              <a:t>this gift of salvation through Christ – GOSPEL – </a:t>
            </a:r>
            <a:r>
              <a:rPr lang="en-US" dirty="0" smtClean="0">
                <a:solidFill>
                  <a:schemeClr val="bg2">
                    <a:lumMod val="25000"/>
                    <a:lumOff val="75000"/>
                  </a:schemeClr>
                </a:solidFill>
              </a:rPr>
              <a:t>THE HAND OF GRACE </a:t>
            </a:r>
            <a:r>
              <a:rPr lang="en-US" sz="2000" dirty="0" smtClean="0">
                <a:solidFill>
                  <a:srgbClr val="FFFF00"/>
                </a:solidFill>
              </a:rPr>
              <a:t>(Titus 2:11 – The Grace of God has appeared to ALL men.)</a:t>
            </a:r>
            <a:endParaRPr lang="en-US" sz="2000" dirty="0">
              <a:solidFill>
                <a:srgbClr val="FFFF00"/>
              </a:solidFill>
            </a:endParaRPr>
          </a:p>
        </p:txBody>
      </p:sp>
      <p:sp>
        <p:nvSpPr>
          <p:cNvPr id="7" name="TextBox 6"/>
          <p:cNvSpPr txBox="1"/>
          <p:nvPr/>
        </p:nvSpPr>
        <p:spPr>
          <a:xfrm>
            <a:off x="1229463" y="3813544"/>
            <a:ext cx="7685937" cy="1200329"/>
          </a:xfrm>
          <a:prstGeom prst="rect">
            <a:avLst/>
          </a:prstGeom>
          <a:noFill/>
        </p:spPr>
        <p:txBody>
          <a:bodyPr wrap="square" rtlCol="0">
            <a:spAutoFit/>
          </a:bodyPr>
          <a:lstStyle/>
          <a:p>
            <a:pPr algn="l"/>
            <a:r>
              <a:rPr lang="en-US" dirty="0" smtClean="0"/>
              <a:t>This WORD and GRACE (Acts 20:32) - has the power to PRODUCE SAVING FAITH for everyone – it is given to ALL </a:t>
            </a:r>
            <a:r>
              <a:rPr lang="en-US" dirty="0" smtClean="0">
                <a:solidFill>
                  <a:schemeClr val="bg2">
                    <a:lumMod val="25000"/>
                    <a:lumOff val="75000"/>
                  </a:schemeClr>
                </a:solidFill>
              </a:rPr>
              <a:t>(FAITH COMES BY HEARING THE WORD)</a:t>
            </a:r>
            <a:endParaRPr lang="en-US" dirty="0">
              <a:solidFill>
                <a:schemeClr val="bg2">
                  <a:lumMod val="25000"/>
                  <a:lumOff val="75000"/>
                </a:schemeClr>
              </a:solidFill>
            </a:endParaRPr>
          </a:p>
        </p:txBody>
      </p:sp>
      <p:sp>
        <p:nvSpPr>
          <p:cNvPr id="8" name="TextBox 7"/>
          <p:cNvSpPr txBox="1"/>
          <p:nvPr/>
        </p:nvSpPr>
        <p:spPr>
          <a:xfrm>
            <a:off x="1219200" y="5181600"/>
            <a:ext cx="7924800" cy="1200329"/>
          </a:xfrm>
          <a:prstGeom prst="rect">
            <a:avLst/>
          </a:prstGeom>
          <a:noFill/>
        </p:spPr>
        <p:txBody>
          <a:bodyPr wrap="square" rtlCol="0">
            <a:spAutoFit/>
          </a:bodyPr>
          <a:lstStyle/>
          <a:p>
            <a:pPr algn="l"/>
            <a:r>
              <a:rPr lang="en-US" dirty="0" smtClean="0"/>
              <a:t>So </a:t>
            </a:r>
            <a:r>
              <a:rPr lang="en-US" dirty="0" smtClean="0">
                <a:solidFill>
                  <a:schemeClr val="bg2">
                    <a:lumMod val="25000"/>
                    <a:lumOff val="75000"/>
                  </a:schemeClr>
                </a:solidFill>
              </a:rPr>
              <a:t>when we share the Gospel to others </a:t>
            </a:r>
            <a:r>
              <a:rPr lang="en-US" dirty="0" smtClean="0"/>
              <a:t>we are releasing the POTENTIAL of them taking the GRACE given in the GIFT OF JESUS CHRIST – </a:t>
            </a:r>
            <a:r>
              <a:rPr lang="en-US" dirty="0" smtClean="0">
                <a:solidFill>
                  <a:schemeClr val="bg2">
                    <a:lumMod val="25000"/>
                    <a:lumOff val="75000"/>
                  </a:schemeClr>
                </a:solidFill>
              </a:rPr>
              <a:t>and exercising their FAITH</a:t>
            </a:r>
            <a:r>
              <a:rPr lang="en-US" dirty="0" smtClean="0"/>
              <a:t>.</a:t>
            </a:r>
            <a:endParaRPr lang="en-US" dirty="0"/>
          </a:p>
        </p:txBody>
      </p:sp>
      <p:sp>
        <p:nvSpPr>
          <p:cNvPr id="3" name="TextBox 2"/>
          <p:cNvSpPr txBox="1"/>
          <p:nvPr/>
        </p:nvSpPr>
        <p:spPr>
          <a:xfrm>
            <a:off x="307975" y="1378803"/>
            <a:ext cx="758825" cy="830997"/>
          </a:xfrm>
          <a:prstGeom prst="rect">
            <a:avLst/>
          </a:prstGeom>
          <a:noFill/>
        </p:spPr>
        <p:txBody>
          <a:bodyPr wrap="square" rtlCol="0">
            <a:spAutoFit/>
          </a:bodyPr>
          <a:lstStyle/>
          <a:p>
            <a:r>
              <a:rPr lang="en-US" sz="4800" dirty="0" smtClean="0">
                <a:solidFill>
                  <a:srgbClr val="FFFF00"/>
                </a:solidFill>
              </a:rPr>
              <a:t>1</a:t>
            </a:r>
            <a:endParaRPr lang="en-US" sz="4800" dirty="0">
              <a:solidFill>
                <a:srgbClr val="FFFF00"/>
              </a:solidFill>
            </a:endParaRPr>
          </a:p>
        </p:txBody>
      </p:sp>
      <p:sp>
        <p:nvSpPr>
          <p:cNvPr id="9" name="TextBox 8"/>
          <p:cNvSpPr txBox="1"/>
          <p:nvPr/>
        </p:nvSpPr>
        <p:spPr>
          <a:xfrm>
            <a:off x="304800" y="2590800"/>
            <a:ext cx="758825" cy="830997"/>
          </a:xfrm>
          <a:prstGeom prst="rect">
            <a:avLst/>
          </a:prstGeom>
          <a:noFill/>
        </p:spPr>
        <p:txBody>
          <a:bodyPr wrap="square" rtlCol="0">
            <a:spAutoFit/>
          </a:bodyPr>
          <a:lstStyle/>
          <a:p>
            <a:r>
              <a:rPr lang="en-US" sz="4800" dirty="0" smtClean="0">
                <a:solidFill>
                  <a:srgbClr val="FFFF00"/>
                </a:solidFill>
              </a:rPr>
              <a:t>2</a:t>
            </a:r>
            <a:endParaRPr lang="en-US" sz="4800" dirty="0">
              <a:solidFill>
                <a:srgbClr val="FFFF00"/>
              </a:solidFill>
            </a:endParaRPr>
          </a:p>
        </p:txBody>
      </p:sp>
      <p:sp>
        <p:nvSpPr>
          <p:cNvPr id="10" name="TextBox 9"/>
          <p:cNvSpPr txBox="1"/>
          <p:nvPr/>
        </p:nvSpPr>
        <p:spPr>
          <a:xfrm>
            <a:off x="212466" y="3813544"/>
            <a:ext cx="758825" cy="830997"/>
          </a:xfrm>
          <a:prstGeom prst="rect">
            <a:avLst/>
          </a:prstGeom>
          <a:noFill/>
        </p:spPr>
        <p:txBody>
          <a:bodyPr wrap="square" rtlCol="0">
            <a:spAutoFit/>
          </a:bodyPr>
          <a:lstStyle/>
          <a:p>
            <a:r>
              <a:rPr lang="en-US" sz="4800" dirty="0" smtClean="0">
                <a:solidFill>
                  <a:srgbClr val="FFFF00"/>
                </a:solidFill>
              </a:rPr>
              <a:t>3</a:t>
            </a:r>
            <a:endParaRPr lang="en-US" sz="4800" dirty="0">
              <a:solidFill>
                <a:srgbClr val="FFFF00"/>
              </a:solidFill>
            </a:endParaRPr>
          </a:p>
        </p:txBody>
      </p:sp>
      <p:sp>
        <p:nvSpPr>
          <p:cNvPr id="11" name="TextBox 10"/>
          <p:cNvSpPr txBox="1"/>
          <p:nvPr/>
        </p:nvSpPr>
        <p:spPr>
          <a:xfrm>
            <a:off x="304800" y="5352871"/>
            <a:ext cx="758825" cy="830997"/>
          </a:xfrm>
          <a:prstGeom prst="rect">
            <a:avLst/>
          </a:prstGeom>
          <a:noFill/>
        </p:spPr>
        <p:txBody>
          <a:bodyPr wrap="square" rtlCol="0">
            <a:spAutoFit/>
          </a:bodyPr>
          <a:lstStyle/>
          <a:p>
            <a:r>
              <a:rPr lang="en-US" sz="4800" dirty="0" smtClean="0">
                <a:solidFill>
                  <a:srgbClr val="FFFF00"/>
                </a:solidFill>
              </a:rPr>
              <a:t>4</a:t>
            </a:r>
            <a:endParaRPr lang="en-US" sz="4800" dirty="0">
              <a:solidFill>
                <a:srgbClr val="FFFF00"/>
              </a:solidFill>
            </a:endParaRPr>
          </a:p>
        </p:txBody>
      </p:sp>
    </p:spTree>
    <p:extLst>
      <p:ext uri="{BB962C8B-B14F-4D97-AF65-F5344CB8AC3E}">
        <p14:creationId xmlns:p14="http://schemas.microsoft.com/office/powerpoint/2010/main" val="204273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3"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THE RESULT IS THAT WE ARE BLESSED TO SHARE THIS GIFT WITH OTHERS</a:t>
            </a:r>
          </a:p>
        </p:txBody>
      </p:sp>
      <p:sp>
        <p:nvSpPr>
          <p:cNvPr id="3" name="AutoShape 2" descr="https://lh3.googleusercontent.com/gg-dl/ABS2GSk1kQw8xxqhTWT2v27pGNpu6wtbrrNaIzeqJRmy98M8lrIkPVuVc5jje5E493vT8iSaDeZpjBzGUUAxGEtAnrTIxrD0g4770qctY2RPUDQNPmkTPkonVQ8a8-n7yAXuntAc2Vh7KNftCCE0zMgOyuw3jPKGLBbEwy_-OBetJZ8RpkN1=s1024-r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https://lh3.googleusercontent.com/gg-dl/ABS2GSnzCij_9GFaGyKvNlDyzZxC6inatJB9pPJZJzuzWtHkh0kFBMAInd0xCffz2lri8HK4Fenr7fCaxmXmejRxI02N5eML4nil9L7YngJGdzxv38rh0OdKIIiWdACjk_YjU9PskI_FbLsSVdoy9LXYigz5RGRmZxAbqczme_xN76vozslaLg=s1024-rj"/>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57200" y="1447800"/>
            <a:ext cx="8074025" cy="1938992"/>
          </a:xfrm>
          <a:prstGeom prst="rect">
            <a:avLst/>
          </a:prstGeom>
          <a:noFill/>
        </p:spPr>
        <p:txBody>
          <a:bodyPr wrap="square" rtlCol="0">
            <a:spAutoFit/>
          </a:bodyPr>
          <a:lstStyle/>
          <a:p>
            <a:r>
              <a:rPr lang="en-US" dirty="0" smtClean="0"/>
              <a:t>GOD GIVES US THE EXTRAORDINARY GIFT OF HIMSELF – AND THE HONOR OF SHARING HIM WITH EVERYONE – AND WE WILL BE HELD ACCOUNTABLE HOW WELL WE DO IN SHARING HIM AS THE</a:t>
            </a:r>
          </a:p>
          <a:p>
            <a:r>
              <a:rPr lang="en-US" dirty="0" smtClean="0"/>
              <a:t>PRICELESS GIFT</a:t>
            </a:r>
            <a:endParaRPr lang="en-US" dirty="0"/>
          </a:p>
        </p:txBody>
      </p:sp>
      <p:sp>
        <p:nvSpPr>
          <p:cNvPr id="7" name="Rectangle 6"/>
          <p:cNvSpPr/>
          <p:nvPr/>
        </p:nvSpPr>
        <p:spPr>
          <a:xfrm>
            <a:off x="155575" y="3962400"/>
            <a:ext cx="8531225" cy="2554545"/>
          </a:xfrm>
          <a:prstGeom prst="rect">
            <a:avLst/>
          </a:prstGeom>
        </p:spPr>
        <p:txBody>
          <a:bodyPr wrap="square">
            <a:spAutoFit/>
          </a:bodyPr>
          <a:lstStyle/>
          <a:p>
            <a:r>
              <a:rPr lang="en-US" dirty="0">
                <a:solidFill>
                  <a:srgbClr val="FFFF00"/>
                </a:solidFill>
              </a:rPr>
              <a:t> For we must all appear before the judgment seat of Christ, that each one may receive what is due him for the things done while in the body, whether good or bad. </a:t>
            </a:r>
            <a:r>
              <a:rPr lang="en-US" baseline="30000" dirty="0">
                <a:solidFill>
                  <a:srgbClr val="FFFF00"/>
                </a:solidFill>
              </a:rPr>
              <a:t>11 </a:t>
            </a:r>
            <a:r>
              <a:rPr lang="en-US" dirty="0">
                <a:solidFill>
                  <a:srgbClr val="FFFF00"/>
                </a:solidFill>
              </a:rPr>
              <a:t> Since, then, we know what it is to fear the Lord, </a:t>
            </a:r>
            <a:r>
              <a:rPr lang="en-US" sz="3200" dirty="0"/>
              <a:t>we try to persuade men. </a:t>
            </a:r>
            <a:r>
              <a:rPr lang="en-US" dirty="0">
                <a:solidFill>
                  <a:srgbClr val="FFFF00"/>
                </a:solidFill>
              </a:rPr>
              <a:t>What we are is plain to God, and I hope it is also plain to your conscience. </a:t>
            </a:r>
            <a:r>
              <a:rPr lang="en-US" b="1" dirty="0">
                <a:solidFill>
                  <a:srgbClr val="FFFF00"/>
                </a:solidFill>
              </a:rPr>
              <a:t>2 Corinthians 5:10-11 (NIV) </a:t>
            </a:r>
            <a:endParaRPr lang="en-US" dirty="0">
              <a:solidFill>
                <a:srgbClr val="FFFF00"/>
              </a:solidFill>
            </a:endParaRPr>
          </a:p>
        </p:txBody>
      </p:sp>
    </p:spTree>
    <p:extLst>
      <p:ext uri="{BB962C8B-B14F-4D97-AF65-F5344CB8AC3E}">
        <p14:creationId xmlns:p14="http://schemas.microsoft.com/office/powerpoint/2010/main" val="347819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0338"/>
                    </a14:imgEffect>
                    <a14:imgEffect>
                      <a14:saturation sat="170000"/>
                    </a14:imgEffect>
                  </a14:imgLayer>
                </a14:imgProps>
              </a:ext>
              <a:ext uri="{28A0092B-C50C-407E-A947-70E740481C1C}">
                <a14:useLocalDpi xmlns:a14="http://schemas.microsoft.com/office/drawing/2010/main" val="0"/>
              </a:ext>
            </a:extLst>
          </a:blip>
          <a:srcRect/>
          <a:stretch>
            <a:fillRect/>
          </a:stretch>
        </p:blipFill>
        <p:spPr bwMode="auto">
          <a:xfrm>
            <a:off x="914400" y="1066800"/>
            <a:ext cx="7297737" cy="4875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0"/>
            <a:ext cx="9144000" cy="95410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Some Things Are Hidden In Plain Sight</a:t>
            </a:r>
          </a:p>
          <a:p>
            <a:r>
              <a:rPr lang="en-US" sz="28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2012 – Good will Store – Oil Painting Sold for $3 </a:t>
            </a:r>
          </a:p>
        </p:txBody>
      </p:sp>
      <p:sp>
        <p:nvSpPr>
          <p:cNvPr id="4" name="TextBox 3"/>
          <p:cNvSpPr txBox="1"/>
          <p:nvPr/>
        </p:nvSpPr>
        <p:spPr>
          <a:xfrm>
            <a:off x="457200" y="5941956"/>
            <a:ext cx="8153400" cy="830997"/>
          </a:xfrm>
          <a:prstGeom prst="rect">
            <a:avLst/>
          </a:prstGeom>
          <a:noFill/>
        </p:spPr>
        <p:txBody>
          <a:bodyPr wrap="square" rtlCol="0">
            <a:spAutoFit/>
          </a:bodyPr>
          <a:lstStyle/>
          <a:p>
            <a:r>
              <a:rPr lang="en-US" dirty="0" smtClean="0"/>
              <a:t>It was a Flemish -painting from 1650 – In America for 300 years - Sold at Auction for $190,000</a:t>
            </a:r>
            <a:endParaRPr lang="en-US" dirty="0"/>
          </a:p>
        </p:txBody>
      </p:sp>
    </p:spTree>
    <p:extLst>
      <p:ext uri="{BB962C8B-B14F-4D97-AF65-F5344CB8AC3E}">
        <p14:creationId xmlns:p14="http://schemas.microsoft.com/office/powerpoint/2010/main" val="243714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37"/>
          <a:stretch/>
        </p:blipFill>
        <p:spPr bwMode="auto">
          <a:xfrm>
            <a:off x="1371600" y="1405967"/>
            <a:ext cx="6434137" cy="537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0"/>
            <a:ext cx="9144000" cy="138499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If Jesus Came In A Manger Today</a:t>
            </a:r>
          </a:p>
          <a:p>
            <a:r>
              <a:rPr lang="en-US" sz="28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He Would Still Be The Greatest Gift Ever</a:t>
            </a:r>
          </a:p>
          <a:p>
            <a:r>
              <a:rPr lang="en-US" sz="28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Given By God and Yet Hidden In Plain Sight </a:t>
            </a:r>
          </a:p>
        </p:txBody>
      </p:sp>
    </p:spTree>
    <p:extLst>
      <p:ext uri="{BB962C8B-B14F-4D97-AF65-F5344CB8AC3E}">
        <p14:creationId xmlns:p14="http://schemas.microsoft.com/office/powerpoint/2010/main" val="10626474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911" y="152400"/>
            <a:ext cx="8534400" cy="1384995"/>
          </a:xfrm>
          <a:prstGeom prst="rect">
            <a:avLst/>
          </a:prstGeom>
        </p:spPr>
        <p:txBody>
          <a:bodyPr wrap="square">
            <a:spAutoFit/>
          </a:bodyPr>
          <a:lstStyle/>
          <a:p>
            <a:r>
              <a:rPr lang="en-US" sz="2800" dirty="0" smtClean="0"/>
              <a:t>He </a:t>
            </a:r>
            <a:r>
              <a:rPr lang="en-US" sz="2800" dirty="0"/>
              <a:t>who did not spare </a:t>
            </a:r>
            <a:r>
              <a:rPr lang="en-US" sz="2800" dirty="0" smtClean="0"/>
              <a:t>His </a:t>
            </a:r>
            <a:r>
              <a:rPr lang="en-US" sz="2800" dirty="0"/>
              <a:t>own Son, but gave </a:t>
            </a:r>
            <a:r>
              <a:rPr lang="en-US" sz="2800" dirty="0" smtClean="0"/>
              <a:t>Him </a:t>
            </a:r>
            <a:r>
              <a:rPr lang="en-US" sz="2800" dirty="0"/>
              <a:t>up for us all--how will </a:t>
            </a:r>
            <a:r>
              <a:rPr lang="en-US" sz="2800" dirty="0" smtClean="0"/>
              <a:t>He </a:t>
            </a:r>
            <a:r>
              <a:rPr lang="en-US" sz="2800" dirty="0"/>
              <a:t>not also, along with </a:t>
            </a:r>
            <a:r>
              <a:rPr lang="en-US" sz="2800" dirty="0" smtClean="0"/>
              <a:t>Him</a:t>
            </a:r>
            <a:r>
              <a:rPr lang="en-US" sz="2800" dirty="0"/>
              <a:t>, graciously give us all things? </a:t>
            </a:r>
            <a:r>
              <a:rPr lang="en-US" sz="2800" b="1" dirty="0"/>
              <a:t>Romans 8:32 (NIV) </a:t>
            </a:r>
            <a:endParaRPr lang="en-US" sz="2800"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02549"/>
            <a:ext cx="4572000" cy="515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76200"/>
            <a:ext cx="8839200" cy="6817251"/>
          </a:xfrm>
          <a:prstGeom prst="rect">
            <a:avLst/>
          </a:prstGeom>
        </p:spPr>
        <p:txBody>
          <a:bodyPr wrap="square">
            <a:spAutoFit/>
          </a:bodyPr>
          <a:lstStyle/>
          <a:p>
            <a:r>
              <a:rPr lang="en-US" sz="2300" dirty="0"/>
              <a:t>OBVIOUSLY THE OMNIPOTENT – AND OMNISCIENCE GOD OF THE UNIVERSE KNEW – WE WOULD HAVE TO PUSH THROUGH OUR CHILDISH FLESHLY ADDICTIONS  – OUR IDOLATROUS </a:t>
            </a:r>
            <a:r>
              <a:rPr lang="en-US" sz="2300" dirty="0" smtClean="0"/>
              <a:t>CULTURE </a:t>
            </a:r>
            <a:r>
              <a:rPr lang="en-US" sz="2300" dirty="0"/>
              <a:t>– OUR PRIDE AND EGO – AND THE DISTRACTIONS AND BATTLE OF LIVING IN A FALLEN WORLD – AND ALL THE DRAMA – TRAUMA AND WOUNDING THAT WOULD HAPPEN FROM OTHERS SINNING AGAINST US AND OUR SINS AGAINST GOD AND OTHERS – </a:t>
            </a:r>
          </a:p>
          <a:p>
            <a:r>
              <a:rPr lang="en-US" sz="2300" dirty="0"/>
              <a:t> </a:t>
            </a:r>
          </a:p>
          <a:p>
            <a:r>
              <a:rPr lang="en-US" sz="2300" dirty="0">
                <a:solidFill>
                  <a:srgbClr val="FFFF00"/>
                </a:solidFill>
              </a:rPr>
              <a:t>AND SOMEHOW – </a:t>
            </a:r>
            <a:r>
              <a:rPr lang="en-US" sz="2300" dirty="0">
                <a:solidFill>
                  <a:schemeClr val="bg2">
                    <a:lumMod val="25000"/>
                    <a:lumOff val="75000"/>
                  </a:schemeClr>
                </a:solidFill>
              </a:rPr>
              <a:t>IT WAS POSSIBLE FOR EVERYONE TO HAVE THE GRACE TO RESPOND TO THE GOSPEL – THERE WAS A GRACE GIVEN EVERYONE TO RESPOND TO THE CALL TO </a:t>
            </a:r>
            <a:r>
              <a:rPr lang="en-US" sz="2300" dirty="0" smtClean="0">
                <a:solidFill>
                  <a:schemeClr val="bg2">
                    <a:lumMod val="25000"/>
                    <a:lumOff val="75000"/>
                  </a:schemeClr>
                </a:solidFill>
              </a:rPr>
              <a:t>FOLLOW </a:t>
            </a:r>
            <a:r>
              <a:rPr lang="en-US" sz="2300" dirty="0">
                <a:solidFill>
                  <a:schemeClr val="bg2">
                    <a:lumMod val="25000"/>
                    <a:lumOff val="75000"/>
                  </a:schemeClr>
                </a:solidFill>
              </a:rPr>
              <a:t>JESUS CHRIST – TO REPENT – TO PLACE FAITH IN THE INVISIBLE GOD AND FOLLOW HIS SPIRIT AND </a:t>
            </a:r>
            <a:r>
              <a:rPr lang="en-US" sz="2300" dirty="0" smtClean="0">
                <a:solidFill>
                  <a:schemeClr val="bg2">
                    <a:lumMod val="25000"/>
                    <a:lumOff val="75000"/>
                  </a:schemeClr>
                </a:solidFill>
              </a:rPr>
              <a:t>WORD</a:t>
            </a:r>
          </a:p>
          <a:p>
            <a:endParaRPr lang="en-US" sz="2300" dirty="0"/>
          </a:p>
          <a:p>
            <a:r>
              <a:rPr lang="en-US" sz="2300" dirty="0"/>
              <a:t> – AND AFTER ALL OF THIS – GOD IS TICKLED WHEN PEOPLE YIELD TO HIM – ALLOW HIM TO RESTORE THEM – SAVE THEM – REFORM THEM – BRING THEM BACK INTO HIS ORIGINAL INTENTIONS</a:t>
            </a:r>
            <a:r>
              <a:rPr lang="en-US" sz="2300" dirty="0" smtClean="0"/>
              <a:t>.</a:t>
            </a:r>
            <a:r>
              <a:rPr lang="en-US" sz="2300" dirty="0" smtClean="0">
                <a:solidFill>
                  <a:srgbClr val="FFFF00"/>
                </a:solidFill>
              </a:rPr>
              <a:t>  </a:t>
            </a:r>
            <a:endParaRPr lang="en-US" sz="2300" dirty="0">
              <a:solidFill>
                <a:srgbClr val="FFFF00"/>
              </a:solidFill>
            </a:endParaRPr>
          </a:p>
        </p:txBody>
      </p:sp>
    </p:spTree>
    <p:extLst>
      <p:ext uri="{BB962C8B-B14F-4D97-AF65-F5344CB8AC3E}">
        <p14:creationId xmlns:p14="http://schemas.microsoft.com/office/powerpoint/2010/main" val="269600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219200"/>
            <a:ext cx="8229600" cy="4708981"/>
          </a:xfrm>
          <a:prstGeom prst="rect">
            <a:avLst/>
          </a:prstGeom>
        </p:spPr>
        <p:txBody>
          <a:bodyPr wrap="square">
            <a:spAutoFit/>
          </a:bodyPr>
          <a:lstStyle/>
          <a:p>
            <a:r>
              <a:rPr lang="en-US" sz="6000" dirty="0"/>
              <a:t>So then faith comes by hearing, and hearing by the Word of God. Romans 10:17 (KJV)DL</a:t>
            </a:r>
          </a:p>
        </p:txBody>
      </p:sp>
      <p:sp>
        <p:nvSpPr>
          <p:cNvPr id="5" name="TextBox 4"/>
          <p:cNvSpPr txBox="1"/>
          <p:nvPr/>
        </p:nvSpPr>
        <p:spPr>
          <a:xfrm>
            <a:off x="0" y="329625"/>
            <a:ext cx="91440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Memory Verse</a:t>
            </a:r>
          </a:p>
        </p:txBody>
      </p:sp>
    </p:spTree>
    <p:extLst>
      <p:ext uri="{BB962C8B-B14F-4D97-AF65-F5344CB8AC3E}">
        <p14:creationId xmlns:p14="http://schemas.microsoft.com/office/powerpoint/2010/main" val="36324198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1366421"/>
            <a:ext cx="8953500" cy="4401205"/>
          </a:xfrm>
          <a:prstGeom prst="rect">
            <a:avLst/>
          </a:prstGeom>
        </p:spPr>
        <p:txBody>
          <a:bodyPr wrap="square">
            <a:spAutoFit/>
          </a:bodyPr>
          <a:lstStyle/>
          <a:p>
            <a:pPr marL="514350" indent="-514350" algn="l">
              <a:buAutoNum type="arabicPeriod"/>
            </a:pPr>
            <a:r>
              <a:rPr lang="en-US" sz="2800" b="1" dirty="0" smtClean="0">
                <a:solidFill>
                  <a:srgbClr val="FFFF00"/>
                </a:solidFill>
                <a:effectLst>
                  <a:outerShdw blurRad="38100" dist="38100" dir="2700000" algn="tl">
                    <a:srgbClr val="000000">
                      <a:alpha val="43137"/>
                    </a:srgbClr>
                  </a:outerShdw>
                </a:effectLst>
              </a:rPr>
              <a:t>Have you responded yet to this GOOD NEWS - HAVE YOU TAKEN HOLD OF JESUS THE GIFT– His Name is Jesus </a:t>
            </a:r>
            <a:r>
              <a:rPr lang="en-US" sz="2800" dirty="0" smtClean="0">
                <a:effectLst>
                  <a:outerShdw blurRad="38100" dist="38100" dir="2700000" algn="tl">
                    <a:srgbClr val="000000">
                      <a:alpha val="43137"/>
                    </a:srgbClr>
                  </a:outerShdw>
                </a:effectLst>
              </a:rPr>
              <a:t>– have turned your life over to Him to save you from a heart of sin and from the world of darkness around you?</a:t>
            </a:r>
          </a:p>
          <a:p>
            <a:pPr marL="514350" indent="-514350" algn="l">
              <a:buAutoNum type="arabicPeriod"/>
            </a:pPr>
            <a:r>
              <a:rPr lang="en-US" sz="2800" dirty="0" smtClean="0">
                <a:effectLst>
                  <a:outerShdw blurRad="38100" dist="38100" dir="2700000" algn="tl">
                    <a:srgbClr val="000000">
                      <a:alpha val="43137"/>
                    </a:srgbClr>
                  </a:outerShdw>
                </a:effectLst>
              </a:rPr>
              <a:t>Are you willing to </a:t>
            </a:r>
            <a:r>
              <a:rPr lang="en-US" sz="2800" b="1" dirty="0" smtClean="0">
                <a:solidFill>
                  <a:srgbClr val="FFFF00"/>
                </a:solidFill>
                <a:effectLst>
                  <a:outerShdw blurRad="38100" dist="38100" dir="2700000" algn="tl">
                    <a:srgbClr val="000000">
                      <a:alpha val="43137"/>
                    </a:srgbClr>
                  </a:outerShdw>
                </a:effectLst>
              </a:rPr>
              <a:t>SHARE THE GIFT OF JESUS with others?</a:t>
            </a:r>
            <a:r>
              <a:rPr lang="en-US" sz="2800" dirty="0" smtClean="0">
                <a:effectLst>
                  <a:outerShdw blurRad="38100" dist="38100" dir="2700000" algn="tl">
                    <a:srgbClr val="000000">
                      <a:alpha val="43137"/>
                    </a:srgbClr>
                  </a:outerShdw>
                </a:effectLst>
              </a:rPr>
              <a:t> – Remember God has given each person the GRACE to receive this gift – pray that they would ACTIVATE the faith that comes from the Gospel and the revelation of Christ. </a:t>
            </a:r>
          </a:p>
        </p:txBody>
      </p:sp>
      <p:sp>
        <p:nvSpPr>
          <p:cNvPr id="3" name="TextBox 2"/>
          <p:cNvSpPr txBox="1"/>
          <p:nvPr/>
        </p:nvSpPr>
        <p:spPr>
          <a:xfrm>
            <a:off x="2514600" y="373559"/>
            <a:ext cx="4038600" cy="76944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smtClean="0">
                <a:ln w="11430"/>
                <a:solidFill>
                  <a:srgbClr val="FFFF00"/>
                </a:solidFill>
                <a:effectLst>
                  <a:outerShdw blurRad="50800" dist="39000" dir="5460000" algn="tl">
                    <a:srgbClr val="000000">
                      <a:alpha val="38000"/>
                    </a:srgbClr>
                  </a:outerShdw>
                </a:effectLst>
              </a:rPr>
              <a:t>Application</a:t>
            </a:r>
            <a:endParaRPr lang="en-US" sz="4400" b="1" dirty="0">
              <a:ln w="11430"/>
              <a:solidFill>
                <a:srgbClr val="FFFF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78917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8458200" cy="2308324"/>
          </a:xfrm>
          <a:prstGeom prst="rect">
            <a:avLst/>
          </a:prstGeom>
        </p:spPr>
        <p:txBody>
          <a:bodyPr wrap="square">
            <a:spAutoFit/>
          </a:bodyPr>
          <a:lstStyle/>
          <a:p>
            <a:r>
              <a:rPr lang="en-US" dirty="0" smtClean="0"/>
              <a:t>The </a:t>
            </a:r>
            <a:r>
              <a:rPr lang="en-US" dirty="0"/>
              <a:t>idols of the </a:t>
            </a:r>
            <a:r>
              <a:rPr lang="en-US" dirty="0" smtClean="0"/>
              <a:t>pagan nations </a:t>
            </a:r>
            <a:r>
              <a:rPr lang="en-US" dirty="0"/>
              <a:t>are silver and gold, made by the hands of men. </a:t>
            </a:r>
            <a:r>
              <a:rPr lang="en-US" baseline="30000" dirty="0"/>
              <a:t>16 </a:t>
            </a:r>
            <a:r>
              <a:rPr lang="en-US" dirty="0"/>
              <a:t> They have mouths, but cannot speak, eyes, but they cannot see; </a:t>
            </a:r>
            <a:r>
              <a:rPr lang="en-US" baseline="30000" dirty="0"/>
              <a:t>17 </a:t>
            </a:r>
            <a:r>
              <a:rPr lang="en-US" dirty="0"/>
              <a:t> they have ears, but cannot hear, nor is there breath in their mouths. </a:t>
            </a:r>
            <a:r>
              <a:rPr lang="en-US" b="1" baseline="30000" dirty="0"/>
              <a:t>18 </a:t>
            </a:r>
            <a:r>
              <a:rPr lang="en-US" b="1" dirty="0"/>
              <a:t> </a:t>
            </a:r>
            <a:r>
              <a:rPr lang="en-US" sz="3600" b="1" dirty="0">
                <a:solidFill>
                  <a:srgbClr val="FFFF00"/>
                </a:solidFill>
              </a:rPr>
              <a:t>Those who make them will be like them</a:t>
            </a:r>
            <a:r>
              <a:rPr lang="en-US" b="1" dirty="0"/>
              <a:t>, </a:t>
            </a:r>
            <a:r>
              <a:rPr lang="en-US" sz="1800" dirty="0" smtClean="0"/>
              <a:t>Psalm 115:15-18</a:t>
            </a:r>
            <a:endParaRPr lang="en-US" sz="18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704214"/>
            <a:ext cx="5410200" cy="394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2633337"/>
            <a:ext cx="5486399" cy="399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19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219200"/>
            <a:ext cx="8229600" cy="3785652"/>
          </a:xfrm>
          <a:prstGeom prst="rect">
            <a:avLst/>
          </a:prstGeom>
        </p:spPr>
        <p:txBody>
          <a:bodyPr wrap="square">
            <a:spAutoFit/>
          </a:bodyPr>
          <a:lstStyle/>
          <a:p>
            <a:r>
              <a:rPr lang="en-US" sz="6000" dirty="0"/>
              <a:t>So then faith comes by hearing, and hearing by the Word of God. Romans 10:17 </a:t>
            </a:r>
            <a:r>
              <a:rPr lang="en-US" sz="3200" dirty="0"/>
              <a:t>(KJV)DL</a:t>
            </a:r>
          </a:p>
        </p:txBody>
      </p:sp>
      <p:sp>
        <p:nvSpPr>
          <p:cNvPr id="5" name="TextBox 4"/>
          <p:cNvSpPr txBox="1"/>
          <p:nvPr/>
        </p:nvSpPr>
        <p:spPr>
          <a:xfrm>
            <a:off x="0" y="253425"/>
            <a:ext cx="91440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Memory Verse</a:t>
            </a:r>
          </a:p>
        </p:txBody>
      </p:sp>
    </p:spTree>
    <p:extLst>
      <p:ext uri="{BB962C8B-B14F-4D97-AF65-F5344CB8AC3E}">
        <p14:creationId xmlns:p14="http://schemas.microsoft.com/office/powerpoint/2010/main" val="3223676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6187"/>
            <a:ext cx="9144000"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Thanks </a:t>
            </a:r>
            <a:r>
              <a:rPr lang="en-US" sz="32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rPr>
              <a:t>be unto God </a:t>
            </a:r>
            <a:r>
              <a:rPr lang="en-US" sz="3200" b="1">
                <a:ln w="11430"/>
                <a:solidFill>
                  <a:srgbClr val="FFFF00"/>
                </a:solidFill>
                <a:effectLst>
                  <a:glow rad="101600">
                    <a:schemeClr val="accent6">
                      <a:satMod val="175000"/>
                      <a:alpha val="40000"/>
                    </a:schemeClr>
                  </a:glow>
                  <a:outerShdw blurRad="50800" dist="39000" dir="5460000" algn="tl">
                    <a:srgbClr val="000000">
                      <a:alpha val="38000"/>
                    </a:srgbClr>
                  </a:outerShdw>
                </a:effectLst>
              </a:rPr>
              <a:t>for </a:t>
            </a:r>
            <a:r>
              <a:rPr lang="en-US" sz="3200" b="1"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His </a:t>
            </a:r>
            <a:r>
              <a:rPr lang="en-US" sz="32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rPr>
              <a:t>unspeakable (INDESCRIBABLE</a:t>
            </a:r>
            <a:r>
              <a:rPr lang="en-US" sz="3200" b="1">
                <a:ln w="11430"/>
                <a:solidFill>
                  <a:srgbClr val="FFFF00"/>
                </a:solidFill>
                <a:effectLst>
                  <a:glow rad="101600">
                    <a:schemeClr val="accent6">
                      <a:satMod val="175000"/>
                      <a:alpha val="40000"/>
                    </a:schemeClr>
                  </a:glow>
                  <a:outerShdw blurRad="50800" dist="39000" dir="5460000" algn="tl">
                    <a:srgbClr val="000000">
                      <a:alpha val="38000"/>
                    </a:srgbClr>
                  </a:outerShdw>
                </a:effectLst>
              </a:rPr>
              <a:t>) </a:t>
            </a:r>
            <a:r>
              <a:rPr lang="en-US" sz="3200" b="1"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Gift</a:t>
            </a:r>
            <a:r>
              <a:rPr lang="en-US" sz="32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rPr>
              <a:t>. 2 Corinthians 9:15 </a:t>
            </a:r>
            <a:endParaRPr lang="en-US" sz="3200" b="1" dirty="0" smtClean="0">
              <a:ln w="11430"/>
              <a:solidFill>
                <a:schemeClr val="bg1"/>
              </a:solidFill>
              <a:effectLst>
                <a:glow rad="101600">
                  <a:schemeClr val="accent6">
                    <a:satMod val="175000"/>
                    <a:alpha val="40000"/>
                  </a:schemeClr>
                </a:glow>
                <a:outerShdw blurRad="50800" dist="39000" dir="5460000" algn="tl">
                  <a:srgbClr val="000000">
                    <a:alpha val="38000"/>
                  </a:srgbClr>
                </a:outerShdw>
              </a:effectLst>
            </a:endParaRPr>
          </a:p>
        </p:txBody>
      </p:sp>
      <p:sp>
        <p:nvSpPr>
          <p:cNvPr id="5" name="AutoShape 2" descr="https://lh3.googleusercontent.com/gg-dl/ABS2GSkRp2y0la2vmiJ2eIxDXG16rdjvx_1vKqlg1RXJJBQE3OPZi5_aTUMtnRPjJcORU4SuiTuQ7254nA2c0h4pzUT-w_b5IIHfp6ElopC4-vmpWYa2PAe7NlF50afa-lNxsz-tCNNT1YJ4e8oZBCyf-Vl3Z3v-Gs6qfo4KcK5Iq6X7MRcZDw=s1024-r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628"/>
          <a:stretch/>
        </p:blipFill>
        <p:spPr bwMode="auto">
          <a:xfrm>
            <a:off x="2209800" y="1292635"/>
            <a:ext cx="5257800" cy="258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5574" y="4368652"/>
            <a:ext cx="8683625" cy="2246769"/>
          </a:xfrm>
          <a:prstGeom prst="rect">
            <a:avLst/>
          </a:prstGeom>
        </p:spPr>
        <p:txBody>
          <a:bodyPr wrap="square">
            <a:spAutoFit/>
          </a:bodyPr>
          <a:lstStyle/>
          <a:p>
            <a:r>
              <a:rPr lang="en-US" sz="2800" b="1" dirty="0" smtClean="0">
                <a:solidFill>
                  <a:srgbClr val="FFFF00"/>
                </a:solidFill>
              </a:rPr>
              <a:t>Yet </a:t>
            </a:r>
            <a:r>
              <a:rPr lang="en-US" sz="2800" b="1" dirty="0">
                <a:solidFill>
                  <a:srgbClr val="FFFF00"/>
                </a:solidFill>
              </a:rPr>
              <a:t>to </a:t>
            </a:r>
            <a:r>
              <a:rPr lang="en-US" sz="2800" b="1" u="sng" dirty="0">
                <a:solidFill>
                  <a:srgbClr val="FFFF00"/>
                </a:solidFill>
              </a:rPr>
              <a:t>all</a:t>
            </a:r>
            <a:r>
              <a:rPr lang="en-US" sz="2800" b="1" dirty="0">
                <a:solidFill>
                  <a:srgbClr val="FFFF00"/>
                </a:solidFill>
              </a:rPr>
              <a:t> who received </a:t>
            </a:r>
            <a:r>
              <a:rPr lang="en-US" sz="2800" b="1" dirty="0" smtClean="0">
                <a:solidFill>
                  <a:srgbClr val="FFFF00"/>
                </a:solidFill>
              </a:rPr>
              <a:t>Him</a:t>
            </a:r>
            <a:r>
              <a:rPr lang="en-US" sz="2800" dirty="0"/>
              <a:t>, to those who believed </a:t>
            </a:r>
            <a:r>
              <a:rPr lang="en-US" sz="2000" b="1" dirty="0" smtClean="0">
                <a:solidFill>
                  <a:schemeClr val="bg2">
                    <a:lumMod val="25000"/>
                    <a:lumOff val="75000"/>
                  </a:schemeClr>
                </a:solidFill>
              </a:rPr>
              <a:t>(IN HIM RELATIONALLY) </a:t>
            </a:r>
            <a:r>
              <a:rPr lang="en-US" sz="2800" dirty="0" smtClean="0"/>
              <a:t>in </a:t>
            </a:r>
            <a:r>
              <a:rPr lang="en-US" sz="2800" dirty="0"/>
              <a:t>His name, </a:t>
            </a:r>
            <a:r>
              <a:rPr lang="en-US" sz="2800" b="1" dirty="0">
                <a:solidFill>
                  <a:srgbClr val="FFFF00"/>
                </a:solidFill>
              </a:rPr>
              <a:t>He gave the right to become children of God</a:t>
            </a:r>
            <a:r>
              <a:rPr lang="en-US" sz="2800" dirty="0"/>
              <a:t>-- 13  children born not of natural descent, nor of human decision or a husband's will, but born of God. John 1:12-13 (NIV)</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297"/>
          <a:stretch/>
        </p:blipFill>
        <p:spPr bwMode="auto">
          <a:xfrm>
            <a:off x="3048000" y="2667000"/>
            <a:ext cx="1726274" cy="11923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32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6200"/>
            <a:ext cx="8839200" cy="954107"/>
          </a:xfrm>
          <a:prstGeom prst="rect">
            <a:avLst/>
          </a:prstGeom>
          <a:noFill/>
        </p:spPr>
        <p:txBody>
          <a:bodyPr wrap="square" rtlCol="0">
            <a:spAutoFit/>
          </a:bodyPr>
          <a:lstStyle/>
          <a:p>
            <a:r>
              <a:rPr lang="en-US" sz="2800" b="1" dirty="0" smtClean="0">
                <a:solidFill>
                  <a:srgbClr val="FFFF00"/>
                </a:solidFill>
              </a:rPr>
              <a:t>GRAPHIC ON DIFFERENT PRACTICAL </a:t>
            </a:r>
            <a:endParaRPr lang="en-US" sz="2800" b="1" dirty="0">
              <a:solidFill>
                <a:srgbClr val="FFFF00"/>
              </a:solidFill>
            </a:endParaRPr>
          </a:p>
          <a:p>
            <a:r>
              <a:rPr lang="en-US" sz="2800" b="1" dirty="0" smtClean="0">
                <a:solidFill>
                  <a:srgbClr val="FFFF00"/>
                </a:solidFill>
              </a:rPr>
              <a:t>APPLICATIONS OF THE GOSPEL </a:t>
            </a:r>
            <a:endParaRPr lang="en-US" sz="2800" b="1" dirty="0">
              <a:solidFill>
                <a:srgbClr val="FFFF00"/>
              </a:solidFill>
            </a:endParaRPr>
          </a:p>
        </p:txBody>
      </p:sp>
      <p:sp>
        <p:nvSpPr>
          <p:cNvPr id="5" name="AutoShape 8" descr="C:\Users\donne\AppData\Local\Microsoft\Windows\INetCache\Content.Outlook\PW5W8WCS\IM001404.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C:\Users\donne\AppData\Local\Microsoft\Windows\INetCache\Content.Outlook\PW5W8WCS\IM001404.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1030307"/>
            <a:ext cx="7708900" cy="57763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Oval 1"/>
          <p:cNvSpPr/>
          <p:nvPr/>
        </p:nvSpPr>
        <p:spPr bwMode="auto">
          <a:xfrm>
            <a:off x="2057400" y="3810000"/>
            <a:ext cx="2286000" cy="2209800"/>
          </a:xfrm>
          <a:prstGeom prst="ellipse">
            <a:avLst/>
          </a:prstGeom>
          <a:noFill/>
          <a:ln w="133350">
            <a:solidFill>
              <a:srgbClr val="FF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553253"/>
            <a:ext cx="1656001" cy="91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6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cience:God created Science Women's Plus Size T-Shi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23452"/>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81600" y="1905000"/>
            <a:ext cx="3810000" cy="4832092"/>
          </a:xfrm>
          <a:prstGeom prst="rect">
            <a:avLst/>
          </a:prstGeom>
          <a:noFill/>
        </p:spPr>
        <p:txBody>
          <a:bodyPr wrap="square" rtlCol="0">
            <a:spAutoFit/>
          </a:bodyPr>
          <a:lstStyle/>
          <a:p>
            <a:r>
              <a:rPr lang="en-US" sz="2800" dirty="0" smtClean="0">
                <a:solidFill>
                  <a:srgbClr val="FFFF00"/>
                </a:solidFill>
              </a:rPr>
              <a:t>LifeGate Is a </a:t>
            </a:r>
          </a:p>
          <a:p>
            <a:r>
              <a:rPr lang="en-US" sz="2800" dirty="0" smtClean="0">
                <a:solidFill>
                  <a:srgbClr val="FFFF00"/>
                </a:solidFill>
              </a:rPr>
              <a:t>Pro-Science – </a:t>
            </a:r>
          </a:p>
          <a:p>
            <a:r>
              <a:rPr lang="en-US" sz="2800" dirty="0" smtClean="0">
                <a:solidFill>
                  <a:srgbClr val="FFFF00"/>
                </a:solidFill>
              </a:rPr>
              <a:t>Pro – Intelligent Design Church. </a:t>
            </a:r>
          </a:p>
          <a:p>
            <a:r>
              <a:rPr lang="en-US" sz="2800" dirty="0" smtClean="0">
                <a:solidFill>
                  <a:srgbClr val="FFFF00"/>
                </a:solidFill>
              </a:rPr>
              <a:t>Pro-Life </a:t>
            </a:r>
            <a:endParaRPr lang="en-US" sz="2800" dirty="0">
              <a:solidFill>
                <a:srgbClr val="FFFF00"/>
              </a:solidFill>
            </a:endParaRPr>
          </a:p>
          <a:p>
            <a:r>
              <a:rPr lang="en-US" sz="2800" dirty="0" smtClean="0"/>
              <a:t>God made all the laws of physics, laws of biology, and every universal constant from gravity to the speed of light.</a:t>
            </a:r>
            <a:endParaRPr lang="en-US" sz="2800" dirty="0"/>
          </a:p>
        </p:txBody>
      </p:sp>
      <p:sp>
        <p:nvSpPr>
          <p:cNvPr id="7" name="TextBox 6"/>
          <p:cNvSpPr txBox="1"/>
          <p:nvPr/>
        </p:nvSpPr>
        <p:spPr>
          <a:xfrm>
            <a:off x="134257" y="228600"/>
            <a:ext cx="8839200"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A Little Illustration – Stirring To Set Up The Awe Of God In Our Lives</a:t>
            </a:r>
            <a:endParaRPr lang="en-US" sz="32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369640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0"/>
            <a:ext cx="91440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God Could Have Made Things Very Simple </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1640"/>
          <a:stretch/>
        </p:blipFill>
        <p:spPr bwMode="auto">
          <a:xfrm>
            <a:off x="304800" y="733425"/>
            <a:ext cx="4667250" cy="476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1925" y="5451005"/>
            <a:ext cx="4953000" cy="1200329"/>
          </a:xfrm>
          <a:prstGeom prst="rect">
            <a:avLst/>
          </a:prstGeom>
          <a:noFill/>
        </p:spPr>
        <p:txBody>
          <a:bodyPr wrap="square" rtlCol="0">
            <a:spAutoFit/>
          </a:bodyPr>
          <a:lstStyle/>
          <a:p>
            <a:r>
              <a:rPr lang="en-US" sz="3600" b="1" dirty="0" smtClean="0"/>
              <a:t>MARINE PLANKTON</a:t>
            </a:r>
          </a:p>
          <a:p>
            <a:r>
              <a:rPr lang="en-US" sz="3600" b="1" dirty="0" smtClean="0"/>
              <a:t>1885</a:t>
            </a:r>
            <a:endParaRPr lang="en-US" sz="36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31653"/>
            <a:ext cx="5548312" cy="586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204" y="950821"/>
            <a:ext cx="8445795" cy="51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738243"/>
            <a:ext cx="7543800" cy="591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17204" y="5181600"/>
            <a:ext cx="8674396" cy="1569660"/>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JUST THINK GOD MADE ALL OF THIS</a:t>
            </a:r>
          </a:p>
          <a:p>
            <a:r>
              <a:rPr lang="en-US" sz="3200" b="1" dirty="0" smtClean="0">
                <a:solidFill>
                  <a:schemeClr val="bg1"/>
                </a:solidFill>
                <a:effectLst>
                  <a:outerShdw blurRad="38100" dist="38100" dir="2700000" algn="tl">
                    <a:srgbClr val="000000">
                      <a:alpha val="43137"/>
                    </a:srgbClr>
                  </a:outerShdw>
                </a:effectLst>
              </a:rPr>
              <a:t>COMPLEXITY – AND I THINK IT</a:t>
            </a:r>
          </a:p>
          <a:p>
            <a:r>
              <a:rPr lang="en-US" sz="3200" b="1" dirty="0" smtClean="0">
                <a:solidFill>
                  <a:schemeClr val="bg1"/>
                </a:solidFill>
                <a:effectLst>
                  <a:outerShdw blurRad="38100" dist="38100" dir="2700000" algn="tl">
                    <a:srgbClr val="000000">
                      <a:alpha val="43137"/>
                    </a:srgbClr>
                  </a:outerShdw>
                </a:effectLst>
              </a:rPr>
              <a:t>IS TO HUMBLE THIS GENERATION</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696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0"/>
            <a:ext cx="9144000" cy="304698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Think About God Creating</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Measurements – Math </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Miles</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Seconds</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Days – Years</a:t>
            </a:r>
          </a:p>
          <a:p>
            <a:r>
              <a:rPr lang="en-US" sz="32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Numbers – Calculus – Trigonometry   </a:t>
            </a:r>
          </a:p>
        </p:txBody>
      </p:sp>
      <p:sp>
        <p:nvSpPr>
          <p:cNvPr id="5" name="TextBox 4"/>
          <p:cNvSpPr txBox="1"/>
          <p:nvPr/>
        </p:nvSpPr>
        <p:spPr>
          <a:xfrm>
            <a:off x="152400" y="3200400"/>
            <a:ext cx="5334000" cy="830997"/>
          </a:xfrm>
          <a:prstGeom prst="rect">
            <a:avLst/>
          </a:prstGeom>
          <a:noFill/>
        </p:spPr>
        <p:txBody>
          <a:bodyPr wrap="square" rtlCol="0">
            <a:spAutoFit/>
          </a:bodyPr>
          <a:lstStyle/>
          <a:p>
            <a:r>
              <a:rPr lang="en-US" sz="2800" dirty="0" smtClean="0"/>
              <a:t>How Long is 1 million Seconds</a:t>
            </a:r>
          </a:p>
          <a:p>
            <a:r>
              <a:rPr lang="en-US" sz="2000" dirty="0" smtClean="0"/>
              <a:t>1 with six zeros  </a:t>
            </a:r>
            <a:endParaRPr lang="en-US" sz="2000" dirty="0"/>
          </a:p>
        </p:txBody>
      </p:sp>
      <p:sp>
        <p:nvSpPr>
          <p:cNvPr id="6" name="TextBox 5"/>
          <p:cNvSpPr txBox="1"/>
          <p:nvPr/>
        </p:nvSpPr>
        <p:spPr>
          <a:xfrm>
            <a:off x="5791200" y="3200400"/>
            <a:ext cx="3352800" cy="523220"/>
          </a:xfrm>
          <a:prstGeom prst="rect">
            <a:avLst/>
          </a:prstGeom>
          <a:noFill/>
        </p:spPr>
        <p:txBody>
          <a:bodyPr wrap="square" rtlCol="0">
            <a:spAutoFit/>
          </a:bodyPr>
          <a:lstStyle/>
          <a:p>
            <a:pPr algn="l"/>
            <a:r>
              <a:rPr lang="en-US" sz="2800" dirty="0" smtClean="0">
                <a:solidFill>
                  <a:srgbClr val="FFFF00"/>
                </a:solidFill>
              </a:rPr>
              <a:t>11 Days</a:t>
            </a:r>
            <a:endParaRPr lang="en-US" sz="2800" dirty="0">
              <a:solidFill>
                <a:srgbClr val="FFFF00"/>
              </a:solidFill>
            </a:endParaRPr>
          </a:p>
        </p:txBody>
      </p:sp>
      <p:sp>
        <p:nvSpPr>
          <p:cNvPr id="7" name="TextBox 6"/>
          <p:cNvSpPr txBox="1"/>
          <p:nvPr/>
        </p:nvSpPr>
        <p:spPr>
          <a:xfrm>
            <a:off x="152400" y="4114800"/>
            <a:ext cx="5334000" cy="1261884"/>
          </a:xfrm>
          <a:prstGeom prst="rect">
            <a:avLst/>
          </a:prstGeom>
          <a:noFill/>
        </p:spPr>
        <p:txBody>
          <a:bodyPr wrap="square" rtlCol="0">
            <a:spAutoFit/>
          </a:bodyPr>
          <a:lstStyle/>
          <a:p>
            <a:r>
              <a:rPr lang="en-US" sz="2800" dirty="0" smtClean="0"/>
              <a:t>How Long is 1 Billion Seconds</a:t>
            </a:r>
          </a:p>
          <a:p>
            <a:r>
              <a:rPr lang="en-US" sz="1800" dirty="0"/>
              <a:t>1 with </a:t>
            </a:r>
            <a:r>
              <a:rPr lang="en-US" sz="1800" dirty="0" smtClean="0"/>
              <a:t>nine </a:t>
            </a:r>
            <a:r>
              <a:rPr lang="en-US" sz="1800" dirty="0"/>
              <a:t>zeros  </a:t>
            </a:r>
          </a:p>
          <a:p>
            <a:r>
              <a:rPr lang="en-US" sz="2800" dirty="0" smtClean="0"/>
              <a:t> </a:t>
            </a:r>
            <a:endParaRPr lang="en-US" sz="2800" dirty="0"/>
          </a:p>
        </p:txBody>
      </p:sp>
      <p:sp>
        <p:nvSpPr>
          <p:cNvPr id="8" name="TextBox 7"/>
          <p:cNvSpPr txBox="1"/>
          <p:nvPr/>
        </p:nvSpPr>
        <p:spPr>
          <a:xfrm>
            <a:off x="228600" y="4876800"/>
            <a:ext cx="5334000" cy="1261884"/>
          </a:xfrm>
          <a:prstGeom prst="rect">
            <a:avLst/>
          </a:prstGeom>
          <a:noFill/>
        </p:spPr>
        <p:txBody>
          <a:bodyPr wrap="square" rtlCol="0">
            <a:spAutoFit/>
          </a:bodyPr>
          <a:lstStyle/>
          <a:p>
            <a:r>
              <a:rPr lang="en-US" sz="2800" dirty="0" smtClean="0"/>
              <a:t>How Long is 1 Trillion Seconds</a:t>
            </a:r>
          </a:p>
          <a:p>
            <a:r>
              <a:rPr lang="en-US" sz="1800" dirty="0"/>
              <a:t>1 with </a:t>
            </a:r>
            <a:r>
              <a:rPr lang="en-US" sz="1800" dirty="0" smtClean="0"/>
              <a:t>12 zeros  </a:t>
            </a:r>
            <a:endParaRPr lang="en-US" sz="1800" dirty="0"/>
          </a:p>
          <a:p>
            <a:r>
              <a:rPr lang="en-US" sz="2800" dirty="0" smtClean="0"/>
              <a:t> </a:t>
            </a:r>
            <a:endParaRPr lang="en-US" sz="2800" dirty="0"/>
          </a:p>
        </p:txBody>
      </p:sp>
      <p:sp>
        <p:nvSpPr>
          <p:cNvPr id="9" name="TextBox 8"/>
          <p:cNvSpPr txBox="1"/>
          <p:nvPr/>
        </p:nvSpPr>
        <p:spPr>
          <a:xfrm>
            <a:off x="304800" y="5791200"/>
            <a:ext cx="5791200" cy="1261884"/>
          </a:xfrm>
          <a:prstGeom prst="rect">
            <a:avLst/>
          </a:prstGeom>
          <a:noFill/>
        </p:spPr>
        <p:txBody>
          <a:bodyPr wrap="square" rtlCol="0">
            <a:spAutoFit/>
          </a:bodyPr>
          <a:lstStyle/>
          <a:p>
            <a:pPr algn="l"/>
            <a:r>
              <a:rPr lang="en-US" sz="2800" dirty="0" smtClean="0"/>
              <a:t>How Long is 1 Quintillion Seconds</a:t>
            </a:r>
          </a:p>
          <a:p>
            <a:r>
              <a:rPr lang="en-US" sz="1800" dirty="0"/>
              <a:t>1 with </a:t>
            </a:r>
            <a:r>
              <a:rPr lang="en-US" sz="1800" dirty="0" smtClean="0"/>
              <a:t>20 zeros  </a:t>
            </a:r>
            <a:endParaRPr lang="en-US" sz="1800" dirty="0"/>
          </a:p>
          <a:p>
            <a:pPr algn="l"/>
            <a:r>
              <a:rPr lang="en-US" sz="2800" dirty="0" smtClean="0"/>
              <a:t> </a:t>
            </a:r>
            <a:endParaRPr lang="en-US" sz="2800" dirty="0"/>
          </a:p>
        </p:txBody>
      </p:sp>
      <p:sp>
        <p:nvSpPr>
          <p:cNvPr id="10" name="TextBox 9"/>
          <p:cNvSpPr txBox="1"/>
          <p:nvPr/>
        </p:nvSpPr>
        <p:spPr>
          <a:xfrm>
            <a:off x="5791200" y="4124980"/>
            <a:ext cx="3352800" cy="523220"/>
          </a:xfrm>
          <a:prstGeom prst="rect">
            <a:avLst/>
          </a:prstGeom>
          <a:noFill/>
        </p:spPr>
        <p:txBody>
          <a:bodyPr wrap="square" rtlCol="0">
            <a:spAutoFit/>
          </a:bodyPr>
          <a:lstStyle/>
          <a:p>
            <a:pPr algn="l"/>
            <a:r>
              <a:rPr lang="en-US" sz="2800" dirty="0" smtClean="0">
                <a:solidFill>
                  <a:srgbClr val="FFFF00"/>
                </a:solidFill>
              </a:rPr>
              <a:t>32 Years</a:t>
            </a:r>
            <a:endParaRPr lang="en-US" sz="2800" dirty="0">
              <a:solidFill>
                <a:srgbClr val="FFFF00"/>
              </a:solidFill>
            </a:endParaRPr>
          </a:p>
        </p:txBody>
      </p:sp>
      <p:sp>
        <p:nvSpPr>
          <p:cNvPr id="11" name="TextBox 10"/>
          <p:cNvSpPr txBox="1"/>
          <p:nvPr/>
        </p:nvSpPr>
        <p:spPr>
          <a:xfrm>
            <a:off x="5755758" y="4876800"/>
            <a:ext cx="3352800" cy="523220"/>
          </a:xfrm>
          <a:prstGeom prst="rect">
            <a:avLst/>
          </a:prstGeom>
          <a:noFill/>
        </p:spPr>
        <p:txBody>
          <a:bodyPr wrap="square" rtlCol="0">
            <a:spAutoFit/>
          </a:bodyPr>
          <a:lstStyle/>
          <a:p>
            <a:pPr algn="l"/>
            <a:r>
              <a:rPr lang="en-US" sz="2800" dirty="0" smtClean="0">
                <a:solidFill>
                  <a:srgbClr val="FFFF00"/>
                </a:solidFill>
              </a:rPr>
              <a:t>31 thousand years</a:t>
            </a:r>
            <a:endParaRPr lang="en-US" sz="2800" dirty="0">
              <a:solidFill>
                <a:srgbClr val="FFFF00"/>
              </a:solidFill>
            </a:endParaRPr>
          </a:p>
        </p:txBody>
      </p:sp>
      <p:sp>
        <p:nvSpPr>
          <p:cNvPr id="12" name="TextBox 11"/>
          <p:cNvSpPr txBox="1"/>
          <p:nvPr/>
        </p:nvSpPr>
        <p:spPr>
          <a:xfrm>
            <a:off x="6096000" y="5817781"/>
            <a:ext cx="3352800" cy="523220"/>
          </a:xfrm>
          <a:prstGeom prst="rect">
            <a:avLst/>
          </a:prstGeom>
          <a:noFill/>
        </p:spPr>
        <p:txBody>
          <a:bodyPr wrap="square" rtlCol="0">
            <a:spAutoFit/>
          </a:bodyPr>
          <a:lstStyle/>
          <a:p>
            <a:pPr algn="l"/>
            <a:r>
              <a:rPr lang="en-US" sz="2800" dirty="0" smtClean="0">
                <a:solidFill>
                  <a:srgbClr val="FFFF00"/>
                </a:solidFill>
              </a:rPr>
              <a:t>3 Trillion Years </a:t>
            </a:r>
            <a:endParaRPr lang="en-US" sz="2800" dirty="0">
              <a:solidFill>
                <a:srgbClr val="FFFF00"/>
              </a:solidFill>
            </a:endParaRPr>
          </a:p>
        </p:txBody>
      </p:sp>
    </p:spTree>
    <p:extLst>
      <p:ext uri="{BB962C8B-B14F-4D97-AF65-F5344CB8AC3E}">
        <p14:creationId xmlns:p14="http://schemas.microsoft.com/office/powerpoint/2010/main" val="407425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theme/theme1.xml><?xml version="1.0" encoding="utf-8"?>
<a:theme xmlns:a="http://schemas.openxmlformats.org/drawingml/2006/main" name="powerpoint-template">
  <a:themeElements>
    <a:clrScheme name="">
      <a:dk1>
        <a:srgbClr val="FFFFFF"/>
      </a:dk1>
      <a:lt1>
        <a:srgbClr val="FFFFFF"/>
      </a:lt1>
      <a:dk2>
        <a:srgbClr val="FFFFFF"/>
      </a:dk2>
      <a:lt2>
        <a:srgbClr val="005117"/>
      </a:lt2>
      <a:accent1>
        <a:srgbClr val="36860B"/>
      </a:accent1>
      <a:accent2>
        <a:srgbClr val="4EC10A"/>
      </a:accent2>
      <a:accent3>
        <a:srgbClr val="FFFFFF"/>
      </a:accent3>
      <a:accent4>
        <a:srgbClr val="DADADA"/>
      </a:accent4>
      <a:accent5>
        <a:srgbClr val="AEC3AA"/>
      </a:accent5>
      <a:accent6>
        <a:srgbClr val="46AF08"/>
      </a:accent6>
      <a:hlink>
        <a:srgbClr val="CFE500"/>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93339</TotalTime>
  <Words>1378</Words>
  <Application>Microsoft Office PowerPoint</Application>
  <PresentationFormat>On-screen Show (4:3)</PresentationFormat>
  <Paragraphs>145</Paragraphs>
  <Slides>28</Slides>
  <Notes>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powerpoint-template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Don Lamb</dc:creator>
  <cp:lastModifiedBy>LifeGate</cp:lastModifiedBy>
  <cp:revision>1646</cp:revision>
  <cp:lastPrinted>2025-10-13T14:34:30Z</cp:lastPrinted>
  <dcterms:created xsi:type="dcterms:W3CDTF">2019-07-16T01:09:40Z</dcterms:created>
  <dcterms:modified xsi:type="dcterms:W3CDTF">2025-12-21T16:26:14Z</dcterms:modified>
</cp:coreProperties>
</file>