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3" d="100"/>
          <a:sy n="103" d="100"/>
        </p:scale>
        <p:origin x="-177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EDDF03-03D6-43B1-8A6C-DFC309FBA6B2}"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08521-FCA5-4507-B942-ED3EF3E0B381}"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318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EDDF03-03D6-43B1-8A6C-DFC309FBA6B2}"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08521-FCA5-4507-B942-ED3EF3E0B381}" type="slidenum">
              <a:rPr lang="en-US" smtClean="0"/>
              <a:t>‹#›</a:t>
            </a:fld>
            <a:endParaRPr lang="en-US"/>
          </a:p>
        </p:txBody>
      </p:sp>
    </p:spTree>
    <p:extLst>
      <p:ext uri="{BB962C8B-B14F-4D97-AF65-F5344CB8AC3E}">
        <p14:creationId xmlns:p14="http://schemas.microsoft.com/office/powerpoint/2010/main" val="3371755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EDDF03-03D6-43B1-8A6C-DFC309FBA6B2}"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08521-FCA5-4507-B942-ED3EF3E0B381}" type="slidenum">
              <a:rPr lang="en-US" smtClean="0"/>
              <a:t>‹#›</a:t>
            </a:fld>
            <a:endParaRPr lang="en-US"/>
          </a:p>
        </p:txBody>
      </p:sp>
    </p:spTree>
    <p:extLst>
      <p:ext uri="{BB962C8B-B14F-4D97-AF65-F5344CB8AC3E}">
        <p14:creationId xmlns:p14="http://schemas.microsoft.com/office/powerpoint/2010/main" val="3350986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EDDF03-03D6-43B1-8A6C-DFC309FBA6B2}"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08521-FCA5-4507-B942-ED3EF3E0B381}" type="slidenum">
              <a:rPr lang="en-US" smtClean="0"/>
              <a:t>‹#›</a:t>
            </a:fld>
            <a:endParaRPr lang="en-US"/>
          </a:p>
        </p:txBody>
      </p:sp>
    </p:spTree>
    <p:extLst>
      <p:ext uri="{BB962C8B-B14F-4D97-AF65-F5344CB8AC3E}">
        <p14:creationId xmlns:p14="http://schemas.microsoft.com/office/powerpoint/2010/main" val="1216022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EDDF03-03D6-43B1-8A6C-DFC309FBA6B2}"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08521-FCA5-4507-B942-ED3EF3E0B381}"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93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EDDF03-03D6-43B1-8A6C-DFC309FBA6B2}" type="datetimeFigureOut">
              <a:rPr lang="en-US" smtClean="0"/>
              <a:t>9/28/2025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08521-FCA5-4507-B942-ED3EF3E0B381}" type="slidenum">
              <a:rPr lang="en-US" smtClean="0"/>
              <a:t>‹#›</a:t>
            </a:fld>
            <a:endParaRPr lang="en-US"/>
          </a:p>
        </p:txBody>
      </p:sp>
    </p:spTree>
    <p:extLst>
      <p:ext uri="{BB962C8B-B14F-4D97-AF65-F5344CB8AC3E}">
        <p14:creationId xmlns:p14="http://schemas.microsoft.com/office/powerpoint/2010/main" val="3287130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EDDF03-03D6-43B1-8A6C-DFC309FBA6B2}" type="datetimeFigureOut">
              <a:rPr lang="en-US" smtClean="0"/>
              <a:t>9/28/2025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08521-FCA5-4507-B942-ED3EF3E0B381}" type="slidenum">
              <a:rPr lang="en-US" smtClean="0"/>
              <a:t>‹#›</a:t>
            </a:fld>
            <a:endParaRPr lang="en-US"/>
          </a:p>
        </p:txBody>
      </p:sp>
    </p:spTree>
    <p:extLst>
      <p:ext uri="{BB962C8B-B14F-4D97-AF65-F5344CB8AC3E}">
        <p14:creationId xmlns:p14="http://schemas.microsoft.com/office/powerpoint/2010/main" val="1874803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EDDF03-03D6-43B1-8A6C-DFC309FBA6B2}" type="datetimeFigureOut">
              <a:rPr lang="en-US" smtClean="0"/>
              <a:t>9/28/2025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08521-FCA5-4507-B942-ED3EF3E0B381}" type="slidenum">
              <a:rPr lang="en-US" smtClean="0"/>
              <a:t>‹#›</a:t>
            </a:fld>
            <a:endParaRPr lang="en-US"/>
          </a:p>
        </p:txBody>
      </p:sp>
    </p:spTree>
    <p:extLst>
      <p:ext uri="{BB962C8B-B14F-4D97-AF65-F5344CB8AC3E}">
        <p14:creationId xmlns:p14="http://schemas.microsoft.com/office/powerpoint/2010/main" val="112332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CEDDF03-03D6-43B1-8A6C-DFC309FBA6B2}" type="datetimeFigureOut">
              <a:rPr lang="en-US" smtClean="0"/>
              <a:t>9/28/2025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AA08521-FCA5-4507-B942-ED3EF3E0B381}" type="slidenum">
              <a:rPr lang="en-US" smtClean="0"/>
              <a:t>‹#›</a:t>
            </a:fld>
            <a:endParaRPr lang="en-US"/>
          </a:p>
        </p:txBody>
      </p:sp>
    </p:spTree>
    <p:extLst>
      <p:ext uri="{BB962C8B-B14F-4D97-AF65-F5344CB8AC3E}">
        <p14:creationId xmlns:p14="http://schemas.microsoft.com/office/powerpoint/2010/main" val="831855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6CEDDF03-03D6-43B1-8A6C-DFC309FBA6B2}" type="datetimeFigureOut">
              <a:rPr lang="en-US" smtClean="0"/>
              <a:t>9/28/2025</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AA08521-FCA5-4507-B942-ED3EF3E0B381}" type="slidenum">
              <a:rPr lang="en-US" smtClean="0"/>
              <a:t>‹#›</a:t>
            </a:fld>
            <a:endParaRPr lang="en-US"/>
          </a:p>
        </p:txBody>
      </p:sp>
    </p:spTree>
    <p:extLst>
      <p:ext uri="{BB962C8B-B14F-4D97-AF65-F5344CB8AC3E}">
        <p14:creationId xmlns:p14="http://schemas.microsoft.com/office/powerpoint/2010/main" val="1380024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EDDF03-03D6-43B1-8A6C-DFC309FBA6B2}" type="datetimeFigureOut">
              <a:rPr lang="en-US" smtClean="0"/>
              <a:t>9/28/2025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08521-FCA5-4507-B942-ED3EF3E0B381}" type="slidenum">
              <a:rPr lang="en-US" smtClean="0"/>
              <a:t>‹#›</a:t>
            </a:fld>
            <a:endParaRPr lang="en-US"/>
          </a:p>
        </p:txBody>
      </p:sp>
    </p:spTree>
    <p:extLst>
      <p:ext uri="{BB962C8B-B14F-4D97-AF65-F5344CB8AC3E}">
        <p14:creationId xmlns:p14="http://schemas.microsoft.com/office/powerpoint/2010/main" val="2534545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6CEDDF03-03D6-43B1-8A6C-DFC309FBA6B2}" type="datetimeFigureOut">
              <a:rPr lang="en-US" smtClean="0"/>
              <a:t>9/28/2025</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AA08521-FCA5-4507-B942-ED3EF3E0B381}"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59869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61871AE6-57B1-86C2-4E65-5408113D9889}"/>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xmlns="" id="{D8D42463-6B33-8853-644C-A7AB2E39183B}"/>
              </a:ext>
            </a:extLst>
          </p:cNvPr>
          <p:cNvSpPr txBox="1"/>
          <p:nvPr/>
        </p:nvSpPr>
        <p:spPr>
          <a:xfrm>
            <a:off x="760491" y="425513"/>
            <a:ext cx="7785980" cy="584775"/>
          </a:xfrm>
          <a:prstGeom prst="rect">
            <a:avLst/>
          </a:prstGeom>
          <a:noFill/>
        </p:spPr>
        <p:txBody>
          <a:bodyPr wrap="square" rtlCol="0">
            <a:spAutoFit/>
          </a:bodyPr>
          <a:lstStyle/>
          <a:p>
            <a:r>
              <a:rPr lang="en-US" sz="3200" dirty="0"/>
              <a:t>A Stronger Faith in the Midst of a Chaotic Life</a:t>
            </a:r>
          </a:p>
        </p:txBody>
      </p:sp>
      <p:sp>
        <p:nvSpPr>
          <p:cNvPr id="5" name="TextBox 4">
            <a:extLst>
              <a:ext uri="{FF2B5EF4-FFF2-40B4-BE49-F238E27FC236}">
                <a16:creationId xmlns:a16="http://schemas.microsoft.com/office/drawing/2014/main" xmlns="" id="{C8AECCC7-EFCD-CB9F-FBB7-7AE688FA86A6}"/>
              </a:ext>
            </a:extLst>
          </p:cNvPr>
          <p:cNvSpPr txBox="1"/>
          <p:nvPr/>
        </p:nvSpPr>
        <p:spPr>
          <a:xfrm>
            <a:off x="907651" y="1010288"/>
            <a:ext cx="7125077" cy="830997"/>
          </a:xfrm>
          <a:prstGeom prst="rect">
            <a:avLst/>
          </a:prstGeom>
          <a:noFill/>
          <a:ln>
            <a:solidFill>
              <a:schemeClr val="accent1"/>
            </a:solidFill>
          </a:ln>
        </p:spPr>
        <p:txBody>
          <a:bodyPr wrap="square" rtlCol="0">
            <a:spAutoFit/>
          </a:bodyPr>
          <a:lstStyle/>
          <a:p>
            <a:r>
              <a:rPr lang="en-US" sz="2400" b="1" dirty="0">
                <a:solidFill>
                  <a:schemeClr val="accent2"/>
                </a:solidFill>
              </a:rPr>
              <a:t>Growing stronger in our relationship with Christ and</a:t>
            </a:r>
          </a:p>
          <a:p>
            <a:r>
              <a:rPr lang="en-US" sz="2400" b="1" dirty="0">
                <a:solidFill>
                  <a:schemeClr val="accent2"/>
                </a:solidFill>
              </a:rPr>
              <a:t>   one another -  helping us weather the storms of Life. </a:t>
            </a:r>
          </a:p>
        </p:txBody>
      </p:sp>
      <p:pic>
        <p:nvPicPr>
          <p:cNvPr id="6" name="Picture 5">
            <a:extLst>
              <a:ext uri="{FF2B5EF4-FFF2-40B4-BE49-F238E27FC236}">
                <a16:creationId xmlns:a16="http://schemas.microsoft.com/office/drawing/2014/main" xmlns="" id="{5D255C4A-FF94-2EA8-9C9B-B9AF22E99DA2}"/>
              </a:ext>
            </a:extLst>
          </p:cNvPr>
          <p:cNvPicPr>
            <a:picLocks noChangeAspect="1"/>
          </p:cNvPicPr>
          <p:nvPr/>
        </p:nvPicPr>
        <p:blipFill>
          <a:blip r:embed="rId2"/>
          <a:stretch>
            <a:fillRect/>
          </a:stretch>
        </p:blipFill>
        <p:spPr>
          <a:xfrm>
            <a:off x="1229048" y="2201429"/>
            <a:ext cx="6482281" cy="3646283"/>
          </a:xfrm>
          <a:prstGeom prst="rect">
            <a:avLst/>
          </a:prstGeom>
        </p:spPr>
      </p:pic>
      <p:sp>
        <p:nvSpPr>
          <p:cNvPr id="7" name="TextBox 6">
            <a:extLst>
              <a:ext uri="{FF2B5EF4-FFF2-40B4-BE49-F238E27FC236}">
                <a16:creationId xmlns:a16="http://schemas.microsoft.com/office/drawing/2014/main" xmlns="" id="{362F0463-5791-F844-DE75-D117243EC2FB}"/>
              </a:ext>
            </a:extLst>
          </p:cNvPr>
          <p:cNvSpPr txBox="1"/>
          <p:nvPr/>
        </p:nvSpPr>
        <p:spPr>
          <a:xfrm>
            <a:off x="1149790" y="6464174"/>
            <a:ext cx="6971168" cy="400110"/>
          </a:xfrm>
          <a:prstGeom prst="rect">
            <a:avLst/>
          </a:prstGeom>
          <a:noFill/>
        </p:spPr>
        <p:txBody>
          <a:bodyPr wrap="square" rtlCol="0">
            <a:spAutoFit/>
          </a:bodyPr>
          <a:lstStyle/>
          <a:p>
            <a:r>
              <a:rPr lang="en-US" sz="2000" b="1" dirty="0">
                <a:solidFill>
                  <a:schemeClr val="bg1"/>
                </a:solidFill>
              </a:rPr>
              <a:t>Be strong in the Mighty Power of the Lord.    Eph.  6: 10 </a:t>
            </a:r>
          </a:p>
        </p:txBody>
      </p:sp>
    </p:spTree>
    <p:extLst>
      <p:ext uri="{BB962C8B-B14F-4D97-AF65-F5344CB8AC3E}">
        <p14:creationId xmlns:p14="http://schemas.microsoft.com/office/powerpoint/2010/main" val="2424833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4B45416-7A1C-F1EC-D24B-DF43AA1D133F}"/>
              </a:ext>
            </a:extLst>
          </p:cNvPr>
          <p:cNvSpPr txBox="1"/>
          <p:nvPr/>
        </p:nvSpPr>
        <p:spPr>
          <a:xfrm>
            <a:off x="878186" y="624689"/>
            <a:ext cx="7713552" cy="523220"/>
          </a:xfrm>
          <a:prstGeom prst="rect">
            <a:avLst/>
          </a:prstGeom>
          <a:noFill/>
        </p:spPr>
        <p:txBody>
          <a:bodyPr wrap="square" rtlCol="0">
            <a:spAutoFit/>
          </a:bodyPr>
          <a:lstStyle/>
          <a:p>
            <a:r>
              <a:rPr lang="en-US" sz="2800" b="1" dirty="0"/>
              <a:t>What Qualities that make for a strong Christian? </a:t>
            </a:r>
          </a:p>
        </p:txBody>
      </p:sp>
      <p:sp>
        <p:nvSpPr>
          <p:cNvPr id="7" name="TextBox 6">
            <a:extLst>
              <a:ext uri="{FF2B5EF4-FFF2-40B4-BE49-F238E27FC236}">
                <a16:creationId xmlns:a16="http://schemas.microsoft.com/office/drawing/2014/main" xmlns="" id="{76238D72-CFA6-B6B3-E321-912C046E2010}"/>
              </a:ext>
            </a:extLst>
          </p:cNvPr>
          <p:cNvSpPr txBox="1"/>
          <p:nvPr/>
        </p:nvSpPr>
        <p:spPr>
          <a:xfrm>
            <a:off x="538681" y="2064189"/>
            <a:ext cx="8066638" cy="4247317"/>
          </a:xfrm>
          <a:prstGeom prst="rect">
            <a:avLst/>
          </a:prstGeom>
          <a:noFill/>
        </p:spPr>
        <p:txBody>
          <a:bodyPr wrap="square" rtlCol="0">
            <a:spAutoFit/>
          </a:bodyPr>
          <a:lstStyle/>
          <a:p>
            <a:pPr marL="285750" indent="-285750">
              <a:buFontTx/>
              <a:buChar char="-"/>
            </a:pPr>
            <a:r>
              <a:rPr lang="en-US" dirty="0"/>
              <a:t>Honesty				- Trustworthy			     - Financially successful</a:t>
            </a:r>
          </a:p>
          <a:p>
            <a:pPr marL="285750" indent="-285750">
              <a:buFontTx/>
              <a:buChar char="-"/>
            </a:pPr>
            <a:r>
              <a:rPr lang="en-US" dirty="0"/>
              <a:t>Kindness				- No beard/ clean shaven     -  Compassion</a:t>
            </a:r>
          </a:p>
          <a:p>
            <a:pPr marL="285750" indent="-285750">
              <a:buFontTx/>
              <a:buChar char="-"/>
            </a:pPr>
            <a:r>
              <a:rPr lang="en-US" dirty="0"/>
              <a:t>Dresses sharply			- Willing to forgive		      -  Gentle</a:t>
            </a:r>
          </a:p>
          <a:p>
            <a:pPr marL="285750" indent="-285750">
              <a:buFontTx/>
              <a:buChar char="-"/>
            </a:pPr>
            <a:r>
              <a:rPr lang="en-US" dirty="0"/>
              <a:t>Humility				- No tattoos			      -  Purity</a:t>
            </a:r>
          </a:p>
          <a:p>
            <a:pPr marL="285750" indent="-285750">
              <a:buFontTx/>
              <a:buChar char="-"/>
            </a:pPr>
            <a:r>
              <a:rPr lang="en-US" dirty="0"/>
              <a:t>Uses a King James Bible	- Faithful worker		      - Servant heart</a:t>
            </a:r>
          </a:p>
          <a:p>
            <a:pPr marL="285750" indent="-285750">
              <a:buFontTx/>
              <a:buChar char="-"/>
            </a:pPr>
            <a:r>
              <a:rPr lang="en-US" dirty="0"/>
              <a:t>Never works on Sunday	 - Listens to decent music      - Give generously</a:t>
            </a:r>
          </a:p>
          <a:p>
            <a:pPr marL="285750" indent="-285750">
              <a:buFontTx/>
              <a:buChar char="-"/>
            </a:pPr>
            <a:r>
              <a:rPr lang="en-US" dirty="0"/>
              <a:t>Overcomer				 - Better then every		       - Has it together</a:t>
            </a:r>
          </a:p>
          <a:p>
            <a:pPr marL="285750" indent="-285750">
              <a:buFontTx/>
              <a:buChar char="-"/>
            </a:pPr>
            <a:r>
              <a:rPr lang="en-US" dirty="0"/>
              <a:t>Car is washed regularly	 -  Doesn’t mow grass Sunday   - Teachable</a:t>
            </a:r>
          </a:p>
          <a:p>
            <a:pPr marL="285750" indent="-285750">
              <a:buFontTx/>
              <a:buChar char="-"/>
            </a:pPr>
            <a:r>
              <a:rPr lang="en-US" dirty="0"/>
              <a:t>Obedient to leadership	 -  Integrity				  - Self Control</a:t>
            </a:r>
          </a:p>
          <a:p>
            <a:pPr marL="285750" indent="-285750">
              <a:buFontTx/>
              <a:buChar char="-"/>
            </a:pPr>
            <a:r>
              <a:rPr lang="en-US" dirty="0"/>
              <a:t>Spot a fake believer		 -  Slow to anger			  - Has wisdom</a:t>
            </a:r>
          </a:p>
          <a:p>
            <a:pPr marL="285750" indent="-285750">
              <a:buFontTx/>
              <a:buChar char="-"/>
            </a:pPr>
            <a:r>
              <a:rPr lang="en-US" dirty="0"/>
              <a:t>Doesn’t wear makeup	 -  Doesn’t get sick often		  - Doesn’t swear</a:t>
            </a:r>
          </a:p>
          <a:p>
            <a:pPr marL="285750" indent="-285750">
              <a:buFontTx/>
              <a:buChar char="-"/>
            </a:pPr>
            <a:r>
              <a:rPr lang="en-US" dirty="0"/>
              <a:t>Admits when their wrong	 -  Loves the lost			  -  Worshiper</a:t>
            </a:r>
          </a:p>
          <a:p>
            <a:pPr marL="285750" indent="-285750">
              <a:buFontTx/>
              <a:buChar char="-"/>
            </a:pPr>
            <a:r>
              <a:rPr lang="en-US" dirty="0"/>
              <a:t>Reads the word of God	  - Intercessor				  -  Takes time listen</a:t>
            </a:r>
          </a:p>
          <a:p>
            <a:pPr marL="285750" indent="-285750">
              <a:buFontTx/>
              <a:buChar char="-"/>
            </a:pPr>
            <a:endParaRPr lang="en-US" dirty="0"/>
          </a:p>
          <a:p>
            <a:pPr marL="285750" indent="-285750">
              <a:buFontTx/>
              <a:buChar char="-"/>
            </a:pPr>
            <a:endParaRPr lang="en-US" dirty="0"/>
          </a:p>
        </p:txBody>
      </p:sp>
    </p:spTree>
    <p:extLst>
      <p:ext uri="{BB962C8B-B14F-4D97-AF65-F5344CB8AC3E}">
        <p14:creationId xmlns:p14="http://schemas.microsoft.com/office/powerpoint/2010/main" val="1801090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9CF297E0-73F8-379D-4216-A6B1339B621C}"/>
              </a:ext>
            </a:extLst>
          </p:cNvPr>
          <p:cNvSpPr txBox="1"/>
          <p:nvPr/>
        </p:nvSpPr>
        <p:spPr>
          <a:xfrm>
            <a:off x="606582" y="1008470"/>
            <a:ext cx="7713553" cy="4646400"/>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5. Look out for </a:t>
            </a:r>
            <a:r>
              <a:rPr kumimoji="0" lang="en-US" sz="24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phony Christians </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coming into the flock.   Titus 1: 15 -1 6</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6. Titus 2: 1 -5    </a:t>
            </a:r>
            <a:r>
              <a:rPr lang="en-US" sz="2400" b="1" dirty="0">
                <a:solidFill>
                  <a:srgbClr val="000000">
                    <a:lumMod val="75000"/>
                    <a:lumOff val="25000"/>
                  </a:srgbClr>
                </a:solidFill>
                <a:latin typeface="Calibri" panose="020F0502020204030204"/>
              </a:rPr>
              <a:t>Build healthy Church family </a:t>
            </a:r>
            <a:r>
              <a:rPr lang="en-US" sz="2400" dirty="0">
                <a:solidFill>
                  <a:srgbClr val="000000">
                    <a:lumMod val="75000"/>
                    <a:lumOff val="25000"/>
                  </a:srgbClr>
                </a:solidFill>
                <a:latin typeface="Calibri" panose="020F0502020204030204"/>
              </a:rPr>
              <a:t>with equipping the older men and women to lead by example younger Christians</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lang="en-US" sz="2400" dirty="0">
                <a:solidFill>
                  <a:srgbClr val="000000">
                    <a:lumMod val="75000"/>
                    <a:lumOff val="25000"/>
                  </a:srgbClr>
                </a:solidFill>
                <a:latin typeface="Calibri" panose="020F0502020204030204"/>
              </a:rPr>
              <a:t>7. Titus 2: 9 – 13  </a:t>
            </a:r>
            <a:r>
              <a:rPr lang="en-US" sz="2400" b="1" dirty="0">
                <a:solidFill>
                  <a:srgbClr val="000000">
                    <a:lumMod val="75000"/>
                    <a:lumOff val="25000"/>
                  </a:srgbClr>
                </a:solidFill>
                <a:latin typeface="Calibri" panose="020F0502020204030204"/>
              </a:rPr>
              <a:t>Instruct employees </a:t>
            </a:r>
            <a:r>
              <a:rPr lang="en-US" sz="2400" dirty="0">
                <a:solidFill>
                  <a:srgbClr val="000000">
                    <a:lumMod val="75000"/>
                    <a:lumOff val="25000"/>
                  </a:srgbClr>
                </a:solidFill>
                <a:latin typeface="Calibri" panose="020F0502020204030204"/>
              </a:rPr>
              <a:t>to be the best representation of Christ they can be at the workplace. </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lang="en-US" sz="2400" dirty="0">
                <a:solidFill>
                  <a:srgbClr val="000000">
                    <a:lumMod val="75000"/>
                    <a:lumOff val="25000"/>
                  </a:srgbClr>
                </a:solidFill>
                <a:latin typeface="Calibri" panose="020F0502020204030204"/>
              </a:rPr>
              <a:t>8. Titus 3:1 -2	   </a:t>
            </a:r>
            <a:r>
              <a:rPr lang="en-US" sz="2400" b="1" dirty="0">
                <a:solidFill>
                  <a:srgbClr val="000000">
                    <a:lumMod val="75000"/>
                    <a:lumOff val="25000"/>
                  </a:srgbClr>
                </a:solidFill>
                <a:latin typeface="Calibri" panose="020F0502020204030204"/>
              </a:rPr>
              <a:t>Respect and obey government </a:t>
            </a:r>
            <a:r>
              <a:rPr lang="en-US" sz="2400" dirty="0">
                <a:solidFill>
                  <a:srgbClr val="000000">
                    <a:lumMod val="75000"/>
                    <a:lumOff val="25000"/>
                  </a:srgbClr>
                </a:solidFill>
                <a:latin typeface="Calibri" panose="020F0502020204030204"/>
              </a:rPr>
              <a:t>regulations</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lang="en-US" sz="2400" dirty="0">
                <a:solidFill>
                  <a:srgbClr val="000000">
                    <a:lumMod val="75000"/>
                    <a:lumOff val="25000"/>
                  </a:srgbClr>
                </a:solidFill>
                <a:latin typeface="Calibri" panose="020F0502020204030204"/>
              </a:rPr>
              <a:t>9. Stand up against controversial debates with legalism or unnecessary arguments.  Titus 3: 9 – 11</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lang="en-US" sz="2400" dirty="0">
                <a:solidFill>
                  <a:srgbClr val="000000">
                    <a:lumMod val="75000"/>
                    <a:lumOff val="25000"/>
                  </a:srgbClr>
                </a:solidFill>
                <a:latin typeface="Calibri" panose="020F0502020204030204"/>
              </a:rPr>
              <a:t>10. Get involved in practical needs.   Titus 3: 14</a:t>
            </a:r>
          </a:p>
        </p:txBody>
      </p:sp>
      <p:sp>
        <p:nvSpPr>
          <p:cNvPr id="7" name="TextBox 6">
            <a:extLst>
              <a:ext uri="{FF2B5EF4-FFF2-40B4-BE49-F238E27FC236}">
                <a16:creationId xmlns:a16="http://schemas.microsoft.com/office/drawing/2014/main" xmlns="" id="{5FA58218-C1EC-6531-8840-11173386681D}"/>
              </a:ext>
            </a:extLst>
          </p:cNvPr>
          <p:cNvSpPr txBox="1"/>
          <p:nvPr/>
        </p:nvSpPr>
        <p:spPr>
          <a:xfrm>
            <a:off x="1493822" y="199177"/>
            <a:ext cx="3521798" cy="707886"/>
          </a:xfrm>
          <a:prstGeom prst="rect">
            <a:avLst/>
          </a:prstGeom>
          <a:noFill/>
        </p:spPr>
        <p:txBody>
          <a:bodyPr wrap="square" rtlCol="0">
            <a:spAutoFit/>
          </a:bodyPr>
          <a:lstStyle/>
          <a:p>
            <a:r>
              <a:rPr lang="en-US" sz="4000" b="1" dirty="0"/>
              <a:t>Titus</a:t>
            </a:r>
            <a:r>
              <a:rPr lang="en-US" sz="3600" dirty="0"/>
              <a:t> </a:t>
            </a:r>
          </a:p>
        </p:txBody>
      </p:sp>
    </p:spTree>
    <p:extLst>
      <p:ext uri="{BB962C8B-B14F-4D97-AF65-F5344CB8AC3E}">
        <p14:creationId xmlns:p14="http://schemas.microsoft.com/office/powerpoint/2010/main" val="3914309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189E078-7C78-1817-42CD-48F9D1B90A5B}"/>
              </a:ext>
            </a:extLst>
          </p:cNvPr>
          <p:cNvSpPr txBox="1"/>
          <p:nvPr/>
        </p:nvSpPr>
        <p:spPr>
          <a:xfrm>
            <a:off x="724277" y="325925"/>
            <a:ext cx="7423842" cy="954107"/>
          </a:xfrm>
          <a:prstGeom prst="rect">
            <a:avLst/>
          </a:prstGeom>
          <a:noFill/>
        </p:spPr>
        <p:txBody>
          <a:bodyPr wrap="square" rtlCol="0">
            <a:spAutoFit/>
          </a:bodyPr>
          <a:lstStyle/>
          <a:p>
            <a:r>
              <a:rPr lang="en-US" sz="2800" b="1" dirty="0"/>
              <a:t>New Testament gives several lists of Gifts or Talents we need to use to build up the Church: </a:t>
            </a:r>
          </a:p>
        </p:txBody>
      </p:sp>
      <p:sp>
        <p:nvSpPr>
          <p:cNvPr id="5" name="TextBox 4">
            <a:extLst>
              <a:ext uri="{FF2B5EF4-FFF2-40B4-BE49-F238E27FC236}">
                <a16:creationId xmlns:a16="http://schemas.microsoft.com/office/drawing/2014/main" xmlns="" id="{D137C605-DAB4-DFE5-4638-BF697EB8A96C}"/>
              </a:ext>
            </a:extLst>
          </p:cNvPr>
          <p:cNvSpPr txBox="1"/>
          <p:nvPr/>
        </p:nvSpPr>
        <p:spPr>
          <a:xfrm>
            <a:off x="1548143" y="1280032"/>
            <a:ext cx="5314384" cy="369332"/>
          </a:xfrm>
          <a:prstGeom prst="rect">
            <a:avLst/>
          </a:prstGeom>
          <a:noFill/>
        </p:spPr>
        <p:txBody>
          <a:bodyPr wrap="square" rtlCol="0">
            <a:spAutoFit/>
          </a:bodyPr>
          <a:lstStyle/>
          <a:p>
            <a:r>
              <a:rPr lang="en-US" dirty="0"/>
              <a:t>1 Cor. 12   / Romans 12/  1 Peter 4 </a:t>
            </a:r>
          </a:p>
        </p:txBody>
      </p:sp>
      <p:sp>
        <p:nvSpPr>
          <p:cNvPr id="6" name="TextBox 5">
            <a:extLst>
              <a:ext uri="{FF2B5EF4-FFF2-40B4-BE49-F238E27FC236}">
                <a16:creationId xmlns:a16="http://schemas.microsoft.com/office/drawing/2014/main" xmlns="" id="{7CB8B616-3EBB-3F29-2CE6-E2A1221B9C85}"/>
              </a:ext>
            </a:extLst>
          </p:cNvPr>
          <p:cNvSpPr txBox="1"/>
          <p:nvPr/>
        </p:nvSpPr>
        <p:spPr>
          <a:xfrm>
            <a:off x="289710" y="2018923"/>
            <a:ext cx="2688880" cy="2893100"/>
          </a:xfrm>
          <a:prstGeom prst="rect">
            <a:avLst/>
          </a:prstGeom>
          <a:noFill/>
          <a:ln>
            <a:solidFill>
              <a:schemeClr val="tx1"/>
            </a:solidFill>
          </a:ln>
        </p:spPr>
        <p:txBody>
          <a:bodyPr wrap="square" rtlCol="0">
            <a:spAutoFit/>
          </a:bodyPr>
          <a:lstStyle/>
          <a:p>
            <a:r>
              <a:rPr lang="en-US" b="1" dirty="0"/>
              <a:t>1 Cor.  12: 8 – 10</a:t>
            </a:r>
          </a:p>
          <a:p>
            <a:pPr marL="342900" indent="-342900">
              <a:buFontTx/>
              <a:buChar char="-"/>
            </a:pPr>
            <a:r>
              <a:rPr lang="en-US" dirty="0"/>
              <a:t>Wisdom</a:t>
            </a:r>
          </a:p>
          <a:p>
            <a:pPr marL="342900" indent="-342900">
              <a:buFontTx/>
              <a:buChar char="-"/>
            </a:pPr>
            <a:r>
              <a:rPr lang="en-US" dirty="0"/>
              <a:t>Word of knowledge</a:t>
            </a:r>
          </a:p>
          <a:p>
            <a:pPr marL="342900" indent="-342900">
              <a:buFontTx/>
              <a:buChar char="-"/>
            </a:pPr>
            <a:r>
              <a:rPr lang="en-US" dirty="0"/>
              <a:t>Faith</a:t>
            </a:r>
          </a:p>
          <a:p>
            <a:pPr marL="342900" indent="-342900">
              <a:buFontTx/>
              <a:buChar char="-"/>
            </a:pPr>
            <a:r>
              <a:rPr lang="en-US" dirty="0"/>
              <a:t>Healing</a:t>
            </a:r>
          </a:p>
          <a:p>
            <a:pPr marL="342900" indent="-342900">
              <a:buFontTx/>
              <a:buChar char="-"/>
            </a:pPr>
            <a:r>
              <a:rPr lang="en-US" dirty="0"/>
              <a:t>Working of miracles</a:t>
            </a:r>
          </a:p>
          <a:p>
            <a:pPr marL="342900" indent="-342900">
              <a:buFontTx/>
              <a:buChar char="-"/>
            </a:pPr>
            <a:r>
              <a:rPr lang="en-US" dirty="0"/>
              <a:t>Discernment</a:t>
            </a:r>
          </a:p>
          <a:p>
            <a:pPr marL="342900" indent="-342900">
              <a:buFontTx/>
              <a:buChar char="-"/>
            </a:pPr>
            <a:r>
              <a:rPr lang="en-US" dirty="0"/>
              <a:t>Speaking in tongues</a:t>
            </a:r>
          </a:p>
          <a:p>
            <a:pPr marL="342900" indent="-342900">
              <a:buFontTx/>
              <a:buChar char="-"/>
            </a:pPr>
            <a:r>
              <a:rPr lang="en-US" dirty="0"/>
              <a:t>Translation of tongues</a:t>
            </a:r>
          </a:p>
          <a:p>
            <a:pPr marL="342900" indent="-342900">
              <a:buFontTx/>
              <a:buChar char="-"/>
            </a:pPr>
            <a:endParaRPr lang="en-US" sz="2000" dirty="0"/>
          </a:p>
        </p:txBody>
      </p:sp>
      <p:sp>
        <p:nvSpPr>
          <p:cNvPr id="7" name="TextBox 6">
            <a:extLst>
              <a:ext uri="{FF2B5EF4-FFF2-40B4-BE49-F238E27FC236}">
                <a16:creationId xmlns:a16="http://schemas.microsoft.com/office/drawing/2014/main" xmlns="" id="{74493377-BE78-3B47-AF51-BBDEAAAACD82}"/>
              </a:ext>
            </a:extLst>
          </p:cNvPr>
          <p:cNvSpPr txBox="1"/>
          <p:nvPr/>
        </p:nvSpPr>
        <p:spPr>
          <a:xfrm>
            <a:off x="3182293" y="2018923"/>
            <a:ext cx="2507810" cy="2585323"/>
          </a:xfrm>
          <a:prstGeom prst="rect">
            <a:avLst/>
          </a:prstGeom>
          <a:noFill/>
          <a:ln>
            <a:solidFill>
              <a:schemeClr val="tx1"/>
            </a:solidFill>
          </a:ln>
        </p:spPr>
        <p:txBody>
          <a:bodyPr wrap="square" rtlCol="0">
            <a:spAutoFit/>
          </a:bodyPr>
          <a:lstStyle/>
          <a:p>
            <a:r>
              <a:rPr lang="en-US" b="1" dirty="0"/>
              <a:t>Rom. 12: 3-8</a:t>
            </a:r>
          </a:p>
          <a:p>
            <a:pPr marL="285750" indent="-285750">
              <a:buFontTx/>
              <a:buChar char="-"/>
            </a:pPr>
            <a:r>
              <a:rPr lang="en-US" dirty="0"/>
              <a:t>Prophesying</a:t>
            </a:r>
          </a:p>
          <a:p>
            <a:pPr marL="285750" indent="-285750">
              <a:buFontTx/>
              <a:buChar char="-"/>
            </a:pPr>
            <a:r>
              <a:rPr lang="en-US" dirty="0"/>
              <a:t>Service</a:t>
            </a:r>
          </a:p>
          <a:p>
            <a:pPr marL="285750" indent="-285750">
              <a:buFontTx/>
              <a:buChar char="-"/>
            </a:pPr>
            <a:r>
              <a:rPr lang="en-US" dirty="0"/>
              <a:t>Teaching</a:t>
            </a:r>
          </a:p>
          <a:p>
            <a:pPr marL="285750" indent="-285750">
              <a:buFontTx/>
              <a:buChar char="-"/>
            </a:pPr>
            <a:r>
              <a:rPr lang="en-US" dirty="0"/>
              <a:t>Encouraging / exhort</a:t>
            </a:r>
          </a:p>
          <a:p>
            <a:pPr marL="285750" indent="-285750">
              <a:buFontTx/>
              <a:buChar char="-"/>
            </a:pPr>
            <a:r>
              <a:rPr lang="en-US" dirty="0"/>
              <a:t>Giving/ practical</a:t>
            </a:r>
          </a:p>
          <a:p>
            <a:pPr marL="285750" indent="-285750">
              <a:buFontTx/>
              <a:buChar char="-"/>
            </a:pPr>
            <a:r>
              <a:rPr lang="en-US" dirty="0"/>
              <a:t>Leadership/ administration</a:t>
            </a:r>
          </a:p>
          <a:p>
            <a:pPr marL="285750" indent="-285750">
              <a:buFontTx/>
              <a:buChar char="-"/>
            </a:pPr>
            <a:r>
              <a:rPr lang="en-US" dirty="0"/>
              <a:t>Mercy/ compassion</a:t>
            </a:r>
          </a:p>
        </p:txBody>
      </p:sp>
      <p:sp>
        <p:nvSpPr>
          <p:cNvPr id="8" name="TextBox 7">
            <a:extLst>
              <a:ext uri="{FF2B5EF4-FFF2-40B4-BE49-F238E27FC236}">
                <a16:creationId xmlns:a16="http://schemas.microsoft.com/office/drawing/2014/main" xmlns="" id="{B66B0A0C-C2F2-5528-3578-90B7FA383FFB}"/>
              </a:ext>
            </a:extLst>
          </p:cNvPr>
          <p:cNvSpPr txBox="1"/>
          <p:nvPr/>
        </p:nvSpPr>
        <p:spPr>
          <a:xfrm>
            <a:off x="5920966" y="2018923"/>
            <a:ext cx="2362955" cy="2031325"/>
          </a:xfrm>
          <a:prstGeom prst="rect">
            <a:avLst/>
          </a:prstGeom>
          <a:noFill/>
          <a:ln>
            <a:solidFill>
              <a:schemeClr val="tx1"/>
            </a:solidFill>
          </a:ln>
        </p:spPr>
        <p:txBody>
          <a:bodyPr wrap="square" rtlCol="0">
            <a:spAutoFit/>
          </a:bodyPr>
          <a:lstStyle/>
          <a:p>
            <a:r>
              <a:rPr lang="en-US" b="1" dirty="0"/>
              <a:t>1 Peter 4: 9 – 11</a:t>
            </a:r>
          </a:p>
          <a:p>
            <a:pPr marL="285750" indent="-285750">
              <a:buFontTx/>
              <a:buChar char="-"/>
            </a:pPr>
            <a:r>
              <a:rPr lang="en-US" dirty="0"/>
              <a:t>Serving others/ sharing practical help</a:t>
            </a:r>
          </a:p>
          <a:p>
            <a:pPr marL="285750" indent="-285750">
              <a:buFontTx/>
              <a:buChar char="-"/>
            </a:pPr>
            <a:r>
              <a:rPr lang="en-US" dirty="0"/>
              <a:t>Teaching/ preaching</a:t>
            </a:r>
          </a:p>
          <a:p>
            <a:pPr marL="285750" indent="-285750">
              <a:buFontTx/>
              <a:buChar char="-"/>
            </a:pPr>
            <a:r>
              <a:rPr lang="en-US" dirty="0"/>
              <a:t>Reaching the lost</a:t>
            </a:r>
          </a:p>
          <a:p>
            <a:pPr marL="285750" indent="-285750">
              <a:buFontTx/>
              <a:buChar char="-"/>
            </a:pPr>
            <a:endParaRPr lang="en-US" dirty="0"/>
          </a:p>
        </p:txBody>
      </p:sp>
      <p:sp>
        <p:nvSpPr>
          <p:cNvPr id="9" name="TextBox 8">
            <a:extLst>
              <a:ext uri="{FF2B5EF4-FFF2-40B4-BE49-F238E27FC236}">
                <a16:creationId xmlns:a16="http://schemas.microsoft.com/office/drawing/2014/main" xmlns="" id="{3680832E-F30F-A0FB-D094-CF786175EDA6}"/>
              </a:ext>
            </a:extLst>
          </p:cNvPr>
          <p:cNvSpPr txBox="1"/>
          <p:nvPr/>
        </p:nvSpPr>
        <p:spPr>
          <a:xfrm>
            <a:off x="289710" y="5042780"/>
            <a:ext cx="8356349" cy="1200329"/>
          </a:xfrm>
          <a:prstGeom prst="rect">
            <a:avLst/>
          </a:prstGeom>
          <a:noFill/>
        </p:spPr>
        <p:txBody>
          <a:bodyPr wrap="square" rtlCol="0">
            <a:spAutoFit/>
          </a:bodyPr>
          <a:lstStyle/>
          <a:p>
            <a:pPr marL="285750" indent="-285750">
              <a:buFontTx/>
              <a:buChar char="-"/>
            </a:pPr>
            <a:r>
              <a:rPr lang="en-US" dirty="0"/>
              <a:t>Repairing cars, computers, washers		- Van driver		-  Drama/  plays</a:t>
            </a:r>
          </a:p>
          <a:p>
            <a:pPr marL="285750" indent="-285750">
              <a:buFontTx/>
              <a:buChar char="-"/>
            </a:pPr>
            <a:r>
              <a:rPr lang="en-US" dirty="0"/>
              <a:t>Raking leaves, taking out trash		- Dancing/  flagging		 -  Painting/  arts</a:t>
            </a:r>
          </a:p>
          <a:p>
            <a:pPr marL="285750" indent="-285750">
              <a:buFontTx/>
              <a:buChar char="-"/>
            </a:pPr>
            <a:r>
              <a:rPr lang="en-US" dirty="0"/>
              <a:t>Worship, music		- decorating    - Financial advise  		 -  Counseling</a:t>
            </a:r>
          </a:p>
          <a:p>
            <a:pPr marL="285750" indent="-285750">
              <a:buFontTx/>
              <a:buChar char="-"/>
            </a:pPr>
            <a:r>
              <a:rPr lang="en-US" dirty="0"/>
              <a:t>Sound technician  	- Web design	  - Promotion			 -  Video/ Podd Cast</a:t>
            </a:r>
          </a:p>
        </p:txBody>
      </p:sp>
      <p:sp>
        <p:nvSpPr>
          <p:cNvPr id="10" name="TextBox 9">
            <a:extLst>
              <a:ext uri="{FF2B5EF4-FFF2-40B4-BE49-F238E27FC236}">
                <a16:creationId xmlns:a16="http://schemas.microsoft.com/office/drawing/2014/main" xmlns="" id="{D9BF1463-2140-2FB2-1BA2-EC3290C747D9}"/>
              </a:ext>
            </a:extLst>
          </p:cNvPr>
          <p:cNvSpPr txBox="1"/>
          <p:nvPr/>
        </p:nvSpPr>
        <p:spPr>
          <a:xfrm>
            <a:off x="1204111" y="6446067"/>
            <a:ext cx="8075691" cy="400110"/>
          </a:xfrm>
          <a:prstGeom prst="rect">
            <a:avLst/>
          </a:prstGeom>
          <a:noFill/>
        </p:spPr>
        <p:txBody>
          <a:bodyPr wrap="square" rtlCol="0">
            <a:spAutoFit/>
          </a:bodyPr>
          <a:lstStyle/>
          <a:p>
            <a:r>
              <a:rPr lang="en-US" sz="2000" b="1" dirty="0">
                <a:solidFill>
                  <a:schemeClr val="bg1"/>
                </a:solidFill>
              </a:rPr>
              <a:t>Every Christian has gifts and talents to use to build up the Church.</a:t>
            </a:r>
          </a:p>
        </p:txBody>
      </p:sp>
    </p:spTree>
    <p:extLst>
      <p:ext uri="{BB962C8B-B14F-4D97-AF65-F5344CB8AC3E}">
        <p14:creationId xmlns:p14="http://schemas.microsoft.com/office/powerpoint/2010/main" val="859664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7CB39B-CFE0-D81E-B4C6-0C959BAB7B98}"/>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xmlns="" id="{2DA02949-C92F-7013-799D-EE022277E7DA}"/>
              </a:ext>
            </a:extLst>
          </p:cNvPr>
          <p:cNvSpPr>
            <a:spLocks noGrp="1"/>
          </p:cNvSpPr>
          <p:nvPr>
            <p:ph idx="1"/>
          </p:nvPr>
        </p:nvSpPr>
        <p:spPr/>
        <p:txBody>
          <a:bodyPr>
            <a:normAutofit lnSpcReduction="10000"/>
          </a:bodyPr>
          <a:lstStyle/>
          <a:p>
            <a:r>
              <a:rPr lang="en-US" sz="2400" dirty="0"/>
              <a:t>1) Look for ways to build one another up.</a:t>
            </a:r>
          </a:p>
          <a:p>
            <a:pPr lvl="1"/>
            <a:r>
              <a:rPr lang="en-US" sz="2200" dirty="0"/>
              <a:t>     </a:t>
            </a:r>
            <a:r>
              <a:rPr lang="en-US" sz="2000" dirty="0"/>
              <a:t>Text/ encourage/ prayer for one another throughout the week</a:t>
            </a:r>
          </a:p>
          <a:p>
            <a:pPr lvl="1"/>
            <a:r>
              <a:rPr lang="en-US" sz="2000" dirty="0"/>
              <a:t>   Resist the idea that I don’t have anything worth while to offer.</a:t>
            </a:r>
          </a:p>
          <a:p>
            <a:pPr lvl="1"/>
            <a:r>
              <a:rPr lang="en-US" sz="2000" dirty="0"/>
              <a:t>    Invite people into you space and ask for prayer.  (Vulnerable)</a:t>
            </a:r>
          </a:p>
          <a:p>
            <a:pPr lvl="1"/>
            <a:endParaRPr lang="en-US" sz="2000" dirty="0"/>
          </a:p>
          <a:p>
            <a:pPr marL="201168" lvl="1" indent="0">
              <a:buNone/>
            </a:pPr>
            <a:r>
              <a:rPr lang="en-US" sz="2200" dirty="0"/>
              <a:t>2) Invite the Holy Spirit to increase your spiritual appetite to grow and become stronger</a:t>
            </a:r>
            <a:r>
              <a:rPr lang="en-US" sz="2200" dirty="0">
                <a:solidFill>
                  <a:srgbClr val="FF0000"/>
                </a:solidFill>
              </a:rPr>
              <a:t>.  </a:t>
            </a:r>
            <a:r>
              <a:rPr lang="en-US" sz="2000" dirty="0">
                <a:solidFill>
                  <a:srgbClr val="FF0000"/>
                </a:solidFill>
              </a:rPr>
              <a:t>“Lord is there something you are asking of me and I’m not seeing it?”</a:t>
            </a:r>
          </a:p>
          <a:p>
            <a:pPr marL="201168" lvl="1" indent="0">
              <a:buNone/>
            </a:pPr>
            <a:endParaRPr lang="en-US" sz="2000" dirty="0">
              <a:solidFill>
                <a:srgbClr val="FF0000"/>
              </a:solidFill>
            </a:endParaRPr>
          </a:p>
          <a:p>
            <a:pPr marL="201168" lvl="1" indent="0">
              <a:buNone/>
            </a:pPr>
            <a:r>
              <a:rPr lang="en-US" sz="2200" dirty="0">
                <a:solidFill>
                  <a:schemeClr val="tx1"/>
                </a:solidFill>
              </a:rPr>
              <a:t>3) Resist the idea that my life is being wasted on earthly things and I’m not being a good follower because I’m bogged down in the day to day life of family, work and community. </a:t>
            </a:r>
          </a:p>
        </p:txBody>
      </p:sp>
    </p:spTree>
    <p:extLst>
      <p:ext uri="{BB962C8B-B14F-4D97-AF65-F5344CB8AC3E}">
        <p14:creationId xmlns:p14="http://schemas.microsoft.com/office/powerpoint/2010/main" val="812994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0B2B9D7-A469-A37B-641A-14206AD9BEFA}"/>
              </a:ext>
            </a:extLst>
          </p:cNvPr>
          <p:cNvSpPr>
            <a:spLocks noGrp="1"/>
          </p:cNvSpPr>
          <p:nvPr>
            <p:ph idx="1"/>
          </p:nvPr>
        </p:nvSpPr>
        <p:spPr>
          <a:xfrm>
            <a:off x="696210" y="976602"/>
            <a:ext cx="7543801" cy="4023360"/>
          </a:xfrm>
        </p:spPr>
        <p:txBody>
          <a:bodyPr>
            <a:normAutofit fontScale="92500" lnSpcReduction="20000"/>
          </a:bodyPr>
          <a:lstStyle/>
          <a:p>
            <a:r>
              <a:rPr lang="en-US" sz="2400" dirty="0"/>
              <a:t>-  The idea of discipleship, means that we need to equip and train new believers to become strong and ready to grow in the hostile environment they are living in. </a:t>
            </a:r>
          </a:p>
          <a:p>
            <a:pPr lvl="1"/>
            <a:r>
              <a:rPr lang="en-US" sz="2200" dirty="0"/>
              <a:t>  - Training, teaching, mentoring,  modeling, supporting and    	empowering new believers is an </a:t>
            </a:r>
            <a:r>
              <a:rPr lang="en-US" sz="2200" b="1" dirty="0"/>
              <a:t>Essential &amp; Intentional task</a:t>
            </a:r>
            <a:r>
              <a:rPr lang="en-US" sz="2200" dirty="0"/>
              <a:t>.</a:t>
            </a:r>
          </a:p>
          <a:p>
            <a:pPr lvl="1"/>
            <a:r>
              <a:rPr lang="en-US" sz="2200" dirty="0"/>
              <a:t>  - While the power of the Holy Spirit is present, and the word of God is actively opening their hearts, </a:t>
            </a:r>
            <a:r>
              <a:rPr lang="en-US" sz="2200" b="1" dirty="0"/>
              <a:t>the daily and weekly role of other Christians  connecting with young Christians is vital.</a:t>
            </a:r>
          </a:p>
          <a:p>
            <a:pPr lvl="1"/>
            <a:endParaRPr lang="en-US" sz="1000" dirty="0"/>
          </a:p>
          <a:p>
            <a:pPr lvl="1"/>
            <a:r>
              <a:rPr lang="en-US" sz="2200" dirty="0"/>
              <a:t>- </a:t>
            </a:r>
            <a:r>
              <a:rPr lang="en-US" sz="2200" b="1" dirty="0">
                <a:solidFill>
                  <a:schemeClr val="accent2"/>
                </a:solidFill>
              </a:rPr>
              <a:t>There is a mystery to Discipleship </a:t>
            </a:r>
            <a:r>
              <a:rPr lang="en-US" sz="2200" dirty="0">
                <a:solidFill>
                  <a:schemeClr val="accent2"/>
                </a:solidFill>
              </a:rPr>
              <a:t>– some are powerfully converted and the strongholds and past entanglements fall off quickly and spiritual growth seems instantaneous.</a:t>
            </a:r>
          </a:p>
          <a:p>
            <a:pPr lvl="1"/>
            <a:r>
              <a:rPr lang="en-US" sz="2200" dirty="0">
                <a:solidFill>
                  <a:schemeClr val="accent2"/>
                </a:solidFill>
              </a:rPr>
              <a:t>- While other’s experience is slower transformation and seems to take longer. Embedded mindsets and habits are much harder to break. The journey is one of gradual change and sometimes feels like there is lack of devotion.</a:t>
            </a:r>
          </a:p>
        </p:txBody>
      </p:sp>
      <p:sp>
        <p:nvSpPr>
          <p:cNvPr id="6" name="TextBox 5">
            <a:extLst>
              <a:ext uri="{FF2B5EF4-FFF2-40B4-BE49-F238E27FC236}">
                <a16:creationId xmlns:a16="http://schemas.microsoft.com/office/drawing/2014/main" xmlns="" id="{3C316F5E-A1EE-36E8-7AE4-FE9F75C0790E}"/>
              </a:ext>
            </a:extLst>
          </p:cNvPr>
          <p:cNvSpPr txBox="1"/>
          <p:nvPr/>
        </p:nvSpPr>
        <p:spPr>
          <a:xfrm>
            <a:off x="2725093" y="152737"/>
            <a:ext cx="4309450" cy="646331"/>
          </a:xfrm>
          <a:prstGeom prst="rect">
            <a:avLst/>
          </a:prstGeom>
          <a:noFill/>
        </p:spPr>
        <p:txBody>
          <a:bodyPr wrap="square" rtlCol="0">
            <a:spAutoFit/>
          </a:bodyPr>
          <a:lstStyle/>
          <a:p>
            <a:r>
              <a:rPr lang="en-US" sz="3600" dirty="0"/>
              <a:t>INTRODUCTION</a:t>
            </a:r>
          </a:p>
        </p:txBody>
      </p:sp>
      <p:sp>
        <p:nvSpPr>
          <p:cNvPr id="7" name="TextBox 6">
            <a:extLst>
              <a:ext uri="{FF2B5EF4-FFF2-40B4-BE49-F238E27FC236}">
                <a16:creationId xmlns:a16="http://schemas.microsoft.com/office/drawing/2014/main" xmlns="" id="{236ADADF-6FCA-4986-8532-3B06BEDF96A3}"/>
              </a:ext>
            </a:extLst>
          </p:cNvPr>
          <p:cNvSpPr txBox="1"/>
          <p:nvPr/>
        </p:nvSpPr>
        <p:spPr>
          <a:xfrm>
            <a:off x="995653" y="4909427"/>
            <a:ext cx="6944914" cy="923330"/>
          </a:xfrm>
          <a:prstGeom prst="rect">
            <a:avLst/>
          </a:prstGeom>
          <a:noFill/>
          <a:ln w="28575">
            <a:solidFill>
              <a:srgbClr val="FF0000"/>
            </a:solidFill>
          </a:ln>
        </p:spPr>
        <p:txBody>
          <a:bodyPr wrap="square" rtlCol="0">
            <a:spAutoFit/>
          </a:bodyPr>
          <a:lstStyle/>
          <a:p>
            <a:r>
              <a:rPr lang="en-US" b="1" dirty="0">
                <a:solidFill>
                  <a:srgbClr val="FF0000"/>
                </a:solidFill>
              </a:rPr>
              <a:t>Each of our journeys are unique and personal. We can not judge others who are at a different places.  Yet, everyone of us has to be ready to be challenged and called upon to go deeper in our </a:t>
            </a:r>
            <a:r>
              <a:rPr lang="en-US" b="1" u="sng" dirty="0">
                <a:solidFill>
                  <a:srgbClr val="FF0000"/>
                </a:solidFill>
              </a:rPr>
              <a:t>Discipleship Journey</a:t>
            </a:r>
            <a:r>
              <a:rPr lang="en-US" b="1" dirty="0">
                <a:solidFill>
                  <a:srgbClr val="FF0000"/>
                </a:solidFill>
              </a:rPr>
              <a:t>.</a:t>
            </a:r>
          </a:p>
        </p:txBody>
      </p:sp>
      <p:sp>
        <p:nvSpPr>
          <p:cNvPr id="9" name="TextBox 8">
            <a:extLst>
              <a:ext uri="{FF2B5EF4-FFF2-40B4-BE49-F238E27FC236}">
                <a16:creationId xmlns:a16="http://schemas.microsoft.com/office/drawing/2014/main" xmlns="" id="{FB60E364-B84A-64C0-6127-5333D91A96D9}"/>
              </a:ext>
            </a:extLst>
          </p:cNvPr>
          <p:cNvSpPr txBox="1"/>
          <p:nvPr/>
        </p:nvSpPr>
        <p:spPr>
          <a:xfrm>
            <a:off x="4752" y="6373640"/>
            <a:ext cx="8926716" cy="415498"/>
          </a:xfrm>
          <a:prstGeom prst="rect">
            <a:avLst/>
          </a:prstGeom>
          <a:noFill/>
        </p:spPr>
        <p:txBody>
          <a:bodyPr wrap="square" rtlCol="0">
            <a:spAutoFit/>
          </a:bodyPr>
          <a:lstStyle/>
          <a:p>
            <a:r>
              <a:rPr lang="en-US" sz="2100" b="1" dirty="0">
                <a:solidFill>
                  <a:schemeClr val="bg1"/>
                </a:solidFill>
              </a:rPr>
              <a:t>One of the most helpful attributes to have in being discipled….teachable heart!</a:t>
            </a:r>
          </a:p>
        </p:txBody>
      </p:sp>
    </p:spTree>
    <p:extLst>
      <p:ext uri="{BB962C8B-B14F-4D97-AF65-F5344CB8AC3E}">
        <p14:creationId xmlns:p14="http://schemas.microsoft.com/office/powerpoint/2010/main" val="3586202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8FE339-53B7-595C-9779-149B4064A0BA}"/>
              </a:ext>
            </a:extLst>
          </p:cNvPr>
          <p:cNvSpPr>
            <a:spLocks noGrp="1"/>
          </p:cNvSpPr>
          <p:nvPr>
            <p:ph type="title"/>
          </p:nvPr>
        </p:nvSpPr>
        <p:spPr>
          <a:xfrm>
            <a:off x="1600200" y="0"/>
            <a:ext cx="7543800" cy="1450757"/>
          </a:xfrm>
        </p:spPr>
        <p:txBody>
          <a:bodyPr/>
          <a:lstStyle/>
          <a:p>
            <a:r>
              <a:rPr lang="en-US" dirty="0"/>
              <a:t>Two more things:</a:t>
            </a:r>
          </a:p>
        </p:txBody>
      </p:sp>
      <p:sp>
        <p:nvSpPr>
          <p:cNvPr id="3" name="Content Placeholder 2">
            <a:extLst>
              <a:ext uri="{FF2B5EF4-FFF2-40B4-BE49-F238E27FC236}">
                <a16:creationId xmlns:a16="http://schemas.microsoft.com/office/drawing/2014/main" xmlns="" id="{2FB8C949-F94A-3B2B-F848-1D1068D5BC50}"/>
              </a:ext>
            </a:extLst>
          </p:cNvPr>
          <p:cNvSpPr>
            <a:spLocks noGrp="1"/>
          </p:cNvSpPr>
          <p:nvPr>
            <p:ph idx="1"/>
          </p:nvPr>
        </p:nvSpPr>
        <p:spPr>
          <a:xfrm>
            <a:off x="877279" y="1730433"/>
            <a:ext cx="7543801" cy="1450757"/>
          </a:xfrm>
        </p:spPr>
        <p:txBody>
          <a:bodyPr>
            <a:normAutofit/>
          </a:bodyPr>
          <a:lstStyle/>
          <a:p>
            <a:r>
              <a:rPr lang="en-US" sz="2800" dirty="0"/>
              <a:t>1) Time is running out!   Jesus is coming back.</a:t>
            </a:r>
          </a:p>
          <a:p>
            <a:pPr lvl="1"/>
            <a:r>
              <a:rPr lang="en-US" dirty="0"/>
              <a:t>- Living in the balance between the Longing and Hunger to see the Lord Jesus coming back for His bride/   </a:t>
            </a:r>
            <a:r>
              <a:rPr lang="en-US" dirty="0">
                <a:solidFill>
                  <a:schemeClr val="accent2"/>
                </a:solidFill>
              </a:rPr>
              <a:t>Staying committed to being a bold example of what it means to be a true follower of Christ. </a:t>
            </a:r>
          </a:p>
          <a:p>
            <a:pPr lvl="1"/>
            <a:endParaRPr lang="en-US" dirty="0">
              <a:solidFill>
                <a:schemeClr val="accent2"/>
              </a:solidFill>
            </a:endParaRPr>
          </a:p>
          <a:p>
            <a:pPr lvl="1"/>
            <a:endParaRPr lang="en-US" dirty="0"/>
          </a:p>
        </p:txBody>
      </p:sp>
      <p:pic>
        <p:nvPicPr>
          <p:cNvPr id="8" name="Picture 7" descr="A group of people standing in a forest&#10;&#10;AI-generated content may be incorrect.">
            <a:extLst>
              <a:ext uri="{FF2B5EF4-FFF2-40B4-BE49-F238E27FC236}">
                <a16:creationId xmlns:a16="http://schemas.microsoft.com/office/drawing/2014/main" xmlns="" id="{906B614B-E56F-CDCD-44EA-C21ADC9FF0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757" y="3181190"/>
            <a:ext cx="3804464" cy="3047594"/>
          </a:xfrm>
          <a:prstGeom prst="rect">
            <a:avLst/>
          </a:prstGeom>
        </p:spPr>
      </p:pic>
      <p:sp>
        <p:nvSpPr>
          <p:cNvPr id="9" name="TextBox 8">
            <a:extLst>
              <a:ext uri="{FF2B5EF4-FFF2-40B4-BE49-F238E27FC236}">
                <a16:creationId xmlns:a16="http://schemas.microsoft.com/office/drawing/2014/main" xmlns="" id="{3A22AF6F-A6EE-7530-E5BB-4DF2C78F7541}"/>
              </a:ext>
            </a:extLst>
          </p:cNvPr>
          <p:cNvSpPr txBox="1"/>
          <p:nvPr/>
        </p:nvSpPr>
        <p:spPr>
          <a:xfrm>
            <a:off x="135802" y="6373639"/>
            <a:ext cx="9297909" cy="415498"/>
          </a:xfrm>
          <a:prstGeom prst="rect">
            <a:avLst/>
          </a:prstGeom>
          <a:noFill/>
        </p:spPr>
        <p:txBody>
          <a:bodyPr wrap="square" rtlCol="0">
            <a:spAutoFit/>
          </a:bodyPr>
          <a:lstStyle/>
          <a:p>
            <a:r>
              <a:rPr lang="en-US" sz="2100" dirty="0">
                <a:solidFill>
                  <a:schemeClr val="bg1"/>
                </a:solidFill>
              </a:rPr>
              <a:t>Longing for Heaven, while living in a way to stir others to become Christ Followers.</a:t>
            </a:r>
          </a:p>
        </p:txBody>
      </p:sp>
    </p:spTree>
    <p:extLst>
      <p:ext uri="{BB962C8B-B14F-4D97-AF65-F5344CB8AC3E}">
        <p14:creationId xmlns:p14="http://schemas.microsoft.com/office/powerpoint/2010/main" val="985937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A564D79-7178-A804-A667-409EC2A7BF9D}"/>
              </a:ext>
            </a:extLst>
          </p:cNvPr>
          <p:cNvSpPr txBox="1"/>
          <p:nvPr/>
        </p:nvSpPr>
        <p:spPr>
          <a:xfrm>
            <a:off x="872980" y="261377"/>
            <a:ext cx="7398039" cy="1528624"/>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2) Secular </a:t>
            </a:r>
            <a:r>
              <a:rPr kumimoji="0" lang="en-US" sz="2800" b="0" i="0" u="none" strike="noStrike" kern="1200" cap="none" spc="0" normalizeH="0" baseline="0" noProof="0" dirty="0" err="1">
                <a:ln>
                  <a:noFill/>
                </a:ln>
                <a:solidFill>
                  <a:srgbClr val="000000">
                    <a:lumMod val="75000"/>
                    <a:lumOff val="25000"/>
                  </a:srgbClr>
                </a:solidFill>
                <a:effectLst/>
                <a:uLnTx/>
                <a:uFillTx/>
                <a:latin typeface="Calibri" panose="020F0502020204030204"/>
                <a:ea typeface="+mn-ea"/>
                <a:cs typeface="+mn-cs"/>
              </a:rPr>
              <a:t>vrs</a:t>
            </a:r>
            <a:r>
              <a:rPr kumimoji="0" lang="en-US"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building God’s Kingdom.</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Living in the balance with most of our time taken up with family, work, school, personal responsibility and / </a:t>
            </a:r>
            <a:r>
              <a:rPr kumimoji="0" lang="en-US" sz="1800" b="0" i="0" u="none" strike="noStrike" kern="1200" cap="none" spc="0" normalizeH="0" baseline="0" noProof="0" dirty="0">
                <a:ln>
                  <a:noFill/>
                </a:ln>
                <a:solidFill>
                  <a:srgbClr val="BD582C"/>
                </a:solidFill>
                <a:effectLst/>
                <a:uLnTx/>
                <a:uFillTx/>
                <a:latin typeface="Calibri" panose="020F0502020204030204"/>
                <a:ea typeface="+mn-ea"/>
                <a:cs typeface="+mn-cs"/>
              </a:rPr>
              <a:t>Still feeling like we want to be helping more with ministry and spreading of the gospel. We can begin to feel like a failure. </a:t>
            </a:r>
          </a:p>
        </p:txBody>
      </p:sp>
      <p:sp>
        <p:nvSpPr>
          <p:cNvPr id="6" name="TextBox 5">
            <a:extLst>
              <a:ext uri="{FF2B5EF4-FFF2-40B4-BE49-F238E27FC236}">
                <a16:creationId xmlns:a16="http://schemas.microsoft.com/office/drawing/2014/main" xmlns="" id="{2BBCD4F7-4D3B-B61B-D00D-168750F49326}"/>
              </a:ext>
            </a:extLst>
          </p:cNvPr>
          <p:cNvSpPr txBox="1"/>
          <p:nvPr/>
        </p:nvSpPr>
        <p:spPr>
          <a:xfrm>
            <a:off x="964872" y="2326741"/>
            <a:ext cx="7306147" cy="4154984"/>
          </a:xfrm>
          <a:prstGeom prst="rect">
            <a:avLst/>
          </a:prstGeom>
          <a:noFill/>
        </p:spPr>
        <p:txBody>
          <a:bodyPr wrap="square" rtlCol="0">
            <a:spAutoFit/>
          </a:bodyPr>
          <a:lstStyle/>
          <a:p>
            <a:r>
              <a:rPr lang="en-US" sz="3200" dirty="0"/>
              <a:t>God’s Kingdom needs everyone one of us!</a:t>
            </a:r>
          </a:p>
          <a:p>
            <a:r>
              <a:rPr lang="en-US" sz="2000" dirty="0"/>
              <a:t>   - Every vocation, job, task and assignment you take on as a believer</a:t>
            </a:r>
          </a:p>
          <a:p>
            <a:r>
              <a:rPr lang="en-US" sz="2000" dirty="0"/>
              <a:t>       …..makes you a missionary!!</a:t>
            </a:r>
          </a:p>
          <a:p>
            <a:r>
              <a:rPr lang="en-US" sz="2000" dirty="0"/>
              <a:t>   - </a:t>
            </a:r>
            <a:r>
              <a:rPr lang="en-US" sz="2000" b="1" dirty="0">
                <a:solidFill>
                  <a:srgbClr val="FF0000"/>
                </a:solidFill>
              </a:rPr>
              <a:t>Some of the hardest missions fields are………..</a:t>
            </a:r>
          </a:p>
          <a:p>
            <a:r>
              <a:rPr lang="en-US" sz="2000" dirty="0"/>
              <a:t>	- Our homes/  families</a:t>
            </a:r>
          </a:p>
          <a:p>
            <a:r>
              <a:rPr lang="en-US" sz="2000" dirty="0"/>
              <a:t>	- Public service on school boards and community organizations</a:t>
            </a:r>
          </a:p>
          <a:p>
            <a:r>
              <a:rPr lang="en-US" sz="2000" dirty="0"/>
              <a:t>	- Standing up for Christ in public School</a:t>
            </a:r>
          </a:p>
          <a:p>
            <a:r>
              <a:rPr lang="en-US" sz="2000" dirty="0"/>
              <a:t>	- Doing the right thing at your job</a:t>
            </a:r>
          </a:p>
          <a:p>
            <a:r>
              <a:rPr lang="en-US" sz="2000" dirty="0"/>
              <a:t>	- Helping a neighbor when they are sick</a:t>
            </a:r>
          </a:p>
          <a:p>
            <a:r>
              <a:rPr lang="en-US" sz="2000" dirty="0"/>
              <a:t>	- Caring for an aging parent</a:t>
            </a:r>
          </a:p>
          <a:p>
            <a:r>
              <a:rPr lang="en-US" sz="2000" dirty="0"/>
              <a:t>	- Supporting a young family with handicap child</a:t>
            </a:r>
          </a:p>
          <a:p>
            <a:r>
              <a:rPr lang="en-US" sz="3200" dirty="0"/>
              <a:t>   </a:t>
            </a:r>
          </a:p>
        </p:txBody>
      </p:sp>
    </p:spTree>
    <p:extLst>
      <p:ext uri="{BB962C8B-B14F-4D97-AF65-F5344CB8AC3E}">
        <p14:creationId xmlns:p14="http://schemas.microsoft.com/office/powerpoint/2010/main" val="877631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9608AA-9A87-F7CF-0EF9-34ADB6CB5457}"/>
              </a:ext>
            </a:extLst>
          </p:cNvPr>
          <p:cNvSpPr>
            <a:spLocks noGrp="1"/>
          </p:cNvSpPr>
          <p:nvPr>
            <p:ph type="title"/>
          </p:nvPr>
        </p:nvSpPr>
        <p:spPr/>
        <p:txBody>
          <a:bodyPr>
            <a:normAutofit/>
          </a:bodyPr>
          <a:lstStyle/>
          <a:p>
            <a:r>
              <a:rPr lang="en-US" sz="3600" dirty="0" err="1"/>
              <a:t>LifeGate’s</a:t>
            </a:r>
            <a:r>
              <a:rPr lang="en-US" sz="3600" dirty="0"/>
              <a:t> Fall Theme -   Discipleship</a:t>
            </a:r>
          </a:p>
        </p:txBody>
      </p:sp>
      <p:pic>
        <p:nvPicPr>
          <p:cNvPr id="9" name="Content Placeholder 8" descr="A diagram of a cross between person and a mission&#10;&#10;AI-generated content may be incorrect.">
            <a:extLst>
              <a:ext uri="{FF2B5EF4-FFF2-40B4-BE49-F238E27FC236}">
                <a16:creationId xmlns:a16="http://schemas.microsoft.com/office/drawing/2014/main" xmlns="" id="{C2598F0E-86FB-D125-3A03-7CCD2B579C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1375" y="1855317"/>
            <a:ext cx="6041250" cy="4567775"/>
          </a:xfrm>
        </p:spPr>
      </p:pic>
    </p:spTree>
    <p:extLst>
      <p:ext uri="{BB962C8B-B14F-4D97-AF65-F5344CB8AC3E}">
        <p14:creationId xmlns:p14="http://schemas.microsoft.com/office/powerpoint/2010/main" val="1407309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2F6EC1-13AA-5CFE-C298-4F2B54C60424}"/>
              </a:ext>
            </a:extLst>
          </p:cNvPr>
          <p:cNvSpPr>
            <a:spLocks noGrp="1"/>
          </p:cNvSpPr>
          <p:nvPr>
            <p:ph type="title"/>
          </p:nvPr>
        </p:nvSpPr>
        <p:spPr/>
        <p:txBody>
          <a:bodyPr/>
          <a:lstStyle/>
          <a:p>
            <a:endParaRPr lang="en-US"/>
          </a:p>
        </p:txBody>
      </p:sp>
      <p:pic>
        <p:nvPicPr>
          <p:cNvPr id="5" name="Content Placeholder 4" descr="A black biohazard symbol&#10;&#10;AI-generated content may be incorrect.">
            <a:extLst>
              <a:ext uri="{FF2B5EF4-FFF2-40B4-BE49-F238E27FC236}">
                <a16:creationId xmlns:a16="http://schemas.microsoft.com/office/drawing/2014/main" xmlns="" id="{13B06B25-6590-8D1B-759F-AF4CD2DE95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195" y="386928"/>
            <a:ext cx="4273368" cy="4733712"/>
          </a:xfrm>
        </p:spPr>
      </p:pic>
      <p:pic>
        <p:nvPicPr>
          <p:cNvPr id="7" name="Picture 6" descr="A yellow and black warning sign&#10;&#10;AI-generated content may be incorrect.">
            <a:extLst>
              <a:ext uri="{FF2B5EF4-FFF2-40B4-BE49-F238E27FC236}">
                <a16:creationId xmlns:a16="http://schemas.microsoft.com/office/drawing/2014/main" xmlns="" id="{188F3A87-A363-D8FE-C113-DF781BA7F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4860" y="3429000"/>
            <a:ext cx="4273368" cy="2279660"/>
          </a:xfrm>
          <a:prstGeom prst="rect">
            <a:avLst/>
          </a:prstGeom>
        </p:spPr>
      </p:pic>
      <p:sp>
        <p:nvSpPr>
          <p:cNvPr id="8" name="TextBox 7">
            <a:extLst>
              <a:ext uri="{FF2B5EF4-FFF2-40B4-BE49-F238E27FC236}">
                <a16:creationId xmlns:a16="http://schemas.microsoft.com/office/drawing/2014/main" xmlns="" id="{571D7028-2C50-632A-5641-0E35FF32E977}"/>
              </a:ext>
            </a:extLst>
          </p:cNvPr>
          <p:cNvSpPr txBox="1"/>
          <p:nvPr/>
        </p:nvSpPr>
        <p:spPr>
          <a:xfrm>
            <a:off x="5096328" y="926560"/>
            <a:ext cx="3938258" cy="830997"/>
          </a:xfrm>
          <a:prstGeom prst="rect">
            <a:avLst/>
          </a:prstGeom>
          <a:noFill/>
        </p:spPr>
        <p:txBody>
          <a:bodyPr wrap="square" rtlCol="0">
            <a:spAutoFit/>
          </a:bodyPr>
          <a:lstStyle/>
          <a:p>
            <a:r>
              <a:rPr lang="en-US" sz="2400" b="1" dirty="0"/>
              <a:t>Not sure if the two are connected? </a:t>
            </a:r>
          </a:p>
        </p:txBody>
      </p:sp>
    </p:spTree>
    <p:extLst>
      <p:ext uri="{BB962C8B-B14F-4D97-AF65-F5344CB8AC3E}">
        <p14:creationId xmlns:p14="http://schemas.microsoft.com/office/powerpoint/2010/main" val="808506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different types of words&#10;&#10;AI-generated content may be incorrect.">
            <a:extLst>
              <a:ext uri="{FF2B5EF4-FFF2-40B4-BE49-F238E27FC236}">
                <a16:creationId xmlns:a16="http://schemas.microsoft.com/office/drawing/2014/main" xmlns="" id="{A53178D6-1A25-15B9-913A-616FECEB62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8261" y="1846263"/>
            <a:ext cx="4051927" cy="4022725"/>
          </a:xfrm>
        </p:spPr>
      </p:pic>
      <p:sp>
        <p:nvSpPr>
          <p:cNvPr id="6" name="TextBox 5">
            <a:extLst>
              <a:ext uri="{FF2B5EF4-FFF2-40B4-BE49-F238E27FC236}">
                <a16:creationId xmlns:a16="http://schemas.microsoft.com/office/drawing/2014/main" xmlns="" id="{F28865D1-CC8E-9AF0-8FA0-1C782613C01D}"/>
              </a:ext>
            </a:extLst>
          </p:cNvPr>
          <p:cNvSpPr txBox="1"/>
          <p:nvPr/>
        </p:nvSpPr>
        <p:spPr>
          <a:xfrm>
            <a:off x="1113577" y="262550"/>
            <a:ext cx="6364586" cy="461665"/>
          </a:xfrm>
          <a:prstGeom prst="rect">
            <a:avLst/>
          </a:prstGeom>
          <a:noFill/>
        </p:spPr>
        <p:txBody>
          <a:bodyPr wrap="square" rtlCol="0">
            <a:spAutoFit/>
          </a:bodyPr>
          <a:lstStyle/>
          <a:p>
            <a:r>
              <a:rPr lang="en-US" sz="2400" dirty="0"/>
              <a:t>Focus will be on the third circle – </a:t>
            </a:r>
            <a:r>
              <a:rPr lang="en-US" sz="2400" b="1" dirty="0"/>
              <a:t>Be transformed</a:t>
            </a:r>
          </a:p>
        </p:txBody>
      </p:sp>
    </p:spTree>
    <p:extLst>
      <p:ext uri="{BB962C8B-B14F-4D97-AF65-F5344CB8AC3E}">
        <p14:creationId xmlns:p14="http://schemas.microsoft.com/office/powerpoint/2010/main" val="1127698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7EDEB9-1ECD-5FFC-F866-D1C0AA4F143C}"/>
              </a:ext>
            </a:extLst>
          </p:cNvPr>
          <p:cNvSpPr>
            <a:spLocks noGrp="1"/>
          </p:cNvSpPr>
          <p:nvPr>
            <p:ph type="title"/>
          </p:nvPr>
        </p:nvSpPr>
        <p:spPr/>
        <p:txBody>
          <a:bodyPr/>
          <a:lstStyle/>
          <a:p>
            <a:r>
              <a:rPr lang="en-US" dirty="0"/>
              <a:t>Three parts:</a:t>
            </a:r>
          </a:p>
        </p:txBody>
      </p:sp>
      <p:sp>
        <p:nvSpPr>
          <p:cNvPr id="3" name="Content Placeholder 2">
            <a:extLst>
              <a:ext uri="{FF2B5EF4-FFF2-40B4-BE49-F238E27FC236}">
                <a16:creationId xmlns:a16="http://schemas.microsoft.com/office/drawing/2014/main" xmlns="" id="{C52ED395-6B3C-5F58-4797-5CDE0A503105}"/>
              </a:ext>
            </a:extLst>
          </p:cNvPr>
          <p:cNvSpPr>
            <a:spLocks noGrp="1"/>
          </p:cNvSpPr>
          <p:nvPr>
            <p:ph idx="1"/>
          </p:nvPr>
        </p:nvSpPr>
        <p:spPr/>
        <p:txBody>
          <a:bodyPr>
            <a:normAutofit/>
          </a:bodyPr>
          <a:lstStyle/>
          <a:p>
            <a:r>
              <a:rPr lang="en-US" sz="3200" dirty="0"/>
              <a:t>1)   Look at the instructions Paul gave Titus as he mentored the early church in Crete.</a:t>
            </a:r>
          </a:p>
          <a:p>
            <a:r>
              <a:rPr lang="en-US" sz="3200" dirty="0"/>
              <a:t>2) Review the Character traits of real disciples and what we need to be like.</a:t>
            </a:r>
          </a:p>
          <a:p>
            <a:r>
              <a:rPr lang="en-US" sz="3200" dirty="0"/>
              <a:t>3) Look at the gifts and see where do I find myself being used to help other Christians grow and become stronger. </a:t>
            </a:r>
          </a:p>
        </p:txBody>
      </p:sp>
    </p:spTree>
    <p:extLst>
      <p:ext uri="{BB962C8B-B14F-4D97-AF65-F5344CB8AC3E}">
        <p14:creationId xmlns:p14="http://schemas.microsoft.com/office/powerpoint/2010/main" val="2024128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051934-6001-953D-5031-7F4A1DFA4260}"/>
              </a:ext>
            </a:extLst>
          </p:cNvPr>
          <p:cNvSpPr>
            <a:spLocks noGrp="1"/>
          </p:cNvSpPr>
          <p:nvPr>
            <p:ph type="title"/>
          </p:nvPr>
        </p:nvSpPr>
        <p:spPr/>
        <p:txBody>
          <a:bodyPr/>
          <a:lstStyle/>
          <a:p>
            <a:r>
              <a:rPr lang="en-US" b="1" dirty="0"/>
              <a:t>Book of Titus</a:t>
            </a:r>
            <a:r>
              <a:rPr lang="en-US" dirty="0"/>
              <a:t>:   AD 65</a:t>
            </a:r>
          </a:p>
        </p:txBody>
      </p:sp>
      <p:sp>
        <p:nvSpPr>
          <p:cNvPr id="3" name="Content Placeholder 2">
            <a:extLst>
              <a:ext uri="{FF2B5EF4-FFF2-40B4-BE49-F238E27FC236}">
                <a16:creationId xmlns:a16="http://schemas.microsoft.com/office/drawing/2014/main" xmlns="" id="{6EEF1D2B-37D0-DDCC-95ED-0375F1E5545B}"/>
              </a:ext>
            </a:extLst>
          </p:cNvPr>
          <p:cNvSpPr>
            <a:spLocks noGrp="1"/>
          </p:cNvSpPr>
          <p:nvPr>
            <p:ph idx="1"/>
          </p:nvPr>
        </p:nvSpPr>
        <p:spPr/>
        <p:txBody>
          <a:bodyPr>
            <a:normAutofit/>
          </a:bodyPr>
          <a:lstStyle/>
          <a:p>
            <a:r>
              <a:rPr lang="en-US" sz="2400" dirty="0"/>
              <a:t>1. </a:t>
            </a:r>
            <a:r>
              <a:rPr lang="en-US" sz="2400" b="1" dirty="0"/>
              <a:t>Background </a:t>
            </a:r>
            <a:r>
              <a:rPr lang="en-US" sz="2400" dirty="0"/>
              <a:t>-  Titus and Paul worked together as missionaries and Crete might have been one of Paul’s last mission outreaches.   AD 62- 64</a:t>
            </a:r>
          </a:p>
          <a:p>
            <a:r>
              <a:rPr lang="en-US" sz="2400" dirty="0"/>
              <a:t>2. Titus 1: 1- 4   </a:t>
            </a:r>
            <a:r>
              <a:rPr lang="en-US" sz="2400" b="1" dirty="0"/>
              <a:t>Misson statement </a:t>
            </a:r>
            <a:r>
              <a:rPr lang="en-US" sz="2400" dirty="0"/>
              <a:t>– wanted new believers to be strong in their faith ad live godly lives.</a:t>
            </a:r>
          </a:p>
          <a:p>
            <a:r>
              <a:rPr lang="en-US" sz="2400" dirty="0"/>
              <a:t>3. Titus 1: 10 -14  What was the </a:t>
            </a:r>
            <a:r>
              <a:rPr lang="en-US" sz="2400" b="1" dirty="0"/>
              <a:t>social environment </a:t>
            </a:r>
            <a:r>
              <a:rPr lang="en-US" sz="2400" dirty="0"/>
              <a:t>like on Crete for these early Christians?</a:t>
            </a:r>
          </a:p>
          <a:p>
            <a:r>
              <a:rPr lang="en-US" sz="2400" dirty="0"/>
              <a:t>4. Titus 1: 5- 9   </a:t>
            </a:r>
            <a:r>
              <a:rPr lang="en-US" sz="2400" b="1" dirty="0"/>
              <a:t>Establish leaders </a:t>
            </a:r>
            <a:r>
              <a:rPr lang="en-US" sz="2400" dirty="0"/>
              <a:t>for the church who demonstrate personal integrity and leadership skills. </a:t>
            </a:r>
          </a:p>
        </p:txBody>
      </p:sp>
    </p:spTree>
    <p:extLst>
      <p:ext uri="{BB962C8B-B14F-4D97-AF65-F5344CB8AC3E}">
        <p14:creationId xmlns:p14="http://schemas.microsoft.com/office/powerpoint/2010/main" val="1676810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293</TotalTime>
  <Words>827</Words>
  <Application>Microsoft Office PowerPoint</Application>
  <PresentationFormat>On-screen Show (4:3)</PresentationFormat>
  <Paragraphs>101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Retrospect</vt:lpstr>
      <vt:lpstr>PowerPoint Presentation</vt:lpstr>
      <vt:lpstr>PowerPoint Presentation</vt:lpstr>
      <vt:lpstr>Two more things:</vt:lpstr>
      <vt:lpstr>PowerPoint Presentation</vt:lpstr>
      <vt:lpstr>LifeGate’s Fall Theme -   Discipleship</vt:lpstr>
      <vt:lpstr>PowerPoint Presentation</vt:lpstr>
      <vt:lpstr>PowerPoint Presentation</vt:lpstr>
      <vt:lpstr>Three parts:</vt:lpstr>
      <vt:lpstr>Book of Titus:   AD 65</vt:lpstr>
      <vt:lpstr>PowerPoint Presentation</vt:lpstr>
      <vt:lpstr>PowerPoint Presentation</vt:lpstr>
      <vt:lpstr>PowerPoint Presentation</vt:lpstr>
      <vt:lpstr>Application: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Lamb</dc:creator>
  <cp:lastModifiedBy>LifeGate</cp:lastModifiedBy>
  <cp:revision>2</cp:revision>
  <cp:lastPrinted>2025-09-28T12:48:06Z</cp:lastPrinted>
  <dcterms:created xsi:type="dcterms:W3CDTF">2025-09-28T10:39:53Z</dcterms:created>
  <dcterms:modified xsi:type="dcterms:W3CDTF">2025-09-28T15:43:47Z</dcterms:modified>
</cp:coreProperties>
</file>