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594" r:id="rId3"/>
    <p:sldId id="596" r:id="rId4"/>
    <p:sldId id="598" r:id="rId5"/>
    <p:sldId id="601" r:id="rId6"/>
    <p:sldId id="589" r:id="rId7"/>
    <p:sldId id="588" r:id="rId8"/>
    <p:sldId id="600" r:id="rId9"/>
    <p:sldId id="597" r:id="rId10"/>
    <p:sldId id="584" r:id="rId11"/>
    <p:sldId id="585" r:id="rId12"/>
    <p:sldId id="586" r:id="rId13"/>
    <p:sldId id="599" r:id="rId14"/>
    <p:sldId id="602" r:id="rId15"/>
    <p:sldId id="578" r:id="rId16"/>
    <p:sldId id="565" r:id="rId17"/>
    <p:sldId id="591" r:id="rId18"/>
    <p:sldId id="603" r:id="rId19"/>
    <p:sldId id="604" r:id="rId20"/>
    <p:sldId id="582" r:id="rId21"/>
    <p:sldId id="420" r:id="rId22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4A8"/>
    <a:srgbClr val="E8E8E8"/>
    <a:srgbClr val="333333"/>
    <a:srgbClr val="35759D"/>
    <a:srgbClr val="4D4D4D"/>
    <a:srgbClr val="B92D14"/>
    <a:srgbClr val="35B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962" autoAdjust="0"/>
    <p:restoredTop sz="95596" autoAdjust="0"/>
  </p:normalViewPr>
  <p:slideViewPr>
    <p:cSldViewPr>
      <p:cViewPr>
        <p:scale>
          <a:sx n="64" d="100"/>
          <a:sy n="64" d="100"/>
        </p:scale>
        <p:origin x="-2910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6DD239-DBF5-489A-B00C-C74CB335A4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7458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4E171F-B22C-43B5-8C33-8E41174E0EB3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9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7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8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60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3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55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4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40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2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33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52578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LifeGate Sermon</a:t>
            </a:r>
          </a:p>
          <a:p>
            <a:r>
              <a:rPr lang="en-US" sz="36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November 2nd, 2025</a:t>
            </a:r>
            <a:endParaRPr lang="en-US" sz="3600" b="1" dirty="0">
              <a:ln w="11430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335280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Part 2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FFFF00"/>
                </a:solidFill>
              </a:rPr>
              <a:t>–</a:t>
            </a:r>
            <a:r>
              <a:rPr lang="en-US" sz="4400" dirty="0" smtClean="0"/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“Truly Knowing The Love of God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Coming Into The Spirit of Adoption”</a:t>
            </a:r>
            <a:endParaRPr lang="en-US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567073" cy="303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Unpacking Your Generational Baggage - Lisa Schwarz, LL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951" y="382875"/>
            <a:ext cx="8582025" cy="114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1715869"/>
            <a:ext cx="289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SAVING –us from an Orphaned – detached Spirit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2218316">
            <a:off x="1016815" y="1674146"/>
            <a:ext cx="1175096" cy="22023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-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Today’s Focus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371600" y="1027331"/>
            <a:ext cx="1676400" cy="572869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2120725"/>
            <a:ext cx="1656001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905" y="3570744"/>
            <a:ext cx="85662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are going to explore the foundational revelation that “</a:t>
            </a:r>
            <a:r>
              <a:rPr lang="en-US" dirty="0" smtClean="0">
                <a:solidFill>
                  <a:srgbClr val="FFFF00"/>
                </a:solidFill>
              </a:rPr>
              <a:t>GOD IS LOVE” </a:t>
            </a:r>
            <a:r>
              <a:rPr lang="en-US" dirty="0" smtClean="0"/>
              <a:t>and that “</a:t>
            </a:r>
            <a:r>
              <a:rPr lang="en-US" dirty="0" smtClean="0">
                <a:solidFill>
                  <a:srgbClr val="FFFF00"/>
                </a:solidFill>
              </a:rPr>
              <a:t>GOD SO LOVED THE WORLD THAT HE GAVE HIS ONLY BEGOTTEN SON</a:t>
            </a:r>
            <a:r>
              <a:rPr lang="en-US" dirty="0" smtClean="0"/>
              <a:t>.” Even more extravagantly </a:t>
            </a:r>
            <a:r>
              <a:rPr lang="en-US" dirty="0"/>
              <a:t>– </a:t>
            </a:r>
            <a:r>
              <a:rPr lang="en-US" dirty="0">
                <a:solidFill>
                  <a:srgbClr val="FFFF00"/>
                </a:solidFill>
              </a:rPr>
              <a:t>GOD </a:t>
            </a:r>
            <a:r>
              <a:rPr lang="en-US" u="sng" dirty="0">
                <a:solidFill>
                  <a:srgbClr val="FFFF00"/>
                </a:solidFill>
              </a:rPr>
              <a:t>DEMONSTRATES</a:t>
            </a:r>
            <a:r>
              <a:rPr lang="en-US" dirty="0">
                <a:solidFill>
                  <a:srgbClr val="FFFF00"/>
                </a:solidFill>
              </a:rPr>
              <a:t> HIS OWN LOVE FOR US IN THIS: WHILE WE WERE STILL SINNERS, CHRIST DIED FOR US.- </a:t>
            </a:r>
            <a:r>
              <a:rPr lang="en-US" dirty="0" smtClean="0"/>
              <a:t>This revelation of God’s love underpins the universe – our existence and our redemption and is the POWER that changes our motives and heart.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1771471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1 John 4:16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John 3:16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Romans 5: 8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717" t="32988" r="17978" b="8755"/>
          <a:stretch/>
        </p:blipFill>
        <p:spPr bwMode="auto">
          <a:xfrm>
            <a:off x="5181600" y="1371600"/>
            <a:ext cx="3843669" cy="280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UNDERSTANDING THE CULTURAL BACKGROUND</a:t>
            </a:r>
          </a:p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PAUL’S TEACHING ON ADOPTION – SONSHIP</a:t>
            </a:r>
          </a:p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COMING OUT OF SLAVERY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045" y="1378223"/>
            <a:ext cx="44957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Slavery unfortunately continues to exist in almost every part of the earth. It was Governmentally banned in 1865 in America but slavery still exists in corners of every nation.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4850218" y="464820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Paul’s day slavery was approximately  25% of the total population – some nations ran as high as 40%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341" y="5024735"/>
            <a:ext cx="4657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3 - Commoners  the labor force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3625701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300" dirty="0" smtClean="0">
                <a:solidFill>
                  <a:srgbClr val="FFFF00"/>
                </a:solidFill>
              </a:rPr>
              <a:t>1 - Royalty – Monarchs/ Kings/ Queens         - Nobles – Generals - Lords - Princes</a:t>
            </a:r>
            <a:endParaRPr lang="en-US" sz="23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299" y="5634335"/>
            <a:ext cx="492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4 - Slave/ Servant – indentured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300" y="4419600"/>
            <a:ext cx="484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2 - Son’s and Daughters of Nobles 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1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60960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the Greco-Roman world, a slave was not allowed to call their master "father". To do so would have blurred the strict, hierarchical lines of authority that defined both Roman and Greek households. The master-slave dynamic was one of ownership and control, not of </a:t>
            </a:r>
            <a:r>
              <a:rPr lang="en-US" dirty="0" smtClean="0"/>
              <a:t>deep caring family relationship</a:t>
            </a:r>
            <a:r>
              <a:rPr lang="en-US" dirty="0"/>
              <a:t>.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9930" y="2438400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God Chose You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Through Creating You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Providing Salvation For You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Illuminating You Through The Gospel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4793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CRUCIAL UNDERSTANDING OF GOD’S LOVE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3962400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4 </a:t>
            </a:r>
            <a:r>
              <a:rPr lang="en-US" dirty="0"/>
              <a:t> For he chose us in </a:t>
            </a:r>
            <a:r>
              <a:rPr lang="en-US" dirty="0" smtClean="0"/>
              <a:t>Him (JESUS) before </a:t>
            </a:r>
            <a:r>
              <a:rPr lang="en-US" dirty="0"/>
              <a:t>the creation of the world to be holy and blameless in </a:t>
            </a:r>
            <a:r>
              <a:rPr lang="en-US" dirty="0" smtClean="0"/>
              <a:t>His </a:t>
            </a:r>
            <a:r>
              <a:rPr lang="en-US" dirty="0"/>
              <a:t>sight. In love </a:t>
            </a:r>
            <a:r>
              <a:rPr lang="en-US" baseline="30000" dirty="0"/>
              <a:t>5 </a:t>
            </a:r>
            <a:r>
              <a:rPr lang="en-US" dirty="0"/>
              <a:t> </a:t>
            </a:r>
            <a:r>
              <a:rPr lang="en-US" dirty="0" smtClean="0"/>
              <a:t>He (FATHER) predestined </a:t>
            </a:r>
            <a:r>
              <a:rPr lang="en-US" dirty="0"/>
              <a:t>us to be adopted as </a:t>
            </a:r>
            <a:r>
              <a:rPr lang="en-US" dirty="0" smtClean="0"/>
              <a:t>His </a:t>
            </a:r>
            <a:r>
              <a:rPr lang="en-US" dirty="0"/>
              <a:t>sons through Jesus Christ, in accordance with </a:t>
            </a:r>
            <a:r>
              <a:rPr lang="en-US" dirty="0" smtClean="0"/>
              <a:t>His </a:t>
            </a:r>
            <a:r>
              <a:rPr lang="en-US" dirty="0"/>
              <a:t>pleasure and will-- </a:t>
            </a:r>
            <a:r>
              <a:rPr lang="en-US" b="1" dirty="0"/>
              <a:t>Ephesians 1:4-5 (NIV)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950803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This all had to take place because Adam and Eve </a:t>
            </a:r>
          </a:p>
          <a:p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had become ORPHANS – DETACHED - SLAVES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8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7526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For </a:t>
            </a:r>
            <a:r>
              <a:rPr lang="en-US" dirty="0"/>
              <a:t>we know that our old self was crucified with </a:t>
            </a:r>
            <a:r>
              <a:rPr lang="en-US" dirty="0" smtClean="0"/>
              <a:t>Him </a:t>
            </a:r>
            <a:r>
              <a:rPr lang="en-US" dirty="0"/>
              <a:t>so that the body of sin might be done away </a:t>
            </a:r>
            <a:r>
              <a:rPr lang="en-US" dirty="0" smtClean="0"/>
              <a:t>with</a:t>
            </a:r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(overcome</a:t>
            </a:r>
            <a:r>
              <a:rPr lang="en-US" dirty="0" smtClean="0"/>
              <a:t>) , </a:t>
            </a:r>
            <a:r>
              <a:rPr lang="en-US" dirty="0">
                <a:solidFill>
                  <a:srgbClr val="FFFF00"/>
                </a:solidFill>
              </a:rPr>
              <a:t>that we should no longer be slaves to sin-</a:t>
            </a:r>
            <a:r>
              <a:rPr lang="en-US" dirty="0"/>
              <a:t>- </a:t>
            </a:r>
            <a:r>
              <a:rPr lang="en-US" b="1" dirty="0"/>
              <a:t>Romans 6:6 (NIV)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4793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PAUL AND PETER TAUGHT THAT WE WERE SLAVES AND PEOPLE ARE MASTERED BY</a:t>
            </a:r>
          </a:p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EVER ENSLAVES THEM</a:t>
            </a:r>
          </a:p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GOD IS THE “ONLY” BONDAGE BREAKER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3124200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They promise them freedom, while they themselves are </a:t>
            </a:r>
            <a:r>
              <a:rPr lang="en-US" b="1" dirty="0">
                <a:solidFill>
                  <a:srgbClr val="FFFF00"/>
                </a:solidFill>
              </a:rPr>
              <a:t>slaves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of depravity--for a man is a slave to whatever has mastered him. </a:t>
            </a:r>
            <a:r>
              <a:rPr lang="en-US" b="1" dirty="0"/>
              <a:t>2 Peter 2:19 (NIV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4419600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 You are my friends if you do what I command. </a:t>
            </a:r>
            <a:r>
              <a:rPr lang="en-US" sz="2000" baseline="30000" dirty="0"/>
              <a:t>15 </a:t>
            </a:r>
            <a:r>
              <a:rPr lang="en-US" sz="2000" dirty="0"/>
              <a:t> I no longer call you </a:t>
            </a:r>
            <a:r>
              <a:rPr lang="en-US" sz="2000" b="1" dirty="0" smtClean="0">
                <a:solidFill>
                  <a:srgbClr val="FFFF00"/>
                </a:solidFill>
              </a:rPr>
              <a:t>servants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(1401 – </a:t>
            </a:r>
            <a:r>
              <a:rPr lang="en-US" sz="16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Doolos</a:t>
            </a:r>
            <a:r>
              <a:rPr lang="en-US" sz="16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 – Slave) </a:t>
            </a:r>
            <a:r>
              <a:rPr lang="en-US" sz="2000" dirty="0" smtClean="0"/>
              <a:t>, </a:t>
            </a:r>
            <a:r>
              <a:rPr lang="en-US" sz="2000" dirty="0"/>
              <a:t>because a servant does not know his master's business. Instead, I have called you </a:t>
            </a:r>
            <a:r>
              <a:rPr lang="en-US" sz="2000" b="1" dirty="0">
                <a:solidFill>
                  <a:srgbClr val="FFFF00"/>
                </a:solidFill>
              </a:rPr>
              <a:t>friends</a:t>
            </a:r>
            <a:r>
              <a:rPr lang="en-US" sz="2000" dirty="0"/>
              <a:t>, </a:t>
            </a:r>
            <a:r>
              <a:rPr lang="en-US" sz="16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6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Philos</a:t>
            </a:r>
            <a:r>
              <a:rPr lang="en-US" sz="16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 – Dear Friend)</a:t>
            </a:r>
            <a:r>
              <a:rPr lang="en-US" sz="2000" dirty="0" smtClean="0"/>
              <a:t> for </a:t>
            </a:r>
            <a:r>
              <a:rPr lang="en-US" sz="2000" dirty="0"/>
              <a:t>everything that I learned from my Father I have made known to you. </a:t>
            </a:r>
            <a:r>
              <a:rPr lang="en-US" sz="2000" baseline="30000" dirty="0"/>
              <a:t>16 </a:t>
            </a:r>
            <a:r>
              <a:rPr lang="en-US" sz="2000" dirty="0"/>
              <a:t> You did not choose me, but I chose you and appointed you to go and bear fruit--fruit that will last. Then the Father will give you whatever you ask in my name. </a:t>
            </a:r>
            <a:r>
              <a:rPr lang="en-US" sz="2000" baseline="30000" dirty="0"/>
              <a:t>17 </a:t>
            </a:r>
            <a:r>
              <a:rPr lang="en-US" sz="2000" dirty="0"/>
              <a:t> This is my command: Love each other. </a:t>
            </a:r>
            <a:r>
              <a:rPr lang="en-US" sz="2000" b="1" dirty="0"/>
              <a:t>John </a:t>
            </a:r>
            <a:r>
              <a:rPr lang="en-US" sz="2000" b="1" dirty="0" smtClean="0"/>
              <a:t>15:14-17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81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042" y="609600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cap="small" dirty="0"/>
              <a:t>LORD</a:t>
            </a:r>
            <a:r>
              <a:rPr lang="en-US" dirty="0"/>
              <a:t> appeared to us in the past, saying: "I have loved you with an everlasting love; I have drawn you with loving-kindness. </a:t>
            </a:r>
            <a:r>
              <a:rPr lang="en-US" b="1" dirty="0"/>
              <a:t>Jeremiah 31:3 (NIV)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524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SOURCE OF OUR SALVATION IS GOD’S LOVE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9050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God’s Love is Holy </a:t>
            </a:r>
            <a:r>
              <a:rPr lang="en-US" dirty="0" smtClean="0"/>
              <a:t>– without  a single flaw – James 5:17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2514600"/>
            <a:ext cx="8727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God’s Love is unconditional – without invitation </a:t>
            </a:r>
            <a:r>
              <a:rPr lang="en-US" dirty="0" smtClean="0"/>
              <a:t>– It came to you without your deserving it or earning it  Ephesians 2:1-5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2578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God’s Love (Grace) can be refused and of “none effect”  - </a:t>
            </a:r>
            <a:r>
              <a:rPr lang="en-US" baseline="30000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2 Corinthians 6:6 - If </a:t>
            </a:r>
            <a:r>
              <a:rPr lang="en-US" dirty="0"/>
              <a:t>anyone does not love the Lord--a curse be on him. Come, O Lord! </a:t>
            </a:r>
            <a:r>
              <a:rPr lang="en-US" b="1" dirty="0" smtClean="0"/>
              <a:t>1 </a:t>
            </a:r>
            <a:r>
              <a:rPr lang="en-US" b="1" dirty="0"/>
              <a:t>Corinthians 16:22 (NIV)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34290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God’s Love is Universal  </a:t>
            </a:r>
            <a:r>
              <a:rPr lang="en-US" dirty="0"/>
              <a:t>– </a:t>
            </a:r>
            <a:r>
              <a:rPr lang="en-US" dirty="0" smtClean="0"/>
              <a:t> </a:t>
            </a:r>
            <a:r>
              <a:rPr lang="en-US" dirty="0"/>
              <a:t>For the </a:t>
            </a:r>
            <a:r>
              <a:rPr lang="en-US" dirty="0" smtClean="0"/>
              <a:t>grace (Love) </a:t>
            </a:r>
            <a:r>
              <a:rPr lang="en-US" dirty="0"/>
              <a:t>of God that brings salvation has appeared to all men. Titus 2:11 (NIV)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43434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God’s Love is the MOST POWERFUL virtue for Motivating change in our lives  </a:t>
            </a:r>
            <a:r>
              <a:rPr lang="en-US" dirty="0" smtClean="0"/>
              <a:t>– 2 Corinthians 5: 14-17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82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793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CRUCIAL UNDERSTANDING OF GOD’S LOVE</a:t>
            </a:r>
          </a:p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BRINGING US IN AS SONS AND DAUGHTERS </a:t>
            </a:r>
          </a:p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THROUGH THE SPIRIT OF ADOPTION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2011740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For you have not received the spirit of bondage again to fear; but you have </a:t>
            </a:r>
            <a:r>
              <a:rPr lang="en-US" b="1" dirty="0"/>
              <a:t>received the Spirit of adoption, </a:t>
            </a:r>
            <a:r>
              <a:rPr lang="en-US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whereby we cry, Abba, Father</a:t>
            </a:r>
            <a:r>
              <a:rPr lang="en-US" dirty="0"/>
              <a:t>. 16  The Spirit itself </a:t>
            </a:r>
            <a:r>
              <a:rPr lang="en-US" dirty="0" smtClean="0"/>
              <a:t>bears </a:t>
            </a:r>
            <a:r>
              <a:rPr lang="en-US" dirty="0"/>
              <a:t>witness with our spirit, that we are the children of God: Romans 8:11-16 (KJV)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4104144"/>
            <a:ext cx="8534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But </a:t>
            </a:r>
            <a:r>
              <a:rPr lang="en-US" dirty="0">
                <a:solidFill>
                  <a:srgbClr val="FFFF00"/>
                </a:solidFill>
              </a:rPr>
              <a:t>when the time had fully come, God sent his Son, born of a woman, born under law, 5  to redeem those under law, that we might receive the full rights of sons. 6  Because you are sons, God sent the Spirit of his Son into our hearts,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the Spirit who calls out, "Abba, Father.</a:t>
            </a:r>
            <a:r>
              <a:rPr lang="en-US" dirty="0">
                <a:solidFill>
                  <a:srgbClr val="FFFF00"/>
                </a:solidFill>
              </a:rPr>
              <a:t>" 7  So you are no longer a slave, but a son; and since you are a son,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God has made you also an heir</a:t>
            </a:r>
            <a:r>
              <a:rPr lang="en-US" dirty="0">
                <a:solidFill>
                  <a:srgbClr val="FFFF00"/>
                </a:solidFill>
              </a:rPr>
              <a:t>. Galatians 4:3-7 (NIV)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519535"/>
            <a:ext cx="3505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Fight against the FLESH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3657600"/>
            <a:ext cx="642399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Fight against dead religiosity/ spirit of religion 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9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b="9018"/>
          <a:stretch/>
        </p:blipFill>
        <p:spPr bwMode="auto">
          <a:xfrm>
            <a:off x="3200400" y="1905000"/>
            <a:ext cx="5486400" cy="4568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026" y="2239617"/>
            <a:ext cx="2895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KRADZOE</a:t>
            </a:r>
            <a:r>
              <a:rPr lang="en-US" b="1" dirty="0"/>
              <a:t> </a:t>
            </a:r>
            <a:endParaRPr lang="en-US" dirty="0"/>
          </a:p>
          <a:p>
            <a:r>
              <a:rPr lang="en-US" dirty="0"/>
              <a:t>properly to “croak” (as a raven) or scream, i.e. (genitive) to call aloud (shriek, exclaim, </a:t>
            </a:r>
            <a:r>
              <a:rPr lang="en-US" dirty="0" err="1"/>
              <a:t>intreat</a:t>
            </a:r>
            <a:r>
              <a:rPr lang="en-US" dirty="0"/>
              <a:t>) :- cry (out).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4529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THIS WORD – CRY – IS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POWERFUL LAYING HOLD –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 IS “Daddy I Desperately Need you.” </a:t>
            </a:r>
          </a:p>
        </p:txBody>
      </p:sp>
    </p:spTree>
    <p:extLst>
      <p:ext uri="{BB962C8B-B14F-4D97-AF65-F5344CB8AC3E}">
        <p14:creationId xmlns:p14="http://schemas.microsoft.com/office/powerpoint/2010/main" val="6621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b="8754"/>
          <a:stretch/>
        </p:blipFill>
        <p:spPr bwMode="auto">
          <a:xfrm>
            <a:off x="2650435" y="354496"/>
            <a:ext cx="6019800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381000"/>
            <a:ext cx="2209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“Dad – I need you right now – the FLESH is chasing me – and I need to be next to you to defend me and motivate me to stay close to you.”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54102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SO THERE IS AN INTIMATE – “LAYING BACK AGAINST THE HEART OF DADDY FATHER” – BUT THERE IS THIS CRY OF ADOPTION – DAD – I NEED YOU NOW 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2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RADICAL VERSES ON THE LOVE OF GOD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AutoShape 4" descr="https://lh3.googleusercontent.com/gg-dl/AJfQ9KTBUolzjpvytUAkKUIj6zIAM-AXxEb895EJ06Sy84xm6fztJ0PZE59U1nJPJlz46so8P1x-7MG-ExwWC_Pv02eQFcP5pEKQKQGYY5sVdkbXn1co-UTWbgI4Obhap8or4YAoNpPSC-W7C5MlQklUhpPcaa4eT6J2FlXZrQconHASzMnP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5575" y="533400"/>
            <a:ext cx="883602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And we have seen and testify that the Father has sent </a:t>
            </a:r>
            <a:r>
              <a:rPr lang="en-US" dirty="0" smtClean="0"/>
              <a:t>His </a:t>
            </a:r>
            <a:r>
              <a:rPr lang="en-US" dirty="0"/>
              <a:t>Son to be the Savior of the world. 15  If anyone acknowledges that Jesus is the Son of God, God lives in </a:t>
            </a:r>
            <a:r>
              <a:rPr lang="en-US" dirty="0" smtClean="0"/>
              <a:t>Him </a:t>
            </a:r>
            <a:r>
              <a:rPr lang="en-US" sz="2000" dirty="0" smtClean="0"/>
              <a:t>(by faith) </a:t>
            </a:r>
            <a:r>
              <a:rPr lang="en-US" dirty="0" smtClean="0"/>
              <a:t>and </a:t>
            </a:r>
            <a:r>
              <a:rPr lang="en-US" dirty="0"/>
              <a:t>he in God. 16  </a:t>
            </a:r>
            <a:r>
              <a:rPr lang="en-US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And so we know and rely </a:t>
            </a:r>
            <a:r>
              <a:rPr lang="en-US" sz="18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(faith) </a:t>
            </a:r>
            <a:r>
              <a:rPr lang="en-US" b="1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on </a:t>
            </a:r>
            <a:r>
              <a:rPr lang="en-US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the </a:t>
            </a:r>
            <a:r>
              <a:rPr lang="en-US" b="1" dirty="0">
                <a:solidFill>
                  <a:srgbClr val="00B0F0"/>
                </a:solidFill>
              </a:rPr>
              <a:t>love</a:t>
            </a:r>
            <a:r>
              <a:rPr lang="en-US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God has for us</a:t>
            </a:r>
            <a:r>
              <a:rPr lang="en-US" dirty="0"/>
              <a:t>. </a:t>
            </a:r>
            <a:r>
              <a:rPr lang="en-US" b="1" u="sng" dirty="0">
                <a:solidFill>
                  <a:srgbClr val="FFFF00"/>
                </a:solidFill>
              </a:rPr>
              <a:t>God is </a:t>
            </a:r>
            <a:r>
              <a:rPr lang="en-US" b="1" u="sng" dirty="0">
                <a:solidFill>
                  <a:srgbClr val="00B0F0"/>
                </a:solidFill>
              </a:rPr>
              <a:t>love</a:t>
            </a:r>
            <a:r>
              <a:rPr lang="en-US" dirty="0"/>
              <a:t>. Whoever lives in </a:t>
            </a:r>
            <a:r>
              <a:rPr lang="en-US" b="1" dirty="0">
                <a:solidFill>
                  <a:srgbClr val="00B0F0"/>
                </a:solidFill>
              </a:rPr>
              <a:t>love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sz="1800" dirty="0" smtClean="0"/>
              <a:t>(through faith in Christ producing the actions of Christ) </a:t>
            </a:r>
            <a:r>
              <a:rPr lang="en-US" dirty="0" smtClean="0"/>
              <a:t>lives </a:t>
            </a:r>
            <a:r>
              <a:rPr lang="en-US" dirty="0"/>
              <a:t>in God, and God in him. 17  </a:t>
            </a:r>
            <a:r>
              <a:rPr lang="en-US" b="1" dirty="0"/>
              <a:t>In this way, </a:t>
            </a:r>
            <a:r>
              <a:rPr lang="en-US" b="1" dirty="0">
                <a:solidFill>
                  <a:srgbClr val="00B0F0"/>
                </a:solidFill>
              </a:rPr>
              <a:t>love</a:t>
            </a:r>
            <a:r>
              <a:rPr lang="en-US" b="1" dirty="0"/>
              <a:t> is made </a:t>
            </a:r>
            <a:r>
              <a:rPr lang="en-US" b="1" u="sng" dirty="0">
                <a:solidFill>
                  <a:srgbClr val="FFFF00"/>
                </a:solidFill>
              </a:rPr>
              <a:t>complete</a:t>
            </a:r>
            <a:r>
              <a:rPr lang="en-US" b="1" dirty="0"/>
              <a:t> among us so that we will have confidence on the day of judgment, because in this world we are like </a:t>
            </a:r>
            <a:r>
              <a:rPr lang="en-US" b="1" dirty="0" smtClean="0"/>
              <a:t>Him</a:t>
            </a:r>
            <a:r>
              <a:rPr lang="en-US" b="1" dirty="0"/>
              <a:t>. 18  </a:t>
            </a:r>
            <a:r>
              <a:rPr lang="en-US" b="1" dirty="0">
                <a:solidFill>
                  <a:srgbClr val="FFFF00"/>
                </a:solidFill>
              </a:rPr>
              <a:t>There is no fear in </a:t>
            </a:r>
            <a:r>
              <a:rPr lang="en-US" b="1" dirty="0">
                <a:solidFill>
                  <a:srgbClr val="00B0F0"/>
                </a:solidFill>
              </a:rPr>
              <a:t>love</a:t>
            </a:r>
            <a:r>
              <a:rPr lang="en-US" b="1" dirty="0">
                <a:solidFill>
                  <a:srgbClr val="FFFF00"/>
                </a:solidFill>
              </a:rPr>
              <a:t>. But </a:t>
            </a:r>
            <a:r>
              <a:rPr lang="en-US" b="1" u="sng" dirty="0" smtClean="0">
                <a:solidFill>
                  <a:srgbClr val="FFFF00"/>
                </a:solidFill>
              </a:rPr>
              <a:t>perfect </a:t>
            </a:r>
            <a:r>
              <a:rPr lang="en-US" sz="2000" dirty="0" smtClean="0">
                <a:solidFill>
                  <a:srgbClr val="FFFF00"/>
                </a:solidFill>
              </a:rPr>
              <a:t>(complete – full growth – mature – finished - accomplished)  </a:t>
            </a:r>
            <a:r>
              <a:rPr lang="en-US" b="1" dirty="0">
                <a:solidFill>
                  <a:srgbClr val="00B0F0"/>
                </a:solidFill>
              </a:rPr>
              <a:t>love</a:t>
            </a:r>
            <a:r>
              <a:rPr lang="en-US" b="1" dirty="0">
                <a:solidFill>
                  <a:srgbClr val="FFFF00"/>
                </a:solidFill>
              </a:rPr>
              <a:t> drives out fear, because fear has to do with punishment. The one who fears is not made </a:t>
            </a:r>
            <a:r>
              <a:rPr lang="en-US" b="1" u="sng" dirty="0">
                <a:solidFill>
                  <a:srgbClr val="FFFF00"/>
                </a:solidFill>
              </a:rPr>
              <a:t>perfect</a:t>
            </a:r>
            <a:r>
              <a:rPr lang="en-US" b="1" dirty="0">
                <a:solidFill>
                  <a:srgbClr val="FFFF00"/>
                </a:solidFill>
              </a:rPr>
              <a:t> in </a:t>
            </a:r>
            <a:r>
              <a:rPr lang="en-US" b="1" dirty="0">
                <a:solidFill>
                  <a:srgbClr val="00B0F0"/>
                </a:solidFill>
              </a:rPr>
              <a:t>love</a:t>
            </a:r>
            <a:r>
              <a:rPr lang="en-US" b="1" dirty="0"/>
              <a:t>.</a:t>
            </a:r>
            <a:r>
              <a:rPr lang="en-US" dirty="0"/>
              <a:t> 19  We </a:t>
            </a:r>
            <a:r>
              <a:rPr lang="en-US" b="1" dirty="0">
                <a:solidFill>
                  <a:srgbClr val="00B0F0"/>
                </a:solidFill>
              </a:rPr>
              <a:t>love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because </a:t>
            </a:r>
            <a:r>
              <a:rPr lang="en-US" dirty="0" smtClean="0"/>
              <a:t>He </a:t>
            </a:r>
            <a:r>
              <a:rPr lang="en-US" dirty="0"/>
              <a:t>first </a:t>
            </a:r>
            <a:r>
              <a:rPr lang="en-US" b="1" dirty="0">
                <a:solidFill>
                  <a:srgbClr val="00B0F0"/>
                </a:solidFill>
              </a:rPr>
              <a:t>loved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us. 20  If anyone says, "I </a:t>
            </a:r>
            <a:r>
              <a:rPr lang="en-US" b="1" dirty="0">
                <a:solidFill>
                  <a:srgbClr val="00B0F0"/>
                </a:solidFill>
              </a:rPr>
              <a:t>love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God," yet hates his brother, he is a liar. For anyone who does not </a:t>
            </a:r>
            <a:r>
              <a:rPr lang="en-US" b="1" dirty="0">
                <a:solidFill>
                  <a:srgbClr val="00B0F0"/>
                </a:solidFill>
              </a:rPr>
              <a:t>love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his brother, whom he has seen, cannot </a:t>
            </a:r>
            <a:r>
              <a:rPr lang="en-US" b="1" dirty="0">
                <a:solidFill>
                  <a:srgbClr val="00B0F0"/>
                </a:solidFill>
              </a:rPr>
              <a:t>love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God, whom he has not seen. 21  And </a:t>
            </a:r>
            <a:r>
              <a:rPr lang="en-US" dirty="0" smtClean="0"/>
              <a:t>He </a:t>
            </a:r>
            <a:r>
              <a:rPr lang="en-US" dirty="0"/>
              <a:t>has given us this command: Whoever </a:t>
            </a:r>
            <a:r>
              <a:rPr lang="en-US" b="1" dirty="0">
                <a:solidFill>
                  <a:srgbClr val="00B0F0"/>
                </a:solidFill>
              </a:rPr>
              <a:t>loves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God must also </a:t>
            </a:r>
            <a:r>
              <a:rPr lang="en-US" b="1" dirty="0">
                <a:solidFill>
                  <a:srgbClr val="00B0F0"/>
                </a:solidFill>
              </a:rPr>
              <a:t>love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his brother. </a:t>
            </a:r>
            <a:r>
              <a:rPr lang="en-US" dirty="0" smtClean="0"/>
              <a:t>1 </a:t>
            </a:r>
            <a:r>
              <a:rPr lang="en-US" dirty="0"/>
              <a:t>John </a:t>
            </a:r>
            <a:r>
              <a:rPr lang="en-US" dirty="0" smtClean="0"/>
              <a:t>4:14-21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h3.googleusercontent.com/gg-dl/AJfQ9KTGviQMGc-chnl--aAeQJ6dUSfpI1n3UyfFsIQaZrlGc1e9hcwUUrRvtheqZLehD7LG3_rUfu_TiZ2y3pDaSm3ncUzbJne4lJDfIp7sjtlPivUR-jkjXmZ2DqxdWQJKE0c9_8iaAidfETDNd0rytb08vIVoUZ0RHxmpUpfTco-4nMJyJA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4198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One Who Fears Is Not Made 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Perfect In Love – It Doesn’t Say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“Is Not a Child of God”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22098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one who keeps going back to the world is “not made perfect in love”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6935" y="3228524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one who keeps walking in anxiety and worry is “not made perfect in love”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6935" y="42672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one who keeps blaming God for all their troubles “not made perfect in love”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31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h3.googleusercontent.com/gg-dl/AJfQ9KRCG2SiKiBnzQ5twi9SQIzyY1YYbBcoQG9kcemW0bZSlIgC3XOFkBlbHYdTRrRpYRfHTPGnTS9UxxEGH49kR5FIzYwOJT82BOLQB9nmmjyNyAcc3JWbhXQCndEq3mq1AR2RGKFSC3iO3YJSEbZuE2FE7P8aiJ7ySHW9yZxe1E82pn5x3A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2515334" cy="1455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52426"/>
            <a:ext cx="4752975" cy="243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2438400"/>
            <a:ext cx="3886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01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29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THREE ENEMIES OF INTENSIFIED</a:t>
            </a:r>
          </a:p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CONNECTIVITY AND REVELATION </a:t>
            </a:r>
          </a:p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EXPERIENCING GOD’S LOVE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1860699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Contentedness</a:t>
            </a:r>
            <a:endParaRPr lang="en-US" sz="32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357735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Carnality</a:t>
            </a:r>
            <a:endParaRPr lang="en-US" sz="32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900065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Conflicted devotion </a:t>
            </a:r>
            <a:endParaRPr lang="en-US" sz="32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5600" y="4191000"/>
            <a:ext cx="525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12 </a:t>
            </a:r>
            <a:r>
              <a:rPr lang="en-US" dirty="0"/>
              <a:t> At that time I will search Jerusalem with lamps and punish those who are complacent, who are like wine left on its dregs, who think, 'The </a:t>
            </a:r>
            <a:r>
              <a:rPr lang="en-US" cap="small" dirty="0"/>
              <a:t>LORD</a:t>
            </a:r>
            <a:r>
              <a:rPr lang="en-US" dirty="0"/>
              <a:t> will do nothing, either good or bad.' </a:t>
            </a:r>
            <a:r>
              <a:rPr lang="en-US" b="1" dirty="0"/>
              <a:t>Zephaniah 1:12 (NIV)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41545"/>
            <a:ext cx="3990975" cy="2486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79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0500" y="610612"/>
            <a:ext cx="8763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APPLICATION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3600" b="1" dirty="0" smtClean="0">
                <a:solidFill>
                  <a:srgbClr val="FFFF00"/>
                </a:solidFill>
              </a:rPr>
              <a:t>Walk in LOVE and forgiveness – His and then forgiving others</a:t>
            </a:r>
            <a:endParaRPr lang="en-US" sz="3600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sz="3600" b="1" dirty="0" smtClean="0">
                <a:solidFill>
                  <a:srgbClr val="FFFF00"/>
                </a:solidFill>
              </a:rPr>
              <a:t>Call on the Lord out of the “Spirit of Adoption” – you are loved – acknowledge His love – respond to His love and be BOLD to love others</a:t>
            </a:r>
            <a:endParaRPr lang="en-US" sz="3600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sz="3600" b="1" dirty="0" smtClean="0">
                <a:solidFill>
                  <a:srgbClr val="FFFF00"/>
                </a:solidFill>
              </a:rPr>
              <a:t>Repent quickly when you lose you peace because you lost sight of HIM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406730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h3.googleusercontent.com/gg-dl/AJfQ9KTX4VukHQOduJirVz9zt5ACkPi47OUDijNRmh_KtQ-aPlCXwOwFr7avexbZXpY3FNKQLYJFaVoejNsIPdtx88IdQdKpa0lXzdY_k4W5tZ_DT1gSzg6K1n3syNeFj1Hr4YyL0LNCc-yirNuk04yyNc30MoKGgtlhUFcm18F2Y1zDVjeZ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75" y="160338"/>
            <a:ext cx="8759825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10401" y="2207437"/>
            <a:ext cx="195816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Serve </a:t>
            </a:r>
            <a:r>
              <a:rPr lang="en-US" sz="2000" dirty="0">
                <a:solidFill>
                  <a:srgbClr val="FFFF00"/>
                </a:solidFill>
              </a:rPr>
              <a:t>wholeheartedly, as if you were serving the Lord, not men, </a:t>
            </a:r>
            <a:r>
              <a:rPr lang="en-US" sz="1600" b="1" dirty="0">
                <a:solidFill>
                  <a:srgbClr val="FFFF00"/>
                </a:solidFill>
              </a:rPr>
              <a:t>Ephesians 6:7 (NIV) </a:t>
            </a:r>
            <a:r>
              <a:rPr lang="en-US" sz="1600" dirty="0">
                <a:solidFill>
                  <a:srgbClr val="FFFF00"/>
                </a:solidFill>
              </a:rPr>
              <a:t/>
            </a:r>
            <a:br>
              <a:rPr lang="en-US" sz="1600" dirty="0">
                <a:solidFill>
                  <a:srgbClr val="FFFF00"/>
                </a:solidFill>
              </a:rPr>
            </a:b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766" y="2057400"/>
            <a:ext cx="19018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 Therefore go and make disciples of all nations, baptizing them in the name of the Father and of the Son and of the Holy Spirit, </a:t>
            </a:r>
            <a:r>
              <a:rPr lang="en-US" sz="1800" b="1" dirty="0">
                <a:solidFill>
                  <a:srgbClr val="FFFF00"/>
                </a:solidFill>
              </a:rPr>
              <a:t>Matthew 28:19 (NIV) </a:t>
            </a:r>
            <a:r>
              <a:rPr lang="en-US" sz="1800" dirty="0">
                <a:solidFill>
                  <a:srgbClr val="FFFF00"/>
                </a:solidFill>
              </a:rPr>
              <a:t/>
            </a:r>
            <a:br>
              <a:rPr lang="en-US" sz="1800" dirty="0">
                <a:solidFill>
                  <a:srgbClr val="FFFF00"/>
                </a:solidFill>
              </a:rPr>
            </a:b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24954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Basics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-152400" y="-5137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Teaching Series Themes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2786" y="1871990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FF00"/>
                </a:solidFill>
              </a:rPr>
              <a:t>Hebrews 10:25</a:t>
            </a:r>
            <a:endParaRPr lang="en-US" sz="11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172199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Ephesians 5:18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1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0236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Love </a:t>
            </a:r>
            <a:r>
              <a:rPr lang="en-US" dirty="0">
                <a:solidFill>
                  <a:srgbClr val="FFFF00"/>
                </a:solidFill>
              </a:rPr>
              <a:t>the Lord your God with all your heart and with all your soul and with all your mind and with all your strength</a:t>
            </a:r>
            <a:r>
              <a:rPr lang="en-US" dirty="0"/>
              <a:t>.' </a:t>
            </a:r>
            <a:r>
              <a:rPr lang="en-US" baseline="30000" dirty="0"/>
              <a:t>31 </a:t>
            </a:r>
            <a:r>
              <a:rPr lang="en-US" dirty="0"/>
              <a:t> The second is this: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'Love your neighbor as yourself</a:t>
            </a:r>
            <a:r>
              <a:rPr lang="en-US" dirty="0"/>
              <a:t>.' There is no commandment greater than these." </a:t>
            </a:r>
            <a:r>
              <a:rPr lang="en-US" dirty="0" smtClean="0"/>
              <a:t> </a:t>
            </a:r>
            <a:r>
              <a:rPr lang="en-US" b="1" dirty="0" smtClean="0"/>
              <a:t>Mark </a:t>
            </a:r>
            <a:r>
              <a:rPr lang="en-US" b="1" dirty="0"/>
              <a:t>12:30-31 (NIV)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3733800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>
                <a:solidFill>
                  <a:srgbClr val="FFFF00"/>
                </a:solidFill>
              </a:rPr>
              <a:t>“</a:t>
            </a:r>
            <a:r>
              <a:rPr lang="en-US" dirty="0" smtClean="0">
                <a:solidFill>
                  <a:srgbClr val="FFFF00"/>
                </a:solidFill>
              </a:rPr>
              <a:t>I </a:t>
            </a:r>
            <a:r>
              <a:rPr lang="en-US" dirty="0">
                <a:solidFill>
                  <a:srgbClr val="FFFF00"/>
                </a:solidFill>
              </a:rPr>
              <a:t>came into your house. You did not give me any water for my feet, but she wet my feet with her tears and wiped them with her hair. </a:t>
            </a:r>
            <a:r>
              <a:rPr lang="en-US" baseline="30000" dirty="0">
                <a:solidFill>
                  <a:srgbClr val="FFFF00"/>
                </a:solidFill>
              </a:rPr>
              <a:t>45 </a:t>
            </a:r>
            <a:r>
              <a:rPr lang="en-US" dirty="0">
                <a:solidFill>
                  <a:srgbClr val="FFFF00"/>
                </a:solidFill>
              </a:rPr>
              <a:t> You did not give me a kiss, but this woman, from the time I entered, has not stopped kissing my feet. </a:t>
            </a:r>
            <a:r>
              <a:rPr lang="en-US" baseline="30000" dirty="0">
                <a:solidFill>
                  <a:srgbClr val="FFFF00"/>
                </a:solidFill>
              </a:rPr>
              <a:t>46 </a:t>
            </a:r>
            <a:r>
              <a:rPr lang="en-US" dirty="0">
                <a:solidFill>
                  <a:srgbClr val="FFFF00"/>
                </a:solidFill>
              </a:rPr>
              <a:t> You did not put oil on my head, but she has poured perfume on my feet. </a:t>
            </a:r>
            <a:r>
              <a:rPr lang="en-US" baseline="30000" dirty="0">
                <a:solidFill>
                  <a:srgbClr val="FFFF00"/>
                </a:solidFill>
              </a:rPr>
              <a:t>47 </a:t>
            </a:r>
            <a:r>
              <a:rPr lang="en-US" dirty="0">
                <a:solidFill>
                  <a:srgbClr val="FFFF00"/>
                </a:solidFill>
              </a:rPr>
              <a:t> Therefore, </a:t>
            </a:r>
            <a:r>
              <a:rPr lang="en-US" dirty="0">
                <a:solidFill>
                  <a:srgbClr val="00B0F0"/>
                </a:solidFill>
              </a:rPr>
              <a:t>I tell you, her many sins have been forgiven--for </a:t>
            </a:r>
            <a:r>
              <a:rPr lang="en-US" dirty="0">
                <a:solidFill>
                  <a:schemeClr val="bg1"/>
                </a:solidFill>
              </a:rPr>
              <a:t>she loved much</a:t>
            </a:r>
            <a:r>
              <a:rPr lang="en-US" dirty="0">
                <a:solidFill>
                  <a:srgbClr val="00B0F0"/>
                </a:solidFill>
              </a:rPr>
              <a:t>. But he who has </a:t>
            </a:r>
            <a:r>
              <a:rPr lang="en-US" dirty="0">
                <a:solidFill>
                  <a:schemeClr val="bg1"/>
                </a:solidFill>
              </a:rPr>
              <a:t>been forgiven little loves little.</a:t>
            </a:r>
            <a:r>
              <a:rPr lang="en-US" dirty="0">
                <a:solidFill>
                  <a:srgbClr val="00B0F0"/>
                </a:solidFill>
              </a:rPr>
              <a:t>" </a:t>
            </a:r>
            <a:r>
              <a:rPr lang="en-US" b="1" dirty="0" smtClean="0">
                <a:solidFill>
                  <a:srgbClr val="FFFF00"/>
                </a:solidFill>
              </a:rPr>
              <a:t>Luke </a:t>
            </a:r>
            <a:r>
              <a:rPr lang="en-US" b="1" dirty="0">
                <a:solidFill>
                  <a:srgbClr val="FFFF00"/>
                </a:solidFill>
              </a:rPr>
              <a:t>7:44-47 (NIV)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090172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 This is love: not that we loved God, </a:t>
            </a:r>
            <a:r>
              <a:rPr lang="en-US" dirty="0">
                <a:solidFill>
                  <a:schemeClr val="bg1"/>
                </a:solidFill>
              </a:rPr>
              <a:t>but that </a:t>
            </a:r>
            <a:r>
              <a:rPr lang="en-US" dirty="0" smtClean="0">
                <a:solidFill>
                  <a:schemeClr val="bg1"/>
                </a:solidFill>
              </a:rPr>
              <a:t>He </a:t>
            </a:r>
            <a:r>
              <a:rPr lang="en-US" dirty="0">
                <a:solidFill>
                  <a:schemeClr val="bg1"/>
                </a:solidFill>
              </a:rPr>
              <a:t>loved us and sent </a:t>
            </a:r>
            <a:r>
              <a:rPr lang="en-US" dirty="0" smtClean="0">
                <a:solidFill>
                  <a:schemeClr val="bg1"/>
                </a:solidFill>
              </a:rPr>
              <a:t>His </a:t>
            </a:r>
            <a:r>
              <a:rPr lang="en-US" dirty="0">
                <a:solidFill>
                  <a:schemeClr val="bg1"/>
                </a:solidFill>
              </a:rPr>
              <a:t>Son as an atoning sacrifice for our sins. </a:t>
            </a:r>
            <a:r>
              <a:rPr lang="en-US" baseline="300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11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 Dear friends, since God so loved us, we also ought to love one another. </a:t>
            </a:r>
            <a:r>
              <a:rPr lang="en-US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1 John 4:10-11 (NIV) 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9" y="1371600"/>
            <a:ext cx="3054626" cy="301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799" y="381000"/>
            <a:ext cx="7743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Her </a:t>
            </a:r>
            <a:r>
              <a:rPr lang="en-US" dirty="0">
                <a:solidFill>
                  <a:srgbClr val="00B0F0"/>
                </a:solidFill>
              </a:rPr>
              <a:t>many sins have been forgiven--for </a:t>
            </a:r>
            <a:r>
              <a:rPr lang="en-US" dirty="0">
                <a:solidFill>
                  <a:schemeClr val="bg1"/>
                </a:solidFill>
              </a:rPr>
              <a:t>she loved much</a:t>
            </a:r>
            <a:r>
              <a:rPr lang="en-US" dirty="0">
                <a:solidFill>
                  <a:srgbClr val="00B0F0"/>
                </a:solidFill>
              </a:rPr>
              <a:t>. But he who has </a:t>
            </a:r>
            <a:r>
              <a:rPr lang="en-US" dirty="0">
                <a:solidFill>
                  <a:schemeClr val="bg1"/>
                </a:solidFill>
              </a:rPr>
              <a:t>been forgiven little loves little.</a:t>
            </a:r>
            <a:r>
              <a:rPr lang="en-US" dirty="0">
                <a:solidFill>
                  <a:srgbClr val="00B0F0"/>
                </a:solidFill>
              </a:rPr>
              <a:t>" 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Luke 7:47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7"/>
          <a:stretch/>
        </p:blipFill>
        <p:spPr bwMode="auto">
          <a:xfrm>
            <a:off x="3760725" y="3276600"/>
            <a:ext cx="2462212" cy="74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717" y="1295400"/>
            <a:ext cx="29432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0" y="5505271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He </a:t>
            </a:r>
            <a:r>
              <a:rPr lang="en-US" dirty="0" smtClean="0"/>
              <a:t>restores </a:t>
            </a:r>
            <a:r>
              <a:rPr lang="en-US" dirty="0"/>
              <a:t>my soul: he </a:t>
            </a:r>
            <a:r>
              <a:rPr lang="en-US" dirty="0" smtClean="0"/>
              <a:t>leads </a:t>
            </a:r>
            <a:r>
              <a:rPr lang="en-US" dirty="0"/>
              <a:t>me in the paths of righteousness for his name's sake. </a:t>
            </a:r>
            <a:r>
              <a:rPr lang="en-US" b="1" dirty="0"/>
              <a:t>Psalm 23:3 (KJV</a:t>
            </a:r>
            <a:r>
              <a:rPr lang="en-US" b="1" dirty="0" smtClean="0"/>
              <a:t>)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53000"/>
            <a:ext cx="239948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91000"/>
            <a:ext cx="2755244" cy="123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19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657" y="3448878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b="1" dirty="0">
                <a:solidFill>
                  <a:srgbClr val="FFFF00"/>
                </a:solidFill>
              </a:rPr>
              <a:t>grace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of the Lord Jesus Christ, and the </a:t>
            </a:r>
            <a:r>
              <a:rPr lang="en-US" sz="2800" b="1" dirty="0">
                <a:solidFill>
                  <a:srgbClr val="FFFF00"/>
                </a:solidFill>
              </a:rPr>
              <a:t>love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of God, and the </a:t>
            </a:r>
            <a:r>
              <a:rPr lang="en-US" sz="28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communion</a:t>
            </a:r>
            <a:r>
              <a:rPr lang="en-US" sz="28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/>
              <a:t>of the Holy </a:t>
            </a:r>
            <a:r>
              <a:rPr lang="en-US" sz="2800" dirty="0" smtClean="0"/>
              <a:t>Spirit, </a:t>
            </a:r>
            <a:r>
              <a:rPr lang="en-US" sz="2800" i="1" dirty="0"/>
              <a:t>be</a:t>
            </a:r>
            <a:r>
              <a:rPr lang="en-US" sz="2800" dirty="0"/>
              <a:t> with you all. Amen. </a:t>
            </a:r>
            <a:r>
              <a:rPr lang="en-US" sz="2800" b="1" dirty="0" smtClean="0"/>
              <a:t>2 </a:t>
            </a:r>
            <a:r>
              <a:rPr lang="en-US" sz="2800" b="1" dirty="0"/>
              <a:t>Corinthians 13:14 (KJV)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19100" y="5181600"/>
            <a:ext cx="830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b="1" dirty="0">
                <a:solidFill>
                  <a:srgbClr val="FFFF00"/>
                </a:solidFill>
              </a:rPr>
              <a:t>grace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of our Lord was poured out on me abundantly, </a:t>
            </a:r>
            <a:r>
              <a:rPr lang="en-US" sz="2800" b="1" dirty="0">
                <a:solidFill>
                  <a:srgbClr val="FFFF00"/>
                </a:solidFill>
              </a:rPr>
              <a:t>along with the faith and love </a:t>
            </a:r>
            <a:r>
              <a:rPr lang="en-US" sz="2800" dirty="0"/>
              <a:t>that are in Christ Jesus. </a:t>
            </a:r>
            <a:r>
              <a:rPr lang="en-US" sz="2800" b="1" dirty="0" smtClean="0"/>
              <a:t>1 </a:t>
            </a:r>
            <a:r>
              <a:rPr lang="en-US" sz="2800" b="1" dirty="0"/>
              <a:t>Timothy 1:14 (NIV)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52400" y="399871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WHEN WE TALK ABOUT THE  “LOVE OF GOD” – HIS GRACE IS RIGHT THERE – THEY ARE LINKED TOGETHER THROUGH BONDS THAT CAN’T BE BROKEN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1981200"/>
            <a:ext cx="4333875" cy="99060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9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11" y="4190453"/>
            <a:ext cx="2781190" cy="138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4423" y="533400"/>
            <a:ext cx="8763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 smtClean="0"/>
              <a:t>Love </a:t>
            </a:r>
            <a:r>
              <a:rPr lang="en-US" sz="2300" dirty="0"/>
              <a:t>is patient and kind. Love knows neither envy nor jealousy. Love is not forward and self-assertive, nor boastful and conceited. </a:t>
            </a:r>
            <a:r>
              <a:rPr lang="en-US" sz="2300" baseline="30000" dirty="0"/>
              <a:t>5 </a:t>
            </a:r>
            <a:r>
              <a:rPr lang="en-US" sz="2300" dirty="0"/>
              <a:t> She does not behave unbecomingly, nor seek to aggrandize herself, nor blaze out in passionate anger, nor brood over wrongs. </a:t>
            </a:r>
            <a:r>
              <a:rPr lang="en-US" sz="2300" baseline="30000" dirty="0"/>
              <a:t>6 </a:t>
            </a:r>
            <a:r>
              <a:rPr lang="en-US" sz="2300" dirty="0"/>
              <a:t> She finds no pleasure in injustice done to others, but joyfully sides with the truth. </a:t>
            </a:r>
            <a:r>
              <a:rPr lang="en-US" sz="2300" baseline="30000" dirty="0"/>
              <a:t>7 </a:t>
            </a:r>
            <a:r>
              <a:rPr lang="en-US" sz="2300" dirty="0"/>
              <a:t> She knows how to be silent. She is full of trust, full of hope, full of patient endurance. </a:t>
            </a:r>
            <a:r>
              <a:rPr lang="en-US" sz="2300" baseline="30000" dirty="0"/>
              <a:t>8 </a:t>
            </a:r>
            <a:r>
              <a:rPr lang="en-US" sz="2300" dirty="0"/>
              <a:t> Love never </a:t>
            </a:r>
            <a:r>
              <a:rPr lang="en-US" sz="2300" dirty="0" smtClean="0"/>
              <a:t>fails</a:t>
            </a:r>
          </a:p>
          <a:p>
            <a:r>
              <a:rPr lang="en-US" sz="2300" b="1" dirty="0" smtClean="0"/>
              <a:t>1 </a:t>
            </a:r>
            <a:r>
              <a:rPr lang="en-US" sz="2300" b="1" dirty="0"/>
              <a:t>Corinthians 13:4-8 (WEY) </a:t>
            </a:r>
            <a:endParaRPr lang="en-US" sz="2300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4286071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So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5577399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Is a Movement of Empathy Hi-jacked by perverted definition of Holy Biblical Love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228600" y="1524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PERFECT BIBLICAL DEFINITION OF LOVE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3429000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Perverting Perfect Love”</a:t>
            </a:r>
            <a:endParaRPr lang="en-US" sz="3200" b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4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762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GRAPHIC ON DIFFERENT PRACTICAL 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APPLICATIONS OF THE GOSPEL 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" name="AutoShape 8" descr="C:\Users\donne\AppData\Local\Microsoft\Windows\INetCache\Content.Outlook\PW5W8WCS\IM00140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C:\Users\donne\AppData\Local\Microsoft\Windows\INetCache\Content.Outlook\PW5W8WCS\IM001404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030307"/>
            <a:ext cx="7708900" cy="577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553253"/>
            <a:ext cx="1656001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505200" y="1828800"/>
            <a:ext cx="1371600" cy="1600200"/>
          </a:xfrm>
          <a:prstGeom prst="ellipse">
            <a:avLst/>
          </a:prstGeom>
          <a:noFill/>
          <a:ln w="47625">
            <a:solidFill>
              <a:srgbClr val="0070C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65782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en-US" sz="3200" b="1" dirty="0" smtClean="0">
                <a:ln w="11430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Breaking Down Discipleship Graphic</a:t>
            </a:r>
          </a:p>
          <a:p>
            <a:pPr algn="r"/>
            <a:r>
              <a:rPr lang="en-US" sz="3200" b="1" dirty="0" smtClean="0">
                <a:ln w="11430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Into Its Practical Elements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107464"/>
              </p:ext>
            </p:extLst>
          </p:nvPr>
        </p:nvGraphicFramePr>
        <p:xfrm>
          <a:off x="228600" y="1295401"/>
          <a:ext cx="8839200" cy="536448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531901"/>
                <a:gridCol w="2657797"/>
                <a:gridCol w="3649502"/>
              </a:tblGrid>
              <a:tr h="4718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FFFF00"/>
                          </a:solidFill>
                          <a:effectLst/>
                        </a:rPr>
                        <a:t>SAVING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Sold Out For Jesus 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FFFF00"/>
                          </a:solidFill>
                          <a:effectLst/>
                        </a:rPr>
                        <a:t>SHOWING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Living Like Jesus 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FFFF00"/>
                          </a:solidFill>
                          <a:effectLst/>
                        </a:rPr>
                        <a:t>SERVING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In Real Life Applications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</a:tr>
              <a:tr h="2359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smtClean="0">
                          <a:effectLst/>
                        </a:rPr>
                        <a:t>FAITH/ </a:t>
                      </a:r>
                      <a:r>
                        <a:rPr lang="en-US" sz="2200" smtClean="0">
                          <a:solidFill>
                            <a:srgbClr val="00B0F0"/>
                          </a:solidFill>
                          <a:effectLst/>
                        </a:rPr>
                        <a:t>Confidence</a:t>
                      </a:r>
                      <a:endParaRPr lang="en-US" sz="2200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effectLst/>
                        </a:rPr>
                        <a:t>FRUIT/ </a:t>
                      </a:r>
                      <a:r>
                        <a:rPr lang="en-US" sz="2200" b="1" dirty="0" smtClean="0">
                          <a:solidFill>
                            <a:srgbClr val="00B0F0"/>
                          </a:solidFill>
                          <a:effectLst/>
                        </a:rPr>
                        <a:t>Character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effectLst/>
                        </a:rPr>
                        <a:t>FUNCTION/ </a:t>
                      </a:r>
                      <a:r>
                        <a:rPr lang="en-US" sz="2200" b="1" dirty="0" smtClean="0">
                          <a:solidFill>
                            <a:srgbClr val="00B0F0"/>
                          </a:solidFill>
                          <a:effectLst/>
                        </a:rPr>
                        <a:t>Contribute</a:t>
                      </a:r>
                      <a:endParaRPr lang="en-US" sz="2200" b="1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</a:tr>
              <a:tr h="2359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smtClean="0">
                          <a:effectLst/>
                        </a:rPr>
                        <a:t>LEARN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GROW</a:t>
                      </a:r>
                      <a:endParaRPr lang="en-US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SHARE</a:t>
                      </a:r>
                      <a:endParaRPr lang="en-US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</a:tr>
              <a:tr h="2359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FFFF00"/>
                          </a:solidFill>
                          <a:effectLst/>
                        </a:rPr>
                        <a:t>Follow Jesus </a:t>
                      </a:r>
                      <a:endParaRPr lang="en-US" sz="2200" b="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FFFF00"/>
                          </a:solidFill>
                          <a:effectLst/>
                        </a:rPr>
                        <a:t>Be Transformed</a:t>
                      </a: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Join His </a:t>
                      </a:r>
                      <a:r>
                        <a:rPr lang="en-US" sz="2000" dirty="0" smtClean="0">
                          <a:solidFill>
                            <a:srgbClr val="FFFF00"/>
                          </a:solidFill>
                          <a:effectLst/>
                        </a:rPr>
                        <a:t>Mission/ </a:t>
                      </a:r>
                      <a:r>
                        <a:rPr lang="en-US" sz="2000" dirty="0" smtClean="0">
                          <a:solidFill>
                            <a:srgbClr val="00B0F0"/>
                          </a:solidFill>
                          <a:effectLst/>
                        </a:rPr>
                        <a:t>ACTIVATION</a:t>
                      </a:r>
                      <a:endParaRPr lang="en-US" sz="2000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</a:tr>
              <a:tr h="2359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</a:rPr>
                        <a:t>Head</a:t>
                      </a:r>
                      <a:endParaRPr lang="en-US" sz="2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Heart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Hands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</a:tr>
              <a:tr h="2359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</a:rPr>
                        <a:t>Open Minds</a:t>
                      </a:r>
                      <a:endParaRPr lang="en-US" sz="2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Open Hearts</a:t>
                      </a:r>
                      <a:endParaRPr lang="en-US" sz="2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Open </a:t>
                      </a:r>
                      <a:r>
                        <a:rPr lang="en-US" sz="2200" dirty="0" smtClean="0">
                          <a:effectLst/>
                        </a:rPr>
                        <a:t>Hands</a:t>
                      </a:r>
                      <a:r>
                        <a:rPr lang="en-US" sz="2200" baseline="0" dirty="0" smtClean="0">
                          <a:effectLst/>
                        </a:rPr>
                        <a:t> </a:t>
                      </a:r>
                      <a:r>
                        <a:rPr lang="en-US" sz="2200" dirty="0" smtClean="0">
                          <a:effectLst/>
                        </a:rPr>
                        <a:t>Open Heavens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</a:tr>
              <a:tr h="471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</a:rPr>
                        <a:t>Growing in </a:t>
                      </a:r>
                      <a:r>
                        <a:rPr lang="en-US" sz="2200" b="0" dirty="0" smtClean="0">
                          <a:effectLst/>
                        </a:rPr>
                        <a:t>Grace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solidFill>
                            <a:srgbClr val="FFFF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Activate Faith</a:t>
                      </a:r>
                      <a:endParaRPr lang="en-US" sz="2200" b="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FFFF00"/>
                          </a:solidFill>
                          <a:effectLst/>
                        </a:rPr>
                        <a:t>Apply the Word </a:t>
                      </a:r>
                      <a:r>
                        <a:rPr lang="en-US" sz="2200" dirty="0">
                          <a:effectLst/>
                        </a:rPr>
                        <a:t>and Spirit </a:t>
                      </a:r>
                      <a:r>
                        <a:rPr lang="en-US" sz="2200" dirty="0" smtClean="0">
                          <a:effectLst/>
                        </a:rPr>
                        <a:t>– Being </a:t>
                      </a:r>
                      <a:r>
                        <a:rPr lang="en-US" sz="2200" dirty="0" smtClean="0">
                          <a:solidFill>
                            <a:srgbClr val="FFFF00"/>
                          </a:solidFill>
                          <a:effectLst/>
                        </a:rPr>
                        <a:t>Accountable</a:t>
                      </a: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FFFF00"/>
                          </a:solidFill>
                          <a:effectLst/>
                        </a:rPr>
                        <a:t>Actions </a:t>
                      </a:r>
                      <a:r>
                        <a:rPr lang="en-US" sz="2200" dirty="0" smtClean="0">
                          <a:effectLst/>
                        </a:rPr>
                        <a:t>- Being </a:t>
                      </a:r>
                      <a:r>
                        <a:rPr lang="en-US" sz="2200" dirty="0">
                          <a:effectLst/>
                        </a:rPr>
                        <a:t>a blessing to your family and others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</a:tr>
              <a:tr h="471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B0F0"/>
                          </a:solidFill>
                          <a:effectLst/>
                        </a:rPr>
                        <a:t>Fall in Love with Jesus </a:t>
                      </a:r>
                      <a:endParaRPr lang="en-US" sz="2200" b="0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B0F0"/>
                          </a:solidFill>
                          <a:effectLst/>
                        </a:rPr>
                        <a:t>Make The Gospel Attractive </a:t>
                      </a:r>
                      <a:endParaRPr lang="en-US" sz="2200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B0F0"/>
                          </a:solidFill>
                          <a:effectLst/>
                        </a:rPr>
                        <a:t>Win Souls Any Way Possible </a:t>
                      </a:r>
                      <a:endParaRPr lang="en-US" sz="2200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</a:tr>
              <a:tr h="10624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</a:rPr>
                        <a:t>Living a life of Intimacy and Identity in Christ</a:t>
                      </a:r>
                      <a:endParaRPr lang="en-US" sz="2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Living a life of Faith-filled Intercession that releases the supernatural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Using the gifts and talents the Lord has given you to steward the community you live in</a:t>
                      </a:r>
                      <a:endParaRPr lang="en-US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36" marR="58936" marT="0" marB="0"/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2743200" y="1295400"/>
            <a:ext cx="0" cy="5029200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410200" y="1295400"/>
            <a:ext cx="0" cy="5029200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Oval 5"/>
          <p:cNvSpPr/>
          <p:nvPr/>
        </p:nvSpPr>
        <p:spPr bwMode="auto">
          <a:xfrm>
            <a:off x="-304800" y="4267200"/>
            <a:ext cx="3124200" cy="266700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9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FFFFFF"/>
      </a:dk1>
      <a:lt1>
        <a:srgbClr val="FFFFFF"/>
      </a:lt1>
      <a:dk2>
        <a:srgbClr val="FFFFFF"/>
      </a:dk2>
      <a:lt2>
        <a:srgbClr val="005117"/>
      </a:lt2>
      <a:accent1>
        <a:srgbClr val="36860B"/>
      </a:accent1>
      <a:accent2>
        <a:srgbClr val="4EC10A"/>
      </a:accent2>
      <a:accent3>
        <a:srgbClr val="FFFFFF"/>
      </a:accent3>
      <a:accent4>
        <a:srgbClr val="DADADA"/>
      </a:accent4>
      <a:accent5>
        <a:srgbClr val="AEC3AA"/>
      </a:accent5>
      <a:accent6>
        <a:srgbClr val="46AF08"/>
      </a:accent6>
      <a:hlink>
        <a:srgbClr val="CFE500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86377</TotalTime>
  <Words>1559</Words>
  <Application>Microsoft Office PowerPoint</Application>
  <PresentationFormat>On-screen Show (4:3)</PresentationFormat>
  <Paragraphs>132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powerpoint-template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Don Lamb</dc:creator>
  <cp:lastModifiedBy>LifeGate</cp:lastModifiedBy>
  <cp:revision>1413</cp:revision>
  <cp:lastPrinted>2025-10-13T14:34:30Z</cp:lastPrinted>
  <dcterms:created xsi:type="dcterms:W3CDTF">2019-07-16T01:09:40Z</dcterms:created>
  <dcterms:modified xsi:type="dcterms:W3CDTF">2025-11-02T15:48:46Z</dcterms:modified>
</cp:coreProperties>
</file>