
<file path=[Content_Types].xml><?xml version="1.0" encoding="utf-8"?>
<Types xmlns="http://schemas.openxmlformats.org/package/2006/content-types">
  <Default Extension="tmp"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1" r:id="rId17"/>
    <p:sldId id="272" r:id="rId18"/>
    <p:sldId id="273" r:id="rId19"/>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D002AA-16C3-4CD5-B769-61DDCAEAAFE0}" v="1" dt="2025-11-16T14:30:56.1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3" d="100"/>
          <a:sy n="103" d="100"/>
        </p:scale>
        <p:origin x="-177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29B4173-C8C4-4402-BAD6-9853BBB9637E}" type="datetimeFigureOut">
              <a:rPr lang="en-US" smtClean="0"/>
              <a:t>11/16/2025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C8DA2-9887-427C-B286-2335A3D3C55A}" type="slidenum">
              <a:rPr lang="en-US" smtClean="0"/>
              <a:t>‹#›</a:t>
            </a:fld>
            <a:endParaRPr lang="en-US"/>
          </a:p>
        </p:txBody>
      </p:sp>
    </p:spTree>
    <p:extLst>
      <p:ext uri="{BB962C8B-B14F-4D97-AF65-F5344CB8AC3E}">
        <p14:creationId xmlns:p14="http://schemas.microsoft.com/office/powerpoint/2010/main" val="126773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9B4173-C8C4-4402-BAD6-9853BBB9637E}" type="datetimeFigureOut">
              <a:rPr lang="en-US" smtClean="0"/>
              <a:t>11/16/2025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C8DA2-9887-427C-B286-2335A3D3C55A}" type="slidenum">
              <a:rPr lang="en-US" smtClean="0"/>
              <a:t>‹#›</a:t>
            </a:fld>
            <a:endParaRPr lang="en-US"/>
          </a:p>
        </p:txBody>
      </p:sp>
    </p:spTree>
    <p:extLst>
      <p:ext uri="{BB962C8B-B14F-4D97-AF65-F5344CB8AC3E}">
        <p14:creationId xmlns:p14="http://schemas.microsoft.com/office/powerpoint/2010/main" val="1728407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9B4173-C8C4-4402-BAD6-9853BBB9637E}" type="datetimeFigureOut">
              <a:rPr lang="en-US" smtClean="0"/>
              <a:t>11/16/2025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C8DA2-9887-427C-B286-2335A3D3C55A}" type="slidenum">
              <a:rPr lang="en-US" smtClean="0"/>
              <a:t>‹#›</a:t>
            </a:fld>
            <a:endParaRPr lang="en-US"/>
          </a:p>
        </p:txBody>
      </p:sp>
    </p:spTree>
    <p:extLst>
      <p:ext uri="{BB962C8B-B14F-4D97-AF65-F5344CB8AC3E}">
        <p14:creationId xmlns:p14="http://schemas.microsoft.com/office/powerpoint/2010/main" val="2488679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9B4173-C8C4-4402-BAD6-9853BBB9637E}" type="datetimeFigureOut">
              <a:rPr lang="en-US" smtClean="0"/>
              <a:t>11/16/2025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C8DA2-9887-427C-B286-2335A3D3C55A}" type="slidenum">
              <a:rPr lang="en-US" smtClean="0"/>
              <a:t>‹#›</a:t>
            </a:fld>
            <a:endParaRPr lang="en-US"/>
          </a:p>
        </p:txBody>
      </p:sp>
    </p:spTree>
    <p:extLst>
      <p:ext uri="{BB962C8B-B14F-4D97-AF65-F5344CB8AC3E}">
        <p14:creationId xmlns:p14="http://schemas.microsoft.com/office/powerpoint/2010/main" val="2516661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9B4173-C8C4-4402-BAD6-9853BBB9637E}" type="datetimeFigureOut">
              <a:rPr lang="en-US" smtClean="0"/>
              <a:t>11/16/2025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6C8DA2-9887-427C-B286-2335A3D3C55A}" type="slidenum">
              <a:rPr lang="en-US" smtClean="0"/>
              <a:t>‹#›</a:t>
            </a:fld>
            <a:endParaRPr lang="en-US"/>
          </a:p>
        </p:txBody>
      </p:sp>
    </p:spTree>
    <p:extLst>
      <p:ext uri="{BB962C8B-B14F-4D97-AF65-F5344CB8AC3E}">
        <p14:creationId xmlns:p14="http://schemas.microsoft.com/office/powerpoint/2010/main" val="1732060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29B4173-C8C4-4402-BAD6-9853BBB9637E}" type="datetimeFigureOut">
              <a:rPr lang="en-US" smtClean="0"/>
              <a:t>11/16/2025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6C8DA2-9887-427C-B286-2335A3D3C55A}" type="slidenum">
              <a:rPr lang="en-US" smtClean="0"/>
              <a:t>‹#›</a:t>
            </a:fld>
            <a:endParaRPr lang="en-US"/>
          </a:p>
        </p:txBody>
      </p:sp>
    </p:spTree>
    <p:extLst>
      <p:ext uri="{BB962C8B-B14F-4D97-AF65-F5344CB8AC3E}">
        <p14:creationId xmlns:p14="http://schemas.microsoft.com/office/powerpoint/2010/main" val="1896390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29B4173-C8C4-4402-BAD6-9853BBB9637E}" type="datetimeFigureOut">
              <a:rPr lang="en-US" smtClean="0"/>
              <a:t>11/16/2025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6C8DA2-9887-427C-B286-2335A3D3C55A}" type="slidenum">
              <a:rPr lang="en-US" smtClean="0"/>
              <a:t>‹#›</a:t>
            </a:fld>
            <a:endParaRPr lang="en-US"/>
          </a:p>
        </p:txBody>
      </p:sp>
    </p:spTree>
    <p:extLst>
      <p:ext uri="{BB962C8B-B14F-4D97-AF65-F5344CB8AC3E}">
        <p14:creationId xmlns:p14="http://schemas.microsoft.com/office/powerpoint/2010/main" val="3594077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29B4173-C8C4-4402-BAD6-9853BBB9637E}" type="datetimeFigureOut">
              <a:rPr lang="en-US" smtClean="0"/>
              <a:t>11/16/2025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6C8DA2-9887-427C-B286-2335A3D3C55A}" type="slidenum">
              <a:rPr lang="en-US" smtClean="0"/>
              <a:t>‹#›</a:t>
            </a:fld>
            <a:endParaRPr lang="en-US"/>
          </a:p>
        </p:txBody>
      </p:sp>
    </p:spTree>
    <p:extLst>
      <p:ext uri="{BB962C8B-B14F-4D97-AF65-F5344CB8AC3E}">
        <p14:creationId xmlns:p14="http://schemas.microsoft.com/office/powerpoint/2010/main" val="1880956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9B4173-C8C4-4402-BAD6-9853BBB9637E}" type="datetimeFigureOut">
              <a:rPr lang="en-US" smtClean="0"/>
              <a:t>11/16/2025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6C8DA2-9887-427C-B286-2335A3D3C55A}" type="slidenum">
              <a:rPr lang="en-US" smtClean="0"/>
              <a:t>‹#›</a:t>
            </a:fld>
            <a:endParaRPr lang="en-US"/>
          </a:p>
        </p:txBody>
      </p:sp>
    </p:spTree>
    <p:extLst>
      <p:ext uri="{BB962C8B-B14F-4D97-AF65-F5344CB8AC3E}">
        <p14:creationId xmlns:p14="http://schemas.microsoft.com/office/powerpoint/2010/main" val="289002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9B4173-C8C4-4402-BAD6-9853BBB9637E}" type="datetimeFigureOut">
              <a:rPr lang="en-US" smtClean="0"/>
              <a:t>11/16/2025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6C8DA2-9887-427C-B286-2335A3D3C55A}" type="slidenum">
              <a:rPr lang="en-US" smtClean="0"/>
              <a:t>‹#›</a:t>
            </a:fld>
            <a:endParaRPr lang="en-US"/>
          </a:p>
        </p:txBody>
      </p:sp>
    </p:spTree>
    <p:extLst>
      <p:ext uri="{BB962C8B-B14F-4D97-AF65-F5344CB8AC3E}">
        <p14:creationId xmlns:p14="http://schemas.microsoft.com/office/powerpoint/2010/main" val="1591132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9B4173-C8C4-4402-BAD6-9853BBB9637E}" type="datetimeFigureOut">
              <a:rPr lang="en-US" smtClean="0"/>
              <a:t>11/16/2025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6C8DA2-9887-427C-B286-2335A3D3C55A}" type="slidenum">
              <a:rPr lang="en-US" smtClean="0"/>
              <a:t>‹#›</a:t>
            </a:fld>
            <a:endParaRPr lang="en-US"/>
          </a:p>
        </p:txBody>
      </p:sp>
    </p:spTree>
    <p:extLst>
      <p:ext uri="{BB962C8B-B14F-4D97-AF65-F5344CB8AC3E}">
        <p14:creationId xmlns:p14="http://schemas.microsoft.com/office/powerpoint/2010/main" val="1055346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29B4173-C8C4-4402-BAD6-9853BBB9637E}" type="datetimeFigureOut">
              <a:rPr lang="en-US" smtClean="0"/>
              <a:t>11/16/2025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E6C8DA2-9887-427C-B286-2335A3D3C55A}" type="slidenum">
              <a:rPr lang="en-US" smtClean="0"/>
              <a:t>‹#›</a:t>
            </a:fld>
            <a:endParaRPr lang="en-US"/>
          </a:p>
        </p:txBody>
      </p:sp>
    </p:spTree>
    <p:extLst>
      <p:ext uri="{BB962C8B-B14F-4D97-AF65-F5344CB8AC3E}">
        <p14:creationId xmlns:p14="http://schemas.microsoft.com/office/powerpoint/2010/main" val="20644158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biblegateway.com/passage/?search=Romans%207&amp;version=NLT#fen-NLT-28071d"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biblegateway.com/passage/?search=Rom.%208&amp;version=NLT#fen-NLT-28088d"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biblegateway.com/passage/?search=John%2016&amp;version=NLT#fen-NLT-26699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E23A1ED-EE35-DDFE-2671-5D0369B8FC9B}"/>
              </a:ext>
            </a:extLst>
          </p:cNvPr>
          <p:cNvSpPr>
            <a:spLocks noGrp="1"/>
          </p:cNvSpPr>
          <p:nvPr>
            <p:ph type="ctrTitle"/>
          </p:nvPr>
        </p:nvSpPr>
        <p:spPr/>
        <p:txBody>
          <a:bodyPr>
            <a:normAutofit fontScale="90000"/>
          </a:bodyPr>
          <a:lstStyle/>
          <a:p>
            <a:r>
              <a:rPr lang="en-US" dirty="0"/>
              <a:t>Message:  Steady growth and breaking off old habits</a:t>
            </a:r>
          </a:p>
        </p:txBody>
      </p:sp>
      <p:sp>
        <p:nvSpPr>
          <p:cNvPr id="3" name="Subtitle 2">
            <a:extLst>
              <a:ext uri="{FF2B5EF4-FFF2-40B4-BE49-F238E27FC236}">
                <a16:creationId xmlns:a16="http://schemas.microsoft.com/office/drawing/2014/main" xmlns="" id="{020E1AC8-91DC-63ED-D203-F2A9C39C1515}"/>
              </a:ext>
            </a:extLst>
          </p:cNvPr>
          <p:cNvSpPr>
            <a:spLocks noGrp="1"/>
          </p:cNvSpPr>
          <p:nvPr>
            <p:ph type="subTitle" idx="1"/>
          </p:nvPr>
        </p:nvSpPr>
        <p:spPr>
          <a:xfrm>
            <a:off x="1043411" y="4299155"/>
            <a:ext cx="6858000" cy="1655762"/>
          </a:xfrm>
        </p:spPr>
        <p:txBody>
          <a:bodyPr>
            <a:normAutofit fontScale="77500" lnSpcReduction="20000"/>
          </a:bodyPr>
          <a:lstStyle/>
          <a:p>
            <a:r>
              <a:rPr lang="en-US" sz="4800" dirty="0"/>
              <a:t>Being Transformed –</a:t>
            </a:r>
          </a:p>
          <a:p>
            <a:r>
              <a:rPr lang="en-US" sz="4800" dirty="0"/>
              <a:t>Overcoming the past</a:t>
            </a:r>
          </a:p>
          <a:p>
            <a:r>
              <a:rPr lang="en-US" sz="4800" dirty="0"/>
              <a:t>Living in Victory </a:t>
            </a:r>
          </a:p>
        </p:txBody>
      </p:sp>
    </p:spTree>
    <p:extLst>
      <p:ext uri="{BB962C8B-B14F-4D97-AF65-F5344CB8AC3E}">
        <p14:creationId xmlns:p14="http://schemas.microsoft.com/office/powerpoint/2010/main" val="122791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6A66DFC-A069-8BFC-356E-C0BABE68B22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4ABF3938-384A-63F0-98A7-21E53F352CEE}"/>
              </a:ext>
            </a:extLst>
          </p:cNvPr>
          <p:cNvSpPr>
            <a:spLocks noGrp="1"/>
          </p:cNvSpPr>
          <p:nvPr>
            <p:ph idx="1"/>
          </p:nvPr>
        </p:nvSpPr>
        <p:spPr/>
        <p:txBody>
          <a:bodyPr>
            <a:normAutofit fontScale="92500" lnSpcReduction="10000"/>
          </a:bodyPr>
          <a:lstStyle/>
          <a:p>
            <a:pPr marL="0" marR="0">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Rom. 7: 15 – 19</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15 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I don’t really understand myself, for I want to do what is right, but I don’t do it. Instead, I do what I hate.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16 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But if I know that what I am doing is wrong, this shows that I agree that the law is good.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17 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So I am not the one doing wrong; it is sin living in me that does it.</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18 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And I know that nothing good lives in me, that is, in my sinful nature.</a:t>
            </a:r>
            <a:r>
              <a:rPr lang="en-US" sz="2800" kern="100" baseline="30000" dirty="0">
                <a:effectLst/>
                <a:latin typeface="Aptos" panose="020B0004020202020204" pitchFamily="34" charset="0"/>
                <a:ea typeface="Aptos" panose="020B0004020202020204" pitchFamily="34" charset="0"/>
                <a:cs typeface="Times New Roman" panose="02020603050405020304" pitchFamily="18" charset="0"/>
              </a:rPr>
              <a:t>[</a:t>
            </a:r>
            <a:r>
              <a:rPr lang="en-US" sz="2800" u="sng" kern="100" baseline="30000" dirty="0">
                <a:solidFill>
                  <a:srgbClr val="0563C1"/>
                </a:solidFill>
                <a:effectLst/>
                <a:latin typeface="Aptos" panose="020B0004020202020204" pitchFamily="34" charset="0"/>
                <a:ea typeface="Aptos" panose="020B0004020202020204" pitchFamily="34" charset="0"/>
                <a:cs typeface="Times New Roman" panose="02020603050405020304" pitchFamily="18" charset="0"/>
                <a:hlinkClick r:id="rId2" tooltip="See footnote d"/>
              </a:rPr>
              <a:t>d</a:t>
            </a:r>
            <a:r>
              <a:rPr lang="en-US" sz="2800" kern="100" baseline="30000" dirty="0">
                <a:effectLst/>
                <a:latin typeface="Aptos" panose="020B0004020202020204" pitchFamily="34" charset="0"/>
                <a:ea typeface="Aptos" panose="020B0004020202020204" pitchFamily="34" charset="0"/>
                <a:cs typeface="Times New Roman" panose="02020603050405020304" pitchFamily="18" charset="0"/>
              </a:rPr>
              <a: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I want to do what is right, but I can’t.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19 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I want to do what is good, but I don’t. I don’t want to do what is wrong, but I do it anyway.</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28092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10BC78-7EF6-C540-11DF-1A00170EA15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6F0A3390-4ABC-B53D-AAC3-DA5674BC21C7}"/>
              </a:ext>
            </a:extLst>
          </p:cNvPr>
          <p:cNvSpPr>
            <a:spLocks noGrp="1"/>
          </p:cNvSpPr>
          <p:nvPr>
            <p:ph idx="1"/>
          </p:nvPr>
        </p:nvSpPr>
        <p:spPr/>
        <p:txBody>
          <a:bodyPr>
            <a:normAutofit fontScale="70000" lnSpcReduction="20000"/>
          </a:bodyPr>
          <a:lstStyle/>
          <a:p>
            <a:pPr marL="0" marR="0">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Rom. 8: 5 – 11</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5 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Those who are dominated by the sinful nature think about sinful things, but those who are controlled by the Holy Spirit think about things that please the Spirit.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6 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So letting your sinful nature control your mind leads to death. But letting the Spirit control your mind leads to life and peace.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7 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For the sinful nature is always hostile to God. It never did obey God’s laws, and it never will.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8 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That’s why those who are still under the control of their sinful nature can never please God.</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9 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But you are not controlled by your sinful nature. You are controlled by the Spirit if you have the Spirit of God living in you. (And remember that those who do not have the Spirit of Christ living in them do not belong to him at all.)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10 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And Christ lives within you, so even though your body will die because of sin, the Spirit gives you life</a:t>
            </a:r>
            <a:r>
              <a:rPr lang="en-US" sz="2800" kern="100" baseline="30000" dirty="0">
                <a:effectLst/>
                <a:latin typeface="Aptos" panose="020B0004020202020204" pitchFamily="34" charset="0"/>
                <a:ea typeface="Aptos" panose="020B0004020202020204" pitchFamily="34" charset="0"/>
                <a:cs typeface="Times New Roman" panose="02020603050405020304" pitchFamily="18" charset="0"/>
              </a:rPr>
              <a:t>[</a:t>
            </a:r>
            <a:r>
              <a:rPr lang="en-US" sz="2800" u="sng" kern="100" baseline="30000" dirty="0">
                <a:solidFill>
                  <a:srgbClr val="0563C1"/>
                </a:solidFill>
                <a:effectLst/>
                <a:latin typeface="Aptos" panose="020B0004020202020204" pitchFamily="34" charset="0"/>
                <a:ea typeface="Aptos" panose="020B0004020202020204" pitchFamily="34" charset="0"/>
                <a:cs typeface="Times New Roman" panose="02020603050405020304" pitchFamily="18" charset="0"/>
                <a:hlinkClick r:id="rId2" tooltip="See footnote d"/>
              </a:rPr>
              <a:t>d</a:t>
            </a:r>
            <a:r>
              <a:rPr lang="en-US" sz="2800" kern="100" baseline="30000" dirty="0">
                <a:effectLst/>
                <a:latin typeface="Aptos" panose="020B0004020202020204" pitchFamily="34" charset="0"/>
                <a:ea typeface="Aptos" panose="020B0004020202020204" pitchFamily="34" charset="0"/>
                <a:cs typeface="Times New Roman" panose="02020603050405020304" pitchFamily="18" charset="0"/>
              </a:rPr>
              <a: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because you have been made right with God.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11 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Spirit of God, who raised Jesus from the dead, lives in you.</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265077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63E635-3F8A-D632-051E-FEC731FB1FE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A33DA8C8-30A9-A0C5-6B26-359F7F1A70AD}"/>
              </a:ext>
            </a:extLst>
          </p:cNvPr>
          <p:cNvSpPr>
            <a:spLocks noGrp="1"/>
          </p:cNvSpPr>
          <p:nvPr>
            <p:ph idx="1"/>
          </p:nvPr>
        </p:nvSpPr>
        <p:spPr/>
        <p:txBody>
          <a:bodyPr/>
          <a:lstStyle/>
          <a:p>
            <a:pPr marL="0" marR="0">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Rom. 7: 24 – 25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a:buNone/>
            </a:pPr>
            <a:r>
              <a:rPr lang="en-US" sz="2800" b="1" baseline="30000" dirty="0">
                <a:effectLst/>
                <a:latin typeface="Aptos" panose="020B0004020202020204" pitchFamily="34" charset="0"/>
                <a:ea typeface="Aptos" panose="020B0004020202020204" pitchFamily="34" charset="0"/>
                <a:cs typeface="Times New Roman" panose="02020603050405020304" pitchFamily="18" charset="0"/>
              </a:rPr>
              <a:t>24 </a:t>
            </a:r>
            <a:r>
              <a:rPr lang="en-US" sz="2800" dirty="0">
                <a:effectLst/>
                <a:latin typeface="Aptos" panose="020B0004020202020204" pitchFamily="34" charset="0"/>
                <a:ea typeface="Aptos" panose="020B0004020202020204" pitchFamily="34" charset="0"/>
                <a:cs typeface="Times New Roman" panose="02020603050405020304" pitchFamily="18" charset="0"/>
              </a:rPr>
              <a:t>Oh, what a miserable person I am! Who will free me from this life that is dominated by sin and death? </a:t>
            </a:r>
            <a:r>
              <a:rPr lang="en-US" sz="2800" b="1" baseline="30000" dirty="0">
                <a:effectLst/>
                <a:latin typeface="Aptos" panose="020B0004020202020204" pitchFamily="34" charset="0"/>
                <a:ea typeface="Aptos" panose="020B0004020202020204" pitchFamily="34" charset="0"/>
                <a:cs typeface="Times New Roman" panose="02020603050405020304" pitchFamily="18" charset="0"/>
              </a:rPr>
              <a:t>25 </a:t>
            </a:r>
            <a:r>
              <a:rPr lang="en-US" sz="2800" dirty="0">
                <a:effectLst/>
                <a:latin typeface="Aptos" panose="020B0004020202020204" pitchFamily="34" charset="0"/>
                <a:ea typeface="Aptos" panose="020B0004020202020204" pitchFamily="34" charset="0"/>
                <a:cs typeface="Times New Roman" panose="02020603050405020304" pitchFamily="18" charset="0"/>
              </a:rPr>
              <a:t>Thank God! The answer is in Jesus Christ our Lord. So you see how it is: In my mind I really want to obey God’s law, but because of my sinful nature I am a slave to sin.</a:t>
            </a:r>
            <a:endParaRPr lang="en-US" dirty="0"/>
          </a:p>
        </p:txBody>
      </p:sp>
    </p:spTree>
    <p:extLst>
      <p:ext uri="{BB962C8B-B14F-4D97-AF65-F5344CB8AC3E}">
        <p14:creationId xmlns:p14="http://schemas.microsoft.com/office/powerpoint/2010/main" val="947532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A0FA27-B381-6F63-EFE3-354B44F0D90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C5DC32AB-E620-3690-80A9-E34D544521DA}"/>
              </a:ext>
            </a:extLst>
          </p:cNvPr>
          <p:cNvSpPr>
            <a:spLocks noGrp="1"/>
          </p:cNvSpPr>
          <p:nvPr>
            <p:ph idx="1"/>
          </p:nvPr>
        </p:nvSpPr>
        <p:spPr/>
        <p:txBody>
          <a:bodyPr/>
          <a:lstStyle/>
          <a:p>
            <a:endParaRPr lang="en-US" dirty="0"/>
          </a:p>
        </p:txBody>
      </p:sp>
      <p:pic>
        <p:nvPicPr>
          <p:cNvPr id="7" name="Picture 6">
            <a:extLst>
              <a:ext uri="{FF2B5EF4-FFF2-40B4-BE49-F238E27FC236}">
                <a16:creationId xmlns:a16="http://schemas.microsoft.com/office/drawing/2014/main" xmlns="" id="{D25E6A75-5325-5AB2-CD92-06526F14E897}"/>
              </a:ext>
            </a:extLst>
          </p:cNvPr>
          <p:cNvPicPr>
            <a:picLocks noChangeAspect="1"/>
          </p:cNvPicPr>
          <p:nvPr/>
        </p:nvPicPr>
        <p:blipFill>
          <a:blip r:embed="rId2"/>
          <a:stretch>
            <a:fillRect/>
          </a:stretch>
        </p:blipFill>
        <p:spPr>
          <a:xfrm>
            <a:off x="467115" y="1545894"/>
            <a:ext cx="8048235" cy="3922399"/>
          </a:xfrm>
          <a:prstGeom prst="rect">
            <a:avLst/>
          </a:prstGeom>
        </p:spPr>
      </p:pic>
      <p:sp>
        <p:nvSpPr>
          <p:cNvPr id="9" name="TextBox 8">
            <a:extLst>
              <a:ext uri="{FF2B5EF4-FFF2-40B4-BE49-F238E27FC236}">
                <a16:creationId xmlns:a16="http://schemas.microsoft.com/office/drawing/2014/main" xmlns="" id="{AA119188-1F86-41A7-F600-712327660818}"/>
              </a:ext>
            </a:extLst>
          </p:cNvPr>
          <p:cNvSpPr txBox="1"/>
          <p:nvPr/>
        </p:nvSpPr>
        <p:spPr>
          <a:xfrm>
            <a:off x="4707802" y="5704210"/>
            <a:ext cx="2037030" cy="369332"/>
          </a:xfrm>
          <a:prstGeom prst="rect">
            <a:avLst/>
          </a:prstGeom>
          <a:noFill/>
        </p:spPr>
        <p:txBody>
          <a:bodyPr wrap="square" rtlCol="0">
            <a:spAutoFit/>
          </a:bodyPr>
          <a:lstStyle/>
          <a:p>
            <a:r>
              <a:rPr lang="en-US" dirty="0"/>
              <a:t>1 Cor. 6: 15- 20</a:t>
            </a:r>
          </a:p>
        </p:txBody>
      </p:sp>
    </p:spTree>
    <p:extLst>
      <p:ext uri="{BB962C8B-B14F-4D97-AF65-F5344CB8AC3E}">
        <p14:creationId xmlns:p14="http://schemas.microsoft.com/office/powerpoint/2010/main" val="147570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AB15FC-B59F-6F55-CA9E-76ABC6339C1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CA12451F-3D88-0D7E-C2A0-50F133266D98}"/>
              </a:ext>
            </a:extLst>
          </p:cNvPr>
          <p:cNvSpPr>
            <a:spLocks noGrp="1"/>
          </p:cNvSpPr>
          <p:nvPr>
            <p:ph idx="1"/>
          </p:nvPr>
        </p:nvSpPr>
        <p:spPr/>
        <p:txBody>
          <a:bodyPr>
            <a:normAutofit fontScale="92500" lnSpcReduction="20000"/>
          </a:bodyPr>
          <a:lstStyle/>
          <a:p>
            <a:pPr marL="0" marR="0">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Col 3:12 – 14, 16</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12 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Since God chose you to be the holy people he loves, you must clothe yourselves with tenderhearted mercy, kindness, humility, gentleness, and patience.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13 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Make allowance for each other’s faults, and forgive anyone who offends you. Remember, the Lord forgave you, so you must forgive others.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14 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Above all, clothe yourselves with love, which binds us all together in perfect harmony.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16 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Let the message about Christ, in all its richness, fill your lives. Teach and counsel each other with all the wisdom he gives.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1246564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5E7B50D-6B89-B7DC-DCD0-9C638401FFB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0F2C3A9F-78D0-D9C8-CF0B-4649B25CD304}"/>
              </a:ext>
            </a:extLst>
          </p:cNvPr>
          <p:cNvSpPr>
            <a:spLocks noGrp="1"/>
          </p:cNvSpPr>
          <p:nvPr>
            <p:ph idx="1"/>
          </p:nvPr>
        </p:nvSpPr>
        <p:spPr/>
        <p:txBody>
          <a:bodyPr>
            <a:normAutofit fontScale="92500" lnSpcReduction="20000"/>
          </a:bodyPr>
          <a:lstStyle/>
          <a:p>
            <a:pPr marL="0" marR="0">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Titus 2:1-2, 6- 8</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As for you, Titus, promote the kind of living that reflects wholesome teaching.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2 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Teach the older men to exercise self-control, to be worthy of respect, and to live wisely. They must have sound faith and be filled with love and patience.</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6 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In the same way, encourage the young men to live wisely.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7 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And you yourself must be an example to them by doing good works of every kind. Let everything you do reflect the integrity and seriousness of your teaching.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8 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Teach the truth so that your teaching can’t be criticized.</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99948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4FC5C5-F456-8616-C4F4-CCF63F601A91}"/>
              </a:ext>
            </a:extLst>
          </p:cNvPr>
          <p:cNvSpPr>
            <a:spLocks noGrp="1"/>
          </p:cNvSpPr>
          <p:nvPr>
            <p:ph type="title"/>
          </p:nvPr>
        </p:nvSpPr>
        <p:spPr/>
        <p:txBody>
          <a:bodyPr/>
          <a:lstStyle/>
          <a:p>
            <a:r>
              <a:rPr lang="en-US" dirty="0"/>
              <a:t>Plasm 19: 7 -</a:t>
            </a:r>
            <a:r>
              <a:rPr lang="en-US"/>
              <a:t>14  Statement &amp;</a:t>
            </a:r>
            <a:br>
              <a:rPr lang="en-US"/>
            </a:br>
            <a:r>
              <a:rPr lang="en-US"/>
              <a:t>					a prayer</a:t>
            </a:r>
            <a:endParaRPr lang="en-US" dirty="0"/>
          </a:p>
        </p:txBody>
      </p:sp>
      <p:sp>
        <p:nvSpPr>
          <p:cNvPr id="3" name="Content Placeholder 2">
            <a:extLst>
              <a:ext uri="{FF2B5EF4-FFF2-40B4-BE49-F238E27FC236}">
                <a16:creationId xmlns:a16="http://schemas.microsoft.com/office/drawing/2014/main" xmlns="" id="{4FC30578-005A-03D5-B317-8BC389D9DAD0}"/>
              </a:ext>
            </a:extLst>
          </p:cNvPr>
          <p:cNvSpPr>
            <a:spLocks noGrp="1"/>
          </p:cNvSpPr>
          <p:nvPr>
            <p:ph idx="1"/>
          </p:nvPr>
        </p:nvSpPr>
        <p:spPr/>
        <p:txBody>
          <a:bodyPr>
            <a:normAutofit lnSpcReduction="10000"/>
          </a:bodyPr>
          <a:lstStyle/>
          <a:p>
            <a:r>
              <a:rPr lang="en-US" b="0" i="0" dirty="0">
                <a:solidFill>
                  <a:srgbClr val="000000"/>
                </a:solidFill>
                <a:effectLst/>
                <a:latin typeface="system-ui"/>
              </a:rPr>
              <a:t>The instructions of the </a:t>
            </a:r>
            <a:r>
              <a:rPr lang="en-US" b="0" i="0" cap="small" dirty="0">
                <a:solidFill>
                  <a:srgbClr val="000000"/>
                </a:solidFill>
                <a:effectLst/>
                <a:latin typeface="system-ui"/>
              </a:rPr>
              <a:t>Lord</a:t>
            </a:r>
            <a:r>
              <a:rPr lang="en-US" b="0" i="0" dirty="0">
                <a:solidFill>
                  <a:srgbClr val="000000"/>
                </a:solidFill>
                <a:effectLst/>
                <a:latin typeface="system-ui"/>
              </a:rPr>
              <a:t> are perfect,</a:t>
            </a:r>
            <a:r>
              <a:rPr lang="en-US" dirty="0"/>
              <a:t/>
            </a:r>
            <a:br>
              <a:rPr lang="en-US" dirty="0"/>
            </a:br>
            <a:r>
              <a:rPr lang="en-US" b="0" i="0" dirty="0">
                <a:solidFill>
                  <a:srgbClr val="000000"/>
                </a:solidFill>
                <a:effectLst/>
                <a:latin typeface="Courier New" panose="02070309020205020404" pitchFamily="49" charset="0"/>
              </a:rPr>
              <a:t>    </a:t>
            </a:r>
            <a:r>
              <a:rPr lang="en-US" b="0" i="0" dirty="0">
                <a:solidFill>
                  <a:srgbClr val="000000"/>
                </a:solidFill>
                <a:effectLst/>
                <a:latin typeface="system-ui"/>
              </a:rPr>
              <a:t>reviving the soul.</a:t>
            </a:r>
            <a:r>
              <a:rPr lang="en-US" dirty="0"/>
              <a:t/>
            </a:r>
            <a:br>
              <a:rPr lang="en-US" dirty="0"/>
            </a:br>
            <a:r>
              <a:rPr lang="en-US" b="0" i="0" dirty="0">
                <a:solidFill>
                  <a:srgbClr val="000000"/>
                </a:solidFill>
                <a:effectLst/>
                <a:latin typeface="system-ui"/>
              </a:rPr>
              <a:t>The decrees of the </a:t>
            </a:r>
            <a:r>
              <a:rPr lang="en-US" b="0" i="0" cap="small" dirty="0">
                <a:solidFill>
                  <a:srgbClr val="000000"/>
                </a:solidFill>
                <a:effectLst/>
                <a:latin typeface="system-ui"/>
              </a:rPr>
              <a:t>Lord</a:t>
            </a:r>
            <a:r>
              <a:rPr lang="en-US" b="0" i="0" dirty="0">
                <a:solidFill>
                  <a:srgbClr val="000000"/>
                </a:solidFill>
                <a:effectLst/>
                <a:latin typeface="system-ui"/>
              </a:rPr>
              <a:t> are trustworthy,</a:t>
            </a:r>
            <a:r>
              <a:rPr lang="en-US" dirty="0"/>
              <a:t/>
            </a:r>
            <a:br>
              <a:rPr lang="en-US" dirty="0"/>
            </a:br>
            <a:r>
              <a:rPr lang="en-US" b="0" i="0" dirty="0">
                <a:solidFill>
                  <a:srgbClr val="000000"/>
                </a:solidFill>
                <a:effectLst/>
                <a:latin typeface="Courier New" panose="02070309020205020404" pitchFamily="49" charset="0"/>
              </a:rPr>
              <a:t>    </a:t>
            </a:r>
            <a:r>
              <a:rPr lang="en-US" b="0" i="0" dirty="0">
                <a:solidFill>
                  <a:srgbClr val="000000"/>
                </a:solidFill>
                <a:effectLst/>
                <a:latin typeface="system-ui"/>
              </a:rPr>
              <a:t>making wise the simple.</a:t>
            </a:r>
            <a:r>
              <a:rPr lang="en-US" dirty="0"/>
              <a:t/>
            </a:r>
            <a:br>
              <a:rPr lang="en-US" dirty="0"/>
            </a:br>
            <a:r>
              <a:rPr lang="en-US" b="1" i="0" baseline="30000" dirty="0">
                <a:solidFill>
                  <a:srgbClr val="000000"/>
                </a:solidFill>
                <a:effectLst/>
                <a:latin typeface="system-ui"/>
              </a:rPr>
              <a:t>8 </a:t>
            </a:r>
            <a:r>
              <a:rPr lang="en-US" b="0" i="0" dirty="0">
                <a:solidFill>
                  <a:srgbClr val="000000"/>
                </a:solidFill>
                <a:effectLst/>
                <a:latin typeface="system-ui"/>
              </a:rPr>
              <a:t>The commandments of the </a:t>
            </a:r>
            <a:r>
              <a:rPr lang="en-US" b="0" i="0" cap="small" dirty="0">
                <a:solidFill>
                  <a:srgbClr val="000000"/>
                </a:solidFill>
                <a:effectLst/>
                <a:latin typeface="system-ui"/>
              </a:rPr>
              <a:t>Lord</a:t>
            </a:r>
            <a:r>
              <a:rPr lang="en-US" b="0" i="0" dirty="0">
                <a:solidFill>
                  <a:srgbClr val="000000"/>
                </a:solidFill>
                <a:effectLst/>
                <a:latin typeface="system-ui"/>
              </a:rPr>
              <a:t> are right,</a:t>
            </a:r>
            <a:r>
              <a:rPr lang="en-US" dirty="0"/>
              <a:t/>
            </a:r>
            <a:br>
              <a:rPr lang="en-US" dirty="0"/>
            </a:br>
            <a:r>
              <a:rPr lang="en-US" b="0" i="0" dirty="0">
                <a:solidFill>
                  <a:srgbClr val="000000"/>
                </a:solidFill>
                <a:effectLst/>
                <a:latin typeface="Courier New" panose="02070309020205020404" pitchFamily="49" charset="0"/>
              </a:rPr>
              <a:t>    </a:t>
            </a:r>
            <a:r>
              <a:rPr lang="en-US" b="0" i="0" dirty="0">
                <a:solidFill>
                  <a:srgbClr val="000000"/>
                </a:solidFill>
                <a:effectLst/>
                <a:latin typeface="system-ui"/>
              </a:rPr>
              <a:t>bringing joy to the heart.</a:t>
            </a:r>
            <a:r>
              <a:rPr lang="en-US" dirty="0"/>
              <a:t/>
            </a:r>
            <a:br>
              <a:rPr lang="en-US" dirty="0"/>
            </a:br>
            <a:r>
              <a:rPr lang="en-US" b="0" i="0" dirty="0">
                <a:solidFill>
                  <a:srgbClr val="000000"/>
                </a:solidFill>
                <a:effectLst/>
                <a:latin typeface="system-ui"/>
              </a:rPr>
              <a:t>The commands of the </a:t>
            </a:r>
            <a:r>
              <a:rPr lang="en-US" b="0" i="0" cap="small" dirty="0">
                <a:solidFill>
                  <a:srgbClr val="000000"/>
                </a:solidFill>
                <a:effectLst/>
                <a:latin typeface="system-ui"/>
              </a:rPr>
              <a:t>Lord</a:t>
            </a:r>
            <a:r>
              <a:rPr lang="en-US" b="0" i="0" dirty="0">
                <a:solidFill>
                  <a:srgbClr val="000000"/>
                </a:solidFill>
                <a:effectLst/>
                <a:latin typeface="system-ui"/>
              </a:rPr>
              <a:t> are clear,</a:t>
            </a:r>
            <a:r>
              <a:rPr lang="en-US" dirty="0"/>
              <a:t/>
            </a:r>
            <a:br>
              <a:rPr lang="en-US" dirty="0"/>
            </a:br>
            <a:r>
              <a:rPr lang="en-US" b="0" i="0" dirty="0">
                <a:solidFill>
                  <a:srgbClr val="000000"/>
                </a:solidFill>
                <a:effectLst/>
                <a:latin typeface="Courier New" panose="02070309020205020404" pitchFamily="49" charset="0"/>
              </a:rPr>
              <a:t>    </a:t>
            </a:r>
            <a:r>
              <a:rPr lang="en-US" b="0" i="0" dirty="0">
                <a:solidFill>
                  <a:srgbClr val="000000"/>
                </a:solidFill>
                <a:effectLst/>
                <a:latin typeface="system-ui"/>
              </a:rPr>
              <a:t>giving insight for living.</a:t>
            </a:r>
            <a:r>
              <a:rPr lang="en-US" dirty="0"/>
              <a:t/>
            </a:r>
            <a:br>
              <a:rPr lang="en-US" dirty="0"/>
            </a:br>
            <a:r>
              <a:rPr lang="en-US" b="1" i="0" baseline="30000" dirty="0">
                <a:solidFill>
                  <a:srgbClr val="000000"/>
                </a:solidFill>
                <a:effectLst/>
                <a:latin typeface="system-ui"/>
              </a:rPr>
              <a:t>9 </a:t>
            </a:r>
            <a:r>
              <a:rPr lang="en-US" b="0" i="0" dirty="0">
                <a:solidFill>
                  <a:srgbClr val="000000"/>
                </a:solidFill>
                <a:effectLst/>
                <a:latin typeface="system-ui"/>
              </a:rPr>
              <a:t>Reverence for the </a:t>
            </a:r>
            <a:r>
              <a:rPr lang="en-US" b="0" i="0" cap="small" dirty="0">
                <a:solidFill>
                  <a:srgbClr val="000000"/>
                </a:solidFill>
                <a:effectLst/>
                <a:latin typeface="system-ui"/>
              </a:rPr>
              <a:t>Lord</a:t>
            </a:r>
            <a:r>
              <a:rPr lang="en-US" b="0" i="0" dirty="0">
                <a:solidFill>
                  <a:srgbClr val="000000"/>
                </a:solidFill>
                <a:effectLst/>
                <a:latin typeface="system-ui"/>
              </a:rPr>
              <a:t> is pure,</a:t>
            </a:r>
            <a:r>
              <a:rPr lang="en-US" dirty="0"/>
              <a:t/>
            </a:r>
            <a:br>
              <a:rPr lang="en-US" dirty="0"/>
            </a:br>
            <a:r>
              <a:rPr lang="en-US" b="0" i="0" dirty="0">
                <a:solidFill>
                  <a:srgbClr val="000000"/>
                </a:solidFill>
                <a:effectLst/>
                <a:latin typeface="Courier New" panose="02070309020205020404" pitchFamily="49" charset="0"/>
              </a:rPr>
              <a:t>    </a:t>
            </a:r>
            <a:r>
              <a:rPr lang="en-US" b="0" i="0" dirty="0">
                <a:solidFill>
                  <a:srgbClr val="000000"/>
                </a:solidFill>
                <a:effectLst/>
                <a:latin typeface="system-ui"/>
              </a:rPr>
              <a:t>lasting forever.</a:t>
            </a:r>
            <a:r>
              <a:rPr lang="en-US" dirty="0"/>
              <a:t/>
            </a:r>
            <a:br>
              <a:rPr lang="en-US" dirty="0"/>
            </a:br>
            <a:r>
              <a:rPr lang="en-US" b="0" i="0" dirty="0">
                <a:solidFill>
                  <a:srgbClr val="000000"/>
                </a:solidFill>
                <a:effectLst/>
                <a:latin typeface="system-ui"/>
              </a:rPr>
              <a:t>The laws of the </a:t>
            </a:r>
            <a:r>
              <a:rPr lang="en-US" b="0" i="0" cap="small" dirty="0">
                <a:solidFill>
                  <a:srgbClr val="000000"/>
                </a:solidFill>
                <a:effectLst/>
                <a:latin typeface="system-ui"/>
              </a:rPr>
              <a:t>Lord</a:t>
            </a:r>
            <a:r>
              <a:rPr lang="en-US" b="0" i="0" dirty="0">
                <a:solidFill>
                  <a:srgbClr val="000000"/>
                </a:solidFill>
                <a:effectLst/>
                <a:latin typeface="system-ui"/>
              </a:rPr>
              <a:t> are true;</a:t>
            </a:r>
            <a:r>
              <a:rPr lang="en-US" dirty="0"/>
              <a:t/>
            </a:r>
            <a:br>
              <a:rPr lang="en-US" dirty="0"/>
            </a:br>
            <a:r>
              <a:rPr lang="en-US" b="0" i="0" dirty="0">
                <a:solidFill>
                  <a:srgbClr val="000000"/>
                </a:solidFill>
                <a:effectLst/>
                <a:latin typeface="Courier New" panose="02070309020205020404" pitchFamily="49" charset="0"/>
              </a:rPr>
              <a:t>    </a:t>
            </a:r>
            <a:r>
              <a:rPr lang="en-US" b="0" i="0" dirty="0">
                <a:solidFill>
                  <a:srgbClr val="000000"/>
                </a:solidFill>
                <a:effectLst/>
                <a:latin typeface="system-ui"/>
              </a:rPr>
              <a:t>each one is fair.</a:t>
            </a:r>
            <a:endParaRPr lang="en-US" dirty="0"/>
          </a:p>
        </p:txBody>
      </p:sp>
    </p:spTree>
    <p:extLst>
      <p:ext uri="{BB962C8B-B14F-4D97-AF65-F5344CB8AC3E}">
        <p14:creationId xmlns:p14="http://schemas.microsoft.com/office/powerpoint/2010/main" val="20846593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CC3AD2-F876-BD24-CC0D-63D579D3766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64CA8A0C-41F0-7849-A6DA-44C4D3998041}"/>
              </a:ext>
            </a:extLst>
          </p:cNvPr>
          <p:cNvSpPr>
            <a:spLocks noGrp="1"/>
          </p:cNvSpPr>
          <p:nvPr>
            <p:ph idx="1"/>
          </p:nvPr>
        </p:nvSpPr>
        <p:spPr/>
        <p:txBody>
          <a:bodyPr/>
          <a:lstStyle/>
          <a:p>
            <a:pPr algn="l">
              <a:buNone/>
            </a:pPr>
            <a:r>
              <a:rPr lang="en-US" b="0" i="0" dirty="0">
                <a:solidFill>
                  <a:srgbClr val="000000"/>
                </a:solidFill>
                <a:effectLst/>
                <a:latin typeface="system-ui"/>
              </a:rPr>
              <a:t>They are more desirable than gold,</a:t>
            </a:r>
            <a:br>
              <a:rPr lang="en-US" b="0" i="0" dirty="0">
                <a:solidFill>
                  <a:srgbClr val="000000"/>
                </a:solidFill>
                <a:effectLst/>
                <a:latin typeface="system-ui"/>
              </a:rPr>
            </a:br>
            <a:r>
              <a:rPr lang="en-US" b="0" i="0" dirty="0">
                <a:solidFill>
                  <a:srgbClr val="000000"/>
                </a:solidFill>
                <a:effectLst/>
                <a:latin typeface="Courier New" panose="02070309020205020404" pitchFamily="49" charset="0"/>
              </a:rPr>
              <a:t>    </a:t>
            </a:r>
            <a:r>
              <a:rPr lang="en-US" b="0" i="0" dirty="0">
                <a:solidFill>
                  <a:srgbClr val="000000"/>
                </a:solidFill>
                <a:effectLst/>
                <a:latin typeface="system-ui"/>
              </a:rPr>
              <a:t>even the finest gold.</a:t>
            </a:r>
            <a:br>
              <a:rPr lang="en-US" b="0" i="0" dirty="0">
                <a:solidFill>
                  <a:srgbClr val="000000"/>
                </a:solidFill>
                <a:effectLst/>
                <a:latin typeface="system-ui"/>
              </a:rPr>
            </a:br>
            <a:r>
              <a:rPr lang="en-US" b="0" i="0" dirty="0">
                <a:solidFill>
                  <a:srgbClr val="000000"/>
                </a:solidFill>
                <a:effectLst/>
                <a:latin typeface="system-ui"/>
              </a:rPr>
              <a:t>They are sweeter than honey,</a:t>
            </a:r>
            <a:br>
              <a:rPr lang="en-US" b="0" i="0" dirty="0">
                <a:solidFill>
                  <a:srgbClr val="000000"/>
                </a:solidFill>
                <a:effectLst/>
                <a:latin typeface="system-ui"/>
              </a:rPr>
            </a:br>
            <a:r>
              <a:rPr lang="en-US" b="0" i="0" dirty="0">
                <a:solidFill>
                  <a:srgbClr val="000000"/>
                </a:solidFill>
                <a:effectLst/>
                <a:latin typeface="Courier New" panose="02070309020205020404" pitchFamily="49" charset="0"/>
              </a:rPr>
              <a:t>    </a:t>
            </a:r>
            <a:r>
              <a:rPr lang="en-US" b="0" i="0" dirty="0">
                <a:solidFill>
                  <a:srgbClr val="000000"/>
                </a:solidFill>
                <a:effectLst/>
                <a:latin typeface="system-ui"/>
              </a:rPr>
              <a:t>even honey dripping from the comb.</a:t>
            </a:r>
            <a:br>
              <a:rPr lang="en-US" b="0" i="0" dirty="0">
                <a:solidFill>
                  <a:srgbClr val="000000"/>
                </a:solidFill>
                <a:effectLst/>
                <a:latin typeface="system-ui"/>
              </a:rPr>
            </a:br>
            <a:r>
              <a:rPr lang="en-US" b="1" i="0" baseline="30000" dirty="0">
                <a:solidFill>
                  <a:srgbClr val="000000"/>
                </a:solidFill>
                <a:effectLst/>
                <a:latin typeface="system-ui"/>
              </a:rPr>
              <a:t>11 </a:t>
            </a:r>
            <a:r>
              <a:rPr lang="en-US" b="0" i="0" dirty="0">
                <a:solidFill>
                  <a:srgbClr val="000000"/>
                </a:solidFill>
                <a:effectLst/>
                <a:latin typeface="system-ui"/>
              </a:rPr>
              <a:t>They are a warning to your servant,</a:t>
            </a:r>
            <a:br>
              <a:rPr lang="en-US" b="0" i="0" dirty="0">
                <a:solidFill>
                  <a:srgbClr val="000000"/>
                </a:solidFill>
                <a:effectLst/>
                <a:latin typeface="system-ui"/>
              </a:rPr>
            </a:br>
            <a:r>
              <a:rPr lang="en-US" b="0" i="0" dirty="0">
                <a:solidFill>
                  <a:srgbClr val="000000"/>
                </a:solidFill>
                <a:effectLst/>
                <a:latin typeface="Courier New" panose="02070309020205020404" pitchFamily="49" charset="0"/>
              </a:rPr>
              <a:t>    </a:t>
            </a:r>
            <a:r>
              <a:rPr lang="en-US" b="0" i="0" dirty="0">
                <a:solidFill>
                  <a:srgbClr val="000000"/>
                </a:solidFill>
                <a:effectLst/>
                <a:latin typeface="system-ui"/>
              </a:rPr>
              <a:t>a great reward for those who obey them.</a:t>
            </a:r>
          </a:p>
          <a:p>
            <a:pPr algn="l">
              <a:buNone/>
            </a:pPr>
            <a:r>
              <a:rPr lang="en-US" b="1" i="0" baseline="30000" dirty="0">
                <a:solidFill>
                  <a:srgbClr val="000000"/>
                </a:solidFill>
                <a:effectLst/>
                <a:latin typeface="system-ui"/>
              </a:rPr>
              <a:t>12 </a:t>
            </a:r>
            <a:r>
              <a:rPr lang="en-US" b="0" i="0" dirty="0">
                <a:solidFill>
                  <a:srgbClr val="000000"/>
                </a:solidFill>
                <a:effectLst/>
                <a:latin typeface="system-ui"/>
              </a:rPr>
              <a:t>How can I know all the sins lurking in my heart?</a:t>
            </a:r>
            <a:br>
              <a:rPr lang="en-US" b="0" i="0" dirty="0">
                <a:solidFill>
                  <a:srgbClr val="000000"/>
                </a:solidFill>
                <a:effectLst/>
                <a:latin typeface="system-ui"/>
              </a:rPr>
            </a:br>
            <a:r>
              <a:rPr lang="en-US" b="0" i="0" dirty="0">
                <a:solidFill>
                  <a:srgbClr val="000000"/>
                </a:solidFill>
                <a:effectLst/>
                <a:latin typeface="Courier New" panose="02070309020205020404" pitchFamily="49" charset="0"/>
              </a:rPr>
              <a:t>    </a:t>
            </a:r>
            <a:r>
              <a:rPr lang="en-US" b="0" i="0" dirty="0">
                <a:solidFill>
                  <a:srgbClr val="000000"/>
                </a:solidFill>
                <a:effectLst/>
                <a:latin typeface="system-ui"/>
              </a:rPr>
              <a:t>Cleanse me from these hidden faults.</a:t>
            </a:r>
          </a:p>
          <a:p>
            <a:endParaRPr lang="en-US" dirty="0"/>
          </a:p>
        </p:txBody>
      </p:sp>
    </p:spTree>
    <p:extLst>
      <p:ext uri="{BB962C8B-B14F-4D97-AF65-F5344CB8AC3E}">
        <p14:creationId xmlns:p14="http://schemas.microsoft.com/office/powerpoint/2010/main" val="9897628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56B6BC-0539-0441-CC12-0368CF7E811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0B627B3B-602A-CED4-8127-47B0755B3E0B}"/>
              </a:ext>
            </a:extLst>
          </p:cNvPr>
          <p:cNvSpPr>
            <a:spLocks noGrp="1"/>
          </p:cNvSpPr>
          <p:nvPr>
            <p:ph idx="1"/>
          </p:nvPr>
        </p:nvSpPr>
        <p:spPr/>
        <p:txBody>
          <a:bodyPr/>
          <a:lstStyle/>
          <a:p>
            <a:pPr algn="l">
              <a:buNone/>
            </a:pPr>
            <a:r>
              <a:rPr lang="en-US" b="0" i="0" dirty="0">
                <a:solidFill>
                  <a:srgbClr val="000000"/>
                </a:solidFill>
                <a:effectLst/>
                <a:latin typeface="system-ui"/>
              </a:rPr>
              <a:t>Keep your servant from deliberate sins!</a:t>
            </a:r>
            <a:br>
              <a:rPr lang="en-US" b="0" i="0" dirty="0">
                <a:solidFill>
                  <a:srgbClr val="000000"/>
                </a:solidFill>
                <a:effectLst/>
                <a:latin typeface="system-ui"/>
              </a:rPr>
            </a:br>
            <a:r>
              <a:rPr lang="en-US" b="0" i="0" dirty="0">
                <a:solidFill>
                  <a:srgbClr val="000000"/>
                </a:solidFill>
                <a:effectLst/>
                <a:latin typeface="Courier New" panose="02070309020205020404" pitchFamily="49" charset="0"/>
              </a:rPr>
              <a:t>    </a:t>
            </a:r>
            <a:r>
              <a:rPr lang="en-US" b="0" i="0" dirty="0">
                <a:solidFill>
                  <a:srgbClr val="000000"/>
                </a:solidFill>
                <a:effectLst/>
                <a:latin typeface="system-ui"/>
              </a:rPr>
              <a:t>Don’t let them control me.</a:t>
            </a:r>
            <a:br>
              <a:rPr lang="en-US" b="0" i="0" dirty="0">
                <a:solidFill>
                  <a:srgbClr val="000000"/>
                </a:solidFill>
                <a:effectLst/>
                <a:latin typeface="system-ui"/>
              </a:rPr>
            </a:br>
            <a:r>
              <a:rPr lang="en-US" b="0" i="0" dirty="0">
                <a:solidFill>
                  <a:srgbClr val="000000"/>
                </a:solidFill>
                <a:effectLst/>
                <a:latin typeface="system-ui"/>
              </a:rPr>
              <a:t>Then I will be free of guilt</a:t>
            </a:r>
            <a:br>
              <a:rPr lang="en-US" b="0" i="0" dirty="0">
                <a:solidFill>
                  <a:srgbClr val="000000"/>
                </a:solidFill>
                <a:effectLst/>
                <a:latin typeface="system-ui"/>
              </a:rPr>
            </a:br>
            <a:r>
              <a:rPr lang="en-US" b="0" i="0" dirty="0">
                <a:solidFill>
                  <a:srgbClr val="000000"/>
                </a:solidFill>
                <a:effectLst/>
                <a:latin typeface="Courier New" panose="02070309020205020404" pitchFamily="49" charset="0"/>
              </a:rPr>
              <a:t>    </a:t>
            </a:r>
            <a:r>
              <a:rPr lang="en-US" b="0" i="0" dirty="0">
                <a:solidFill>
                  <a:srgbClr val="000000"/>
                </a:solidFill>
                <a:effectLst/>
                <a:latin typeface="system-ui"/>
              </a:rPr>
              <a:t>and innocent of great sin.</a:t>
            </a:r>
          </a:p>
          <a:p>
            <a:pPr algn="l">
              <a:buNone/>
            </a:pPr>
            <a:r>
              <a:rPr lang="en-US" b="1" i="0" baseline="30000" dirty="0">
                <a:solidFill>
                  <a:srgbClr val="000000"/>
                </a:solidFill>
                <a:effectLst/>
                <a:latin typeface="system-ui"/>
              </a:rPr>
              <a:t>14 </a:t>
            </a:r>
            <a:r>
              <a:rPr lang="en-US" b="0" i="0" dirty="0">
                <a:solidFill>
                  <a:srgbClr val="000000"/>
                </a:solidFill>
                <a:effectLst/>
                <a:latin typeface="system-ui"/>
              </a:rPr>
              <a:t>May the words of my mouth</a:t>
            </a:r>
            <a:br>
              <a:rPr lang="en-US" b="0" i="0" dirty="0">
                <a:solidFill>
                  <a:srgbClr val="000000"/>
                </a:solidFill>
                <a:effectLst/>
                <a:latin typeface="system-ui"/>
              </a:rPr>
            </a:br>
            <a:r>
              <a:rPr lang="en-US" b="0" i="0" dirty="0">
                <a:solidFill>
                  <a:srgbClr val="000000"/>
                </a:solidFill>
                <a:effectLst/>
                <a:latin typeface="Courier New" panose="02070309020205020404" pitchFamily="49" charset="0"/>
              </a:rPr>
              <a:t>    </a:t>
            </a:r>
            <a:r>
              <a:rPr lang="en-US" b="0" i="0" dirty="0">
                <a:solidFill>
                  <a:srgbClr val="000000"/>
                </a:solidFill>
                <a:effectLst/>
                <a:latin typeface="system-ui"/>
              </a:rPr>
              <a:t>and the meditation of my heart</a:t>
            </a:r>
            <a:br>
              <a:rPr lang="en-US" b="0" i="0" dirty="0">
                <a:solidFill>
                  <a:srgbClr val="000000"/>
                </a:solidFill>
                <a:effectLst/>
                <a:latin typeface="system-ui"/>
              </a:rPr>
            </a:br>
            <a:r>
              <a:rPr lang="en-US" b="0" i="0" dirty="0">
                <a:solidFill>
                  <a:srgbClr val="000000"/>
                </a:solidFill>
                <a:effectLst/>
                <a:latin typeface="system-ui"/>
              </a:rPr>
              <a:t>be pleasing to you,</a:t>
            </a:r>
            <a:br>
              <a:rPr lang="en-US" b="0" i="0" dirty="0">
                <a:solidFill>
                  <a:srgbClr val="000000"/>
                </a:solidFill>
                <a:effectLst/>
                <a:latin typeface="system-ui"/>
              </a:rPr>
            </a:br>
            <a:r>
              <a:rPr lang="en-US" b="0" i="0" dirty="0">
                <a:solidFill>
                  <a:srgbClr val="000000"/>
                </a:solidFill>
                <a:effectLst/>
                <a:latin typeface="Courier New" panose="02070309020205020404" pitchFamily="49" charset="0"/>
              </a:rPr>
              <a:t>    </a:t>
            </a:r>
            <a:r>
              <a:rPr lang="en-US" b="0" i="0" dirty="0">
                <a:solidFill>
                  <a:srgbClr val="000000"/>
                </a:solidFill>
                <a:effectLst/>
                <a:latin typeface="system-ui"/>
              </a:rPr>
              <a:t>O </a:t>
            </a:r>
            <a:r>
              <a:rPr lang="en-US" b="0" i="0" cap="small" dirty="0">
                <a:solidFill>
                  <a:srgbClr val="000000"/>
                </a:solidFill>
                <a:effectLst/>
                <a:latin typeface="system-ui"/>
              </a:rPr>
              <a:t>Lord</a:t>
            </a:r>
            <a:r>
              <a:rPr lang="en-US" b="0" i="0" dirty="0">
                <a:solidFill>
                  <a:srgbClr val="000000"/>
                </a:solidFill>
                <a:effectLst/>
                <a:latin typeface="system-ui"/>
              </a:rPr>
              <a:t>, my rock and my redeemer.</a:t>
            </a:r>
          </a:p>
          <a:p>
            <a:endParaRPr lang="en-US" dirty="0"/>
          </a:p>
        </p:txBody>
      </p:sp>
    </p:spTree>
    <p:extLst>
      <p:ext uri="{BB962C8B-B14F-4D97-AF65-F5344CB8AC3E}">
        <p14:creationId xmlns:p14="http://schemas.microsoft.com/office/powerpoint/2010/main" val="4020449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12A3D0B-ED23-90D2-6FB5-8BEBAE9D2BD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9137EDB4-9143-163E-7490-3CBDD574AE03}"/>
              </a:ext>
            </a:extLst>
          </p:cNvPr>
          <p:cNvSpPr>
            <a:spLocks noGrp="1"/>
          </p:cNvSpPr>
          <p:nvPr>
            <p:ph idx="1"/>
          </p:nvPr>
        </p:nvSpPr>
        <p:spPr/>
        <p:txBody>
          <a:bodyPr/>
          <a:lstStyle/>
          <a:p>
            <a:endParaRPr lang="en-US" dirty="0"/>
          </a:p>
        </p:txBody>
      </p:sp>
      <p:pic>
        <p:nvPicPr>
          <p:cNvPr id="4" name="Content Placeholder 4" descr="A diagram of a life application&#10;&#10;AI-generated content may be incorrect.">
            <a:extLst>
              <a:ext uri="{FF2B5EF4-FFF2-40B4-BE49-F238E27FC236}">
                <a16:creationId xmlns:a16="http://schemas.microsoft.com/office/drawing/2014/main" xmlns="" id="{08C06AA1-97F3-6F90-606F-8633437C43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951" y="681037"/>
            <a:ext cx="6887399" cy="5239043"/>
          </a:xfrm>
          <a:prstGeom prst="rect">
            <a:avLst/>
          </a:prstGeom>
        </p:spPr>
      </p:pic>
    </p:spTree>
    <p:extLst>
      <p:ext uri="{BB962C8B-B14F-4D97-AF65-F5344CB8AC3E}">
        <p14:creationId xmlns:p14="http://schemas.microsoft.com/office/powerpoint/2010/main" val="3684569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7AB2C5D-5E09-C0F9-54E5-17B587820064}"/>
              </a:ext>
            </a:extLst>
          </p:cNvPr>
          <p:cNvSpPr>
            <a:spLocks noGrp="1"/>
          </p:cNvSpPr>
          <p:nvPr>
            <p:ph idx="1"/>
          </p:nvPr>
        </p:nvSpPr>
        <p:spPr>
          <a:xfrm>
            <a:off x="556222" y="965545"/>
            <a:ext cx="7886700" cy="4351338"/>
          </a:xfrm>
        </p:spPr>
        <p:txBody>
          <a:bodyPr>
            <a:normAutofit fontScale="92500" lnSpcReduction="20000"/>
          </a:bodyPr>
          <a:lstStyle/>
          <a:p>
            <a:pPr marL="0" marR="0">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Therefore I, a prisoner for serving the Lord, beg you to lead a life worthy of your calling, for you have been called by God.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2 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Always be humble and gentle. Be patient with each other, making allowance for each other’s faults because of your love.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3 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Make every effort to keep yourselves united in the Spirit, binding yourselves together with peace.  </a:t>
            </a:r>
            <a:r>
              <a:rPr lang="en-US" sz="2800" b="1" kern="100" dirty="0">
                <a:effectLst/>
                <a:latin typeface="Aptos" panose="020B0004020202020204" pitchFamily="34" charset="0"/>
                <a:ea typeface="Aptos" panose="020B0004020202020204" pitchFamily="34" charset="0"/>
                <a:cs typeface="Times New Roman" panose="02020603050405020304" pitchFamily="18" charset="0"/>
              </a:rPr>
              <a:t>Eph. 4: 1-3</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14 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Then we will no longer be immature like children. We won’t be tossed and blown about by every wind of new teaching. We will not be influenced when people try to trick us with lies so clever they sound like the truth.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15 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Instead, we will speak the truth in love, growing in every way more and more like Christ, who is the head of his body, the church.  </a:t>
            </a:r>
            <a:r>
              <a:rPr lang="en-US" sz="2800" b="1" kern="100" dirty="0">
                <a:effectLst/>
                <a:latin typeface="Aptos" panose="020B0004020202020204" pitchFamily="34" charset="0"/>
                <a:ea typeface="Aptos" panose="020B0004020202020204" pitchFamily="34" charset="0"/>
                <a:cs typeface="Times New Roman" panose="02020603050405020304" pitchFamily="18" charset="0"/>
              </a:rPr>
              <a:t>Eph. 4:15-15</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755727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A19D38-A982-870C-C907-A0E7683C1F8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BE756DA6-791F-E1E1-EFDF-E1A7DEB85109}"/>
              </a:ext>
            </a:extLst>
          </p:cNvPr>
          <p:cNvSpPr>
            <a:spLocks noGrp="1"/>
          </p:cNvSpPr>
          <p:nvPr>
            <p:ph idx="1"/>
          </p:nvPr>
        </p:nvSpPr>
        <p:spPr/>
        <p:txBody>
          <a:bodyPr>
            <a:normAutofit fontScale="85000" lnSpcReduction="10000"/>
          </a:bodyPr>
          <a:lstStyle/>
          <a:p>
            <a:pPr marL="0" marR="0">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Rom. 15: 1-3, 5,7</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We who are strong must be considerate of those who are sensitive about things like this. We must not just please ourselves.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2 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We should help others do what is right and build them up in the Lord.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3 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For even Christ didn’t live to please himself.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5 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May God, who gives this patience and encouragement, help you live in complete harmony with each other, as is fitting for followers of Christ Jesus.</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7 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Therefore, accept each other just as Christ has accepted you so that God will be given glory.</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94503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211D55-AB0F-1CB2-4AD2-4E7E39C6031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D2848FBA-C998-7627-1FDB-3048B080A831}"/>
              </a:ext>
            </a:extLst>
          </p:cNvPr>
          <p:cNvSpPr>
            <a:spLocks noGrp="1"/>
          </p:cNvSpPr>
          <p:nvPr>
            <p:ph idx="1"/>
          </p:nvPr>
        </p:nvSpPr>
        <p:spPr/>
        <p:txBody>
          <a:bodyPr>
            <a:normAutofit fontScale="77500" lnSpcReduction="20000"/>
          </a:bodyPr>
          <a:lstStyle/>
          <a:p>
            <a:pPr marL="0" marR="0">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We need community. When we don’t have it, we’ll feel an emptiness, a longing, a craving, one that isn’t rooted in discontentment but in our very design. Just like God created us to require oxygen and water and food to live, he’s created us to need one another. However, well-intentioned efforts to emphasize the importance of a personal relationship with God have inadvertently diminished the importance of our corporate relationship. When we come to faith in Christ, we obtain citizenship in God’s kingdom. We aren’t lone rangers; we are indelibly linked to God’s people.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We carry out the mission together, inviting others to join the kingdom that will not be shaken. When enemies are in our midst—seeking to deceive and dismantle the kingdom—we drive them out. And when the battle seems bleak and our hope wavers, we remind each other that God has already won.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3200400" marR="0" indent="457200">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“Amy </a:t>
            </a:r>
            <a:r>
              <a:rPr lang="en-US" sz="2800" kern="100" dirty="0" err="1">
                <a:effectLst/>
                <a:latin typeface="Aptos" panose="020B0004020202020204" pitchFamily="34" charset="0"/>
                <a:ea typeface="Aptos" panose="020B0004020202020204" pitchFamily="34" charset="0"/>
                <a:cs typeface="Times New Roman" panose="02020603050405020304" pitchFamily="18" charset="0"/>
              </a:rPr>
              <a:t>Dimarcangelo</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842762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ACD7B11-B55D-43A2-E15E-8522ABF45E2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AA757830-4138-77B7-18A9-CFBCBBD1C48F}"/>
              </a:ext>
            </a:extLst>
          </p:cNvPr>
          <p:cNvSpPr>
            <a:spLocks noGrp="1"/>
          </p:cNvSpPr>
          <p:nvPr>
            <p:ph idx="1"/>
          </p:nvPr>
        </p:nvSpPr>
        <p:spPr/>
        <p:txBody>
          <a:bodyPr/>
          <a:lstStyle/>
          <a:p>
            <a:r>
              <a:rPr lang="en-US" b="1" i="0" baseline="30000" dirty="0">
                <a:solidFill>
                  <a:srgbClr val="000000"/>
                </a:solidFill>
                <a:effectLst/>
                <a:latin typeface="system-ui"/>
              </a:rPr>
              <a:t>2 </a:t>
            </a:r>
            <a:r>
              <a:rPr lang="en-US" b="0" i="0" dirty="0">
                <a:solidFill>
                  <a:srgbClr val="000000"/>
                </a:solidFill>
                <a:effectLst/>
                <a:latin typeface="system-ui"/>
              </a:rPr>
              <a:t>Dear friends, you always followed my instructions when I was with you. And now that I am away, it is even more important. Work hard to show the results of your salvation, obeying God with deep reverence and fear. </a:t>
            </a:r>
            <a:r>
              <a:rPr lang="en-US" b="1" i="0" baseline="30000" dirty="0">
                <a:solidFill>
                  <a:srgbClr val="000000"/>
                </a:solidFill>
                <a:effectLst/>
                <a:latin typeface="system-ui"/>
              </a:rPr>
              <a:t>13 </a:t>
            </a:r>
            <a:r>
              <a:rPr lang="en-US" b="0" i="0" dirty="0">
                <a:solidFill>
                  <a:srgbClr val="000000"/>
                </a:solidFill>
                <a:effectLst/>
                <a:latin typeface="system-ui"/>
              </a:rPr>
              <a:t>For God is working in you, giving you the desire and the power to do what pleases him.   Phil.  2: 12 – 13</a:t>
            </a:r>
          </a:p>
          <a:p>
            <a:endParaRPr lang="en-US" dirty="0"/>
          </a:p>
        </p:txBody>
      </p:sp>
    </p:spTree>
    <p:extLst>
      <p:ext uri="{BB962C8B-B14F-4D97-AF65-F5344CB8AC3E}">
        <p14:creationId xmlns:p14="http://schemas.microsoft.com/office/powerpoint/2010/main" val="312746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5E8308-2F8A-4D4B-6EDF-573377D5970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1C952CC5-CCF2-7C53-52A5-6E2FD50EFC3A}"/>
              </a:ext>
            </a:extLst>
          </p:cNvPr>
          <p:cNvSpPr>
            <a:spLocks noGrp="1"/>
          </p:cNvSpPr>
          <p:nvPr>
            <p:ph idx="1"/>
          </p:nvPr>
        </p:nvSpPr>
        <p:spPr/>
        <p:txBody>
          <a:bodyPr>
            <a:normAutofit fontScale="85000" lnSpcReduction="20000"/>
          </a:bodyPr>
          <a:lstStyle/>
          <a:p>
            <a:pPr marL="0" marR="0">
              <a:buNone/>
            </a:pP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11 </a:t>
            </a:r>
            <a:r>
              <a:rPr lang="en-US" sz="2800" b="1" kern="100" dirty="0">
                <a:effectLst/>
                <a:latin typeface="Aptos" panose="020B0004020202020204" pitchFamily="34" charset="0"/>
                <a:ea typeface="Aptos" panose="020B0004020202020204" pitchFamily="34" charset="0"/>
                <a:cs typeface="Times New Roman" panose="02020603050405020304" pitchFamily="18" charset="0"/>
              </a:rPr>
              <a:t>“This is the meaning of the parable:</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The seed is God’s word.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12 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seeds that fell on the footpath represent those who hear the message, only to have the devil come and take it away from their hearts and prevent them from believing and being saved.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13 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seeds on the rocky soil represent those who hear the message and receive it with joy. But since they don’t have deep roots, they believe for a while, then they fall away when they face temptation.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14 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seeds that fell among the thorns represent those who hear the message, but all too quickly the message is crowded out by the cares and riches and pleasures of this life. And so they never grow into maturity. </a:t>
            </a:r>
            <a:r>
              <a:rPr lang="en-US" sz="2800" b="1" kern="100" baseline="300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rPr>
              <a:t>15 </a:t>
            </a:r>
            <a:r>
              <a:rPr lang="en-US" sz="2800"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rPr>
              <a:t>And the seeds that fell on the good soil represent honest, good-hearted people who hear God’s word, cling to it, and patiently produce a huge harvest.</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r>
              <a:rPr lang="en-US" dirty="0"/>
              <a:t>  Luke 8: 11- 15  </a:t>
            </a:r>
          </a:p>
        </p:txBody>
      </p:sp>
    </p:spTree>
    <p:extLst>
      <p:ext uri="{BB962C8B-B14F-4D97-AF65-F5344CB8AC3E}">
        <p14:creationId xmlns:p14="http://schemas.microsoft.com/office/powerpoint/2010/main" val="2831986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39263C-ADDB-EF0C-418C-C4ED157A9CE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C942B435-1A9F-AA0C-C64F-020372372204}"/>
              </a:ext>
            </a:extLst>
          </p:cNvPr>
          <p:cNvSpPr>
            <a:spLocks noGrp="1"/>
          </p:cNvSpPr>
          <p:nvPr>
            <p:ph idx="1"/>
          </p:nvPr>
        </p:nvSpPr>
        <p:spPr/>
        <p:txBody>
          <a:bodyPr/>
          <a:lstStyle/>
          <a:p>
            <a:pPr marL="0" marR="0">
              <a:buNone/>
            </a:pPr>
            <a:r>
              <a:rPr lang="en-US" sz="2800" kern="100" dirty="0" err="1">
                <a:effectLst/>
                <a:latin typeface="Aptos" panose="020B0004020202020204" pitchFamily="34" charset="0"/>
                <a:ea typeface="Aptos" panose="020B0004020202020204" pitchFamily="34" charset="0"/>
                <a:cs typeface="Times New Roman" panose="02020603050405020304" pitchFamily="18" charset="0"/>
              </a:rPr>
              <a:t>ou</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are my friends if you do what I command.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15 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I no longer call you slaves, because a master doesn’t confide in his slaves. Now you are my friends,</a:t>
            </a:r>
            <a:r>
              <a:rPr lang="en-US" sz="2800" kern="100" dirty="0">
                <a:solidFill>
                  <a:srgbClr val="EE0000"/>
                </a:solidFill>
                <a:effectLst/>
                <a:latin typeface="Aptos" panose="020B0004020202020204" pitchFamily="34" charset="0"/>
                <a:ea typeface="Aptos" panose="020B0004020202020204" pitchFamily="34" charset="0"/>
                <a:cs typeface="Times New Roman" panose="02020603050405020304" pitchFamily="18" charset="0"/>
              </a:rPr>
              <a:t>(Servant King Posture)</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since I have told you everything the Father told me.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16 </a:t>
            </a:r>
            <a:r>
              <a:rPr lang="en-US" sz="2800" b="1" kern="100" dirty="0">
                <a:effectLst/>
                <a:latin typeface="Aptos" panose="020B0004020202020204" pitchFamily="34" charset="0"/>
                <a:ea typeface="Aptos" panose="020B0004020202020204" pitchFamily="34" charset="0"/>
                <a:cs typeface="Times New Roman" panose="02020603050405020304" pitchFamily="18" charset="0"/>
              </a:rPr>
              <a:t>You didn’t choose me. I chose you</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I appointed you to go and produce lasting fruit, so that the Father will give you whatever you ask for, using my name.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17 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This is my command: Love each other.</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John 15: 14-17</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0306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84239F2-FD7D-6028-7CFF-7EE99E6D773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6BFEB457-7CEB-8620-3002-3362E8E95A8C}"/>
              </a:ext>
            </a:extLst>
          </p:cNvPr>
          <p:cNvSpPr>
            <a:spLocks noGrp="1"/>
          </p:cNvSpPr>
          <p:nvPr>
            <p:ph idx="1"/>
          </p:nvPr>
        </p:nvSpPr>
        <p:spPr/>
        <p:txBody>
          <a:bodyPr>
            <a:normAutofit fontScale="92500"/>
          </a:bodyPr>
          <a:lstStyle/>
          <a:p>
            <a:pPr marL="0" marR="0">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But in fact, it is best for you that I go away, because if I don’t, the Advocate</a:t>
            </a:r>
            <a:r>
              <a:rPr lang="en-US" sz="2800" kern="100" baseline="30000" dirty="0">
                <a:effectLst/>
                <a:latin typeface="Aptos" panose="020B0004020202020204" pitchFamily="34" charset="0"/>
                <a:ea typeface="Aptos" panose="020B0004020202020204" pitchFamily="34" charset="0"/>
                <a:cs typeface="Times New Roman" panose="02020603050405020304" pitchFamily="18" charset="0"/>
              </a:rPr>
              <a:t>[</a:t>
            </a:r>
            <a:r>
              <a:rPr lang="en-US" sz="2800" u="sng" kern="100" baseline="30000" dirty="0">
                <a:solidFill>
                  <a:srgbClr val="0563C1"/>
                </a:solidFill>
                <a:effectLst/>
                <a:latin typeface="Aptos" panose="020B0004020202020204" pitchFamily="34" charset="0"/>
                <a:ea typeface="Aptos" panose="020B0004020202020204" pitchFamily="34" charset="0"/>
                <a:cs typeface="Times New Roman" panose="02020603050405020304" pitchFamily="18" charset="0"/>
                <a:hlinkClick r:id="rId2" tooltip="See footnote a"/>
              </a:rPr>
              <a:t>a</a:t>
            </a:r>
            <a:r>
              <a:rPr lang="en-US" sz="2800" kern="100" baseline="30000" dirty="0">
                <a:effectLst/>
                <a:latin typeface="Aptos" panose="020B0004020202020204" pitchFamily="34" charset="0"/>
                <a:ea typeface="Aptos" panose="020B0004020202020204" pitchFamily="34" charset="0"/>
                <a:cs typeface="Times New Roman" panose="02020603050405020304" pitchFamily="18" charset="0"/>
              </a:rPr>
              <a: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won’t come. If I do go away, then I will send him to you.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8 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And when he comes, he will convict the world of its sin, and of God’s righteousness, and of the coming judgment.</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13 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When the Spirit of truth comes, he will guide you into all truth. He will not speak on his own but will tell you what he has heard. He will tell you about the future. </a:t>
            </a:r>
            <a:r>
              <a:rPr lang="en-US" sz="2800" b="1" kern="100" baseline="30000" dirty="0">
                <a:effectLst/>
                <a:latin typeface="Aptos" panose="020B0004020202020204" pitchFamily="34" charset="0"/>
                <a:ea typeface="Aptos" panose="020B0004020202020204" pitchFamily="34" charset="0"/>
                <a:cs typeface="Times New Roman" panose="02020603050405020304" pitchFamily="18" charset="0"/>
              </a:rPr>
              <a:t>14 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He will bring me glory by telling you whatever he receives from me.</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r>
              <a:rPr lang="en-US" dirty="0"/>
              <a:t>John 16; 7- 8</a:t>
            </a:r>
          </a:p>
        </p:txBody>
      </p:sp>
    </p:spTree>
    <p:extLst>
      <p:ext uri="{BB962C8B-B14F-4D97-AF65-F5344CB8AC3E}">
        <p14:creationId xmlns:p14="http://schemas.microsoft.com/office/powerpoint/2010/main" val="27116565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xmlns=""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23</TotalTime>
  <Words>263</Words>
  <Application>Microsoft Office PowerPoint</Application>
  <PresentationFormat>On-screen Show (4:3)</PresentationFormat>
  <Paragraphs>48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Message:  Steady growth and breaking off old habits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Plasm 19: 7 -14  Statement &amp;      a prayer</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Message:  Steady growth and breaking off old habits</dc:title>
  <dc:creator>Doug Lamb</dc:creator>
  <cp:lastModifiedBy>LifeGate</cp:lastModifiedBy>
  <cp:revision>2</cp:revision>
  <cp:lastPrinted>2025-11-16T14:31:24Z</cp:lastPrinted>
  <dcterms:created xsi:type="dcterms:W3CDTF">2025-11-16T14:08:48Z</dcterms:created>
  <dcterms:modified xsi:type="dcterms:W3CDTF">2025-11-16T15:26:15Z</dcterms:modified>
</cp:coreProperties>
</file>