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39"/>
  </p:notesMasterIdLst>
  <p:sldIdLst>
    <p:sldId id="257" r:id="rId2"/>
    <p:sldId id="282" r:id="rId3"/>
    <p:sldId id="297" r:id="rId4"/>
    <p:sldId id="260" r:id="rId5"/>
    <p:sldId id="290" r:id="rId6"/>
    <p:sldId id="288" r:id="rId7"/>
    <p:sldId id="259" r:id="rId8"/>
    <p:sldId id="269" r:id="rId9"/>
    <p:sldId id="265" r:id="rId10"/>
    <p:sldId id="280" r:id="rId11"/>
    <p:sldId id="281" r:id="rId12"/>
    <p:sldId id="283" r:id="rId13"/>
    <p:sldId id="272" r:id="rId14"/>
    <p:sldId id="258" r:id="rId15"/>
    <p:sldId id="274" r:id="rId16"/>
    <p:sldId id="266" r:id="rId17"/>
    <p:sldId id="275" r:id="rId18"/>
    <p:sldId id="277" r:id="rId19"/>
    <p:sldId id="279" r:id="rId20"/>
    <p:sldId id="296" r:id="rId21"/>
    <p:sldId id="295" r:id="rId22"/>
    <p:sldId id="294" r:id="rId23"/>
    <p:sldId id="278" r:id="rId24"/>
    <p:sldId id="285" r:id="rId25"/>
    <p:sldId id="286" r:id="rId26"/>
    <p:sldId id="273" r:id="rId27"/>
    <p:sldId id="284" r:id="rId28"/>
    <p:sldId id="287" r:id="rId29"/>
    <p:sldId id="271" r:id="rId30"/>
    <p:sldId id="292" r:id="rId31"/>
    <p:sldId id="270" r:id="rId32"/>
    <p:sldId id="289" r:id="rId33"/>
    <p:sldId id="293" r:id="rId34"/>
    <p:sldId id="276" r:id="rId35"/>
    <p:sldId id="262" r:id="rId36"/>
    <p:sldId id="291" r:id="rId37"/>
    <p:sldId id="25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F1B0C-0D56-4793-AF5D-95150BE4B231}" v="221" dt="2025-06-22T03:10:56.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64258" autoAdjust="0"/>
  </p:normalViewPr>
  <p:slideViewPr>
    <p:cSldViewPr snapToGrid="0">
      <p:cViewPr varScale="1">
        <p:scale>
          <a:sx n="35" d="100"/>
          <a:sy n="35" d="100"/>
        </p:scale>
        <p:origin x="2190" y="26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3135D-B57E-47E4-8ED1-85DE3905A2E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5045C40-4EA5-4871-9915-B8A3301043AF}">
      <dgm:prSet/>
      <dgm:spPr/>
      <dgm:t>
        <a:bodyPr/>
        <a:lstStyle/>
        <a:p>
          <a:r>
            <a:rPr lang="en-US" b="1" i="0" baseline="30000" dirty="0"/>
            <a:t>29 </a:t>
          </a:r>
          <a:r>
            <a:rPr lang="en-US" b="0" i="0" dirty="0"/>
            <a:t>Jesus answered him, “The first of all the commandments </a:t>
          </a:r>
          <a:r>
            <a:rPr lang="en-US" b="0" i="1" dirty="0"/>
            <a:t>is:</a:t>
          </a:r>
          <a:r>
            <a:rPr lang="en-US" b="0" i="0" dirty="0"/>
            <a:t> ‘Hear, O Israel, the Lord our God, the Lord is </a:t>
          </a:r>
          <a:r>
            <a:rPr lang="en-US" b="1" i="0" dirty="0">
              <a:solidFill>
                <a:schemeClr val="tx1"/>
              </a:solidFill>
            </a:rPr>
            <a:t>one</a:t>
          </a:r>
          <a:r>
            <a:rPr lang="en-US" b="0" i="0" dirty="0"/>
            <a:t>. </a:t>
          </a:r>
          <a:r>
            <a:rPr lang="en-US" b="1" i="0" baseline="30000" dirty="0"/>
            <a:t> </a:t>
          </a:r>
          <a:endParaRPr lang="en-US" dirty="0"/>
        </a:p>
      </dgm:t>
    </dgm:pt>
    <dgm:pt modelId="{1C643D92-31ED-435F-A5D8-7E5FFA4D3647}" type="parTrans" cxnId="{7482CBCA-3E41-4572-B7C7-9A13C8A21ECD}">
      <dgm:prSet/>
      <dgm:spPr/>
      <dgm:t>
        <a:bodyPr/>
        <a:lstStyle/>
        <a:p>
          <a:endParaRPr lang="en-US"/>
        </a:p>
      </dgm:t>
    </dgm:pt>
    <dgm:pt modelId="{7596A3E1-3990-4ABD-86E3-05812289A28C}" type="sibTrans" cxnId="{7482CBCA-3E41-4572-B7C7-9A13C8A21ECD}">
      <dgm:prSet/>
      <dgm:spPr/>
      <dgm:t>
        <a:bodyPr/>
        <a:lstStyle/>
        <a:p>
          <a:endParaRPr lang="en-US"/>
        </a:p>
      </dgm:t>
    </dgm:pt>
    <dgm:pt modelId="{8CF8CE14-0BA7-4A75-81A5-D77CA14E7908}">
      <dgm:prSet/>
      <dgm:spPr/>
      <dgm:t>
        <a:bodyPr/>
        <a:lstStyle/>
        <a:p>
          <a:r>
            <a:rPr lang="en-US" b="1" dirty="0">
              <a:solidFill>
                <a:schemeClr val="tx1"/>
              </a:solidFill>
            </a:rPr>
            <a:t>‘</a:t>
          </a:r>
          <a:r>
            <a:rPr lang="en-US" b="1" dirty="0" err="1">
              <a:solidFill>
                <a:schemeClr val="tx1"/>
              </a:solidFill>
            </a:rPr>
            <a:t>ekad</a:t>
          </a:r>
          <a:r>
            <a:rPr lang="en-US" b="1" dirty="0">
              <a:solidFill>
                <a:schemeClr val="tx1"/>
              </a:solidFill>
            </a:rPr>
            <a:t> </a:t>
          </a:r>
          <a:r>
            <a:rPr lang="en-US" dirty="0">
              <a:solidFill>
                <a:schemeClr val="bg1"/>
              </a:solidFill>
            </a:rPr>
            <a:t>or</a:t>
          </a:r>
          <a:r>
            <a:rPr lang="en-US" dirty="0">
              <a:solidFill>
                <a:schemeClr val="tx1"/>
              </a:solidFill>
            </a:rPr>
            <a:t> </a:t>
          </a:r>
          <a:r>
            <a:rPr lang="en-US" b="1" dirty="0">
              <a:solidFill>
                <a:schemeClr val="tx1"/>
              </a:solidFill>
            </a:rPr>
            <a:t>one</a:t>
          </a:r>
          <a:r>
            <a:rPr lang="en-US" dirty="0"/>
            <a:t>: unity made up of several parts</a:t>
          </a:r>
        </a:p>
      </dgm:t>
    </dgm:pt>
    <dgm:pt modelId="{7DB74E31-CD6A-4EC5-BF6A-9FDB044A07D8}" type="parTrans" cxnId="{04C5CB71-234C-4833-AC9E-B835C86BDF6B}">
      <dgm:prSet/>
      <dgm:spPr/>
      <dgm:t>
        <a:bodyPr/>
        <a:lstStyle/>
        <a:p>
          <a:endParaRPr lang="en-US"/>
        </a:p>
      </dgm:t>
    </dgm:pt>
    <dgm:pt modelId="{B3B1FDDF-0C7C-4C56-AB50-59D8001B72A6}" type="sibTrans" cxnId="{04C5CB71-234C-4833-AC9E-B835C86BDF6B}">
      <dgm:prSet/>
      <dgm:spPr/>
      <dgm:t>
        <a:bodyPr/>
        <a:lstStyle/>
        <a:p>
          <a:endParaRPr lang="en-US"/>
        </a:p>
      </dgm:t>
    </dgm:pt>
    <dgm:pt modelId="{9D1180A7-A6E8-4B10-B4BE-C4049E6890A1}">
      <dgm:prSet/>
      <dgm:spPr/>
      <dgm:t>
        <a:bodyPr/>
        <a:lstStyle/>
        <a:p>
          <a:r>
            <a:rPr lang="en-US" b="1" i="0" baseline="30000" dirty="0"/>
            <a:t>30 </a:t>
          </a:r>
          <a:r>
            <a:rPr lang="en-US" b="0" i="0" dirty="0"/>
            <a:t>And you shall love the Lord your God with all your </a:t>
          </a:r>
          <a:r>
            <a:rPr lang="en-US" b="1" i="0" dirty="0">
              <a:solidFill>
                <a:schemeClr val="tx1"/>
              </a:solidFill>
            </a:rPr>
            <a:t>heart</a:t>
          </a:r>
          <a:r>
            <a:rPr lang="en-US" b="0" i="0" dirty="0"/>
            <a:t>, with all your </a:t>
          </a:r>
          <a:r>
            <a:rPr lang="en-US" b="1" i="0" dirty="0">
              <a:solidFill>
                <a:schemeClr val="tx1"/>
              </a:solidFill>
            </a:rPr>
            <a:t>soul</a:t>
          </a:r>
          <a:r>
            <a:rPr lang="en-US" b="0" i="0" dirty="0"/>
            <a:t>, with all your </a:t>
          </a:r>
          <a:r>
            <a:rPr lang="en-US" b="1" i="0" dirty="0">
              <a:solidFill>
                <a:schemeClr val="tx1"/>
              </a:solidFill>
            </a:rPr>
            <a:t>mind</a:t>
          </a:r>
          <a:r>
            <a:rPr lang="en-US" b="0" i="0" dirty="0"/>
            <a:t>, and with all your </a:t>
          </a:r>
          <a:r>
            <a:rPr lang="en-US" b="1" i="0" dirty="0">
              <a:solidFill>
                <a:schemeClr val="tx1"/>
              </a:solidFill>
            </a:rPr>
            <a:t>strength</a:t>
          </a:r>
          <a:r>
            <a:rPr lang="en-US" b="0" i="0" dirty="0"/>
            <a:t>.’ This </a:t>
          </a:r>
          <a:r>
            <a:rPr lang="en-US" b="0" i="1" dirty="0"/>
            <a:t>is</a:t>
          </a:r>
          <a:r>
            <a:rPr lang="en-US" b="0" i="0" dirty="0"/>
            <a:t> the first commandment.</a:t>
          </a:r>
          <a:endParaRPr lang="en-US" dirty="0"/>
        </a:p>
      </dgm:t>
    </dgm:pt>
    <dgm:pt modelId="{DCB7530A-A701-4F13-B0FD-FC8467AA6D80}" type="parTrans" cxnId="{8066E6CE-1287-4305-AEE0-65798230B065}">
      <dgm:prSet/>
      <dgm:spPr/>
      <dgm:t>
        <a:bodyPr/>
        <a:lstStyle/>
        <a:p>
          <a:endParaRPr lang="en-US"/>
        </a:p>
      </dgm:t>
    </dgm:pt>
    <dgm:pt modelId="{B0F79153-68E5-4226-BEC3-B9A752891B00}" type="sibTrans" cxnId="{8066E6CE-1287-4305-AEE0-65798230B065}">
      <dgm:prSet/>
      <dgm:spPr/>
      <dgm:t>
        <a:bodyPr/>
        <a:lstStyle/>
        <a:p>
          <a:endParaRPr lang="en-US"/>
        </a:p>
      </dgm:t>
    </dgm:pt>
    <dgm:pt modelId="{9C272657-EF67-4BF8-8BF6-D17E349E884F}" type="pres">
      <dgm:prSet presAssocID="{6A13135D-B57E-47E4-8ED1-85DE3905A2EA}" presName="linear" presStyleCnt="0">
        <dgm:presLayoutVars>
          <dgm:animLvl val="lvl"/>
          <dgm:resizeHandles val="exact"/>
        </dgm:presLayoutVars>
      </dgm:prSet>
      <dgm:spPr/>
    </dgm:pt>
    <dgm:pt modelId="{04AF5AD3-A8DE-42FD-85DF-A0CBC5FE164C}" type="pres">
      <dgm:prSet presAssocID="{05045C40-4EA5-4871-9915-B8A3301043AF}" presName="parentText" presStyleLbl="node1" presStyleIdx="0" presStyleCnt="3">
        <dgm:presLayoutVars>
          <dgm:chMax val="0"/>
          <dgm:bulletEnabled val="1"/>
        </dgm:presLayoutVars>
      </dgm:prSet>
      <dgm:spPr/>
    </dgm:pt>
    <dgm:pt modelId="{E705EB03-0BC6-41EE-B23D-D949803A6455}" type="pres">
      <dgm:prSet presAssocID="{7596A3E1-3990-4ABD-86E3-05812289A28C}" presName="spacer" presStyleCnt="0"/>
      <dgm:spPr/>
    </dgm:pt>
    <dgm:pt modelId="{D4D87839-B499-4F97-B40B-F8439132B242}" type="pres">
      <dgm:prSet presAssocID="{8CF8CE14-0BA7-4A75-81A5-D77CA14E7908}" presName="parentText" presStyleLbl="node1" presStyleIdx="1" presStyleCnt="3">
        <dgm:presLayoutVars>
          <dgm:chMax val="0"/>
          <dgm:bulletEnabled val="1"/>
        </dgm:presLayoutVars>
      </dgm:prSet>
      <dgm:spPr/>
    </dgm:pt>
    <dgm:pt modelId="{76129AA5-5D7F-4269-81AF-F5F4EBFD29F8}" type="pres">
      <dgm:prSet presAssocID="{B3B1FDDF-0C7C-4C56-AB50-59D8001B72A6}" presName="spacer" presStyleCnt="0"/>
      <dgm:spPr/>
    </dgm:pt>
    <dgm:pt modelId="{A018A2BC-3A68-48DC-9C81-C0B694AA9877}" type="pres">
      <dgm:prSet presAssocID="{9D1180A7-A6E8-4B10-B4BE-C4049E6890A1}" presName="parentText" presStyleLbl="node1" presStyleIdx="2" presStyleCnt="3">
        <dgm:presLayoutVars>
          <dgm:chMax val="0"/>
          <dgm:bulletEnabled val="1"/>
        </dgm:presLayoutVars>
      </dgm:prSet>
      <dgm:spPr/>
    </dgm:pt>
  </dgm:ptLst>
  <dgm:cxnLst>
    <dgm:cxn modelId="{FCD6F648-71E9-413E-8E6D-A16C7D7B993F}" type="presOf" srcId="{9D1180A7-A6E8-4B10-B4BE-C4049E6890A1}" destId="{A018A2BC-3A68-48DC-9C81-C0B694AA9877}" srcOrd="0" destOrd="0" presId="urn:microsoft.com/office/officeart/2005/8/layout/vList2"/>
    <dgm:cxn modelId="{04C5CB71-234C-4833-AC9E-B835C86BDF6B}" srcId="{6A13135D-B57E-47E4-8ED1-85DE3905A2EA}" destId="{8CF8CE14-0BA7-4A75-81A5-D77CA14E7908}" srcOrd="1" destOrd="0" parTransId="{7DB74E31-CD6A-4EC5-BF6A-9FDB044A07D8}" sibTransId="{B3B1FDDF-0C7C-4C56-AB50-59D8001B72A6}"/>
    <dgm:cxn modelId="{85A56C53-65B0-4BEA-B94E-B5A4CBCDE59E}" type="presOf" srcId="{05045C40-4EA5-4871-9915-B8A3301043AF}" destId="{04AF5AD3-A8DE-42FD-85DF-A0CBC5FE164C}" srcOrd="0" destOrd="0" presId="urn:microsoft.com/office/officeart/2005/8/layout/vList2"/>
    <dgm:cxn modelId="{AA624385-042A-4AEF-83A4-2E6F6FD43B0F}" type="presOf" srcId="{6A13135D-B57E-47E4-8ED1-85DE3905A2EA}" destId="{9C272657-EF67-4BF8-8BF6-D17E349E884F}" srcOrd="0" destOrd="0" presId="urn:microsoft.com/office/officeart/2005/8/layout/vList2"/>
    <dgm:cxn modelId="{8F7954C7-5486-45C5-9076-4275830D5B7B}" type="presOf" srcId="{8CF8CE14-0BA7-4A75-81A5-D77CA14E7908}" destId="{D4D87839-B499-4F97-B40B-F8439132B242}" srcOrd="0" destOrd="0" presId="urn:microsoft.com/office/officeart/2005/8/layout/vList2"/>
    <dgm:cxn modelId="{7482CBCA-3E41-4572-B7C7-9A13C8A21ECD}" srcId="{6A13135D-B57E-47E4-8ED1-85DE3905A2EA}" destId="{05045C40-4EA5-4871-9915-B8A3301043AF}" srcOrd="0" destOrd="0" parTransId="{1C643D92-31ED-435F-A5D8-7E5FFA4D3647}" sibTransId="{7596A3E1-3990-4ABD-86E3-05812289A28C}"/>
    <dgm:cxn modelId="{8066E6CE-1287-4305-AEE0-65798230B065}" srcId="{6A13135D-B57E-47E4-8ED1-85DE3905A2EA}" destId="{9D1180A7-A6E8-4B10-B4BE-C4049E6890A1}" srcOrd="2" destOrd="0" parTransId="{DCB7530A-A701-4F13-B0FD-FC8467AA6D80}" sibTransId="{B0F79153-68E5-4226-BEC3-B9A752891B00}"/>
    <dgm:cxn modelId="{CCFB34A1-096B-4035-909E-E4313727C359}" type="presParOf" srcId="{9C272657-EF67-4BF8-8BF6-D17E349E884F}" destId="{04AF5AD3-A8DE-42FD-85DF-A0CBC5FE164C}" srcOrd="0" destOrd="0" presId="urn:microsoft.com/office/officeart/2005/8/layout/vList2"/>
    <dgm:cxn modelId="{9E88A1C9-E2B2-4453-B4BD-20D37830F564}" type="presParOf" srcId="{9C272657-EF67-4BF8-8BF6-D17E349E884F}" destId="{E705EB03-0BC6-41EE-B23D-D949803A6455}" srcOrd="1" destOrd="0" presId="urn:microsoft.com/office/officeart/2005/8/layout/vList2"/>
    <dgm:cxn modelId="{77695331-0559-496B-A157-C7B5A574EB73}" type="presParOf" srcId="{9C272657-EF67-4BF8-8BF6-D17E349E884F}" destId="{D4D87839-B499-4F97-B40B-F8439132B242}" srcOrd="2" destOrd="0" presId="urn:microsoft.com/office/officeart/2005/8/layout/vList2"/>
    <dgm:cxn modelId="{D7D4426F-2D94-42CC-A09E-94746206C2AA}" type="presParOf" srcId="{9C272657-EF67-4BF8-8BF6-D17E349E884F}" destId="{76129AA5-5D7F-4269-81AF-F5F4EBFD29F8}" srcOrd="3" destOrd="0" presId="urn:microsoft.com/office/officeart/2005/8/layout/vList2"/>
    <dgm:cxn modelId="{CED7BF9C-4CA4-4BEA-B0EE-9E985FEDAC7A}" type="presParOf" srcId="{9C272657-EF67-4BF8-8BF6-D17E349E884F}" destId="{A018A2BC-3A68-48DC-9C81-C0B694AA987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F5AD3-A8DE-42FD-85DF-A0CBC5FE164C}">
      <dsp:nvSpPr>
        <dsp:cNvPr id="0" name=""/>
        <dsp:cNvSpPr/>
      </dsp:nvSpPr>
      <dsp:spPr>
        <a:xfrm>
          <a:off x="0" y="9882"/>
          <a:ext cx="6651253" cy="1726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baseline="30000" dirty="0"/>
            <a:t>29 </a:t>
          </a:r>
          <a:r>
            <a:rPr lang="en-US" sz="2400" b="0" i="0" kern="1200" dirty="0"/>
            <a:t>Jesus answered him, “The first of all the commandments </a:t>
          </a:r>
          <a:r>
            <a:rPr lang="en-US" sz="2400" b="0" i="1" kern="1200" dirty="0"/>
            <a:t>is:</a:t>
          </a:r>
          <a:r>
            <a:rPr lang="en-US" sz="2400" b="0" i="0" kern="1200" dirty="0"/>
            <a:t> ‘Hear, O Israel, the Lord our God, the Lord is </a:t>
          </a:r>
          <a:r>
            <a:rPr lang="en-US" sz="2400" b="1" i="0" kern="1200" dirty="0">
              <a:solidFill>
                <a:schemeClr val="tx1"/>
              </a:solidFill>
            </a:rPr>
            <a:t>one</a:t>
          </a:r>
          <a:r>
            <a:rPr lang="en-US" sz="2400" b="0" i="0" kern="1200" dirty="0"/>
            <a:t>. </a:t>
          </a:r>
          <a:r>
            <a:rPr lang="en-US" sz="2400" b="1" i="0" kern="1200" baseline="30000" dirty="0"/>
            <a:t> </a:t>
          </a:r>
          <a:endParaRPr lang="en-US" sz="2400" kern="1200" dirty="0"/>
        </a:p>
      </dsp:txBody>
      <dsp:txXfrm>
        <a:off x="84301" y="94183"/>
        <a:ext cx="6482651" cy="1558318"/>
      </dsp:txXfrm>
    </dsp:sp>
    <dsp:sp modelId="{D4D87839-B499-4F97-B40B-F8439132B242}">
      <dsp:nvSpPr>
        <dsp:cNvPr id="0" name=""/>
        <dsp:cNvSpPr/>
      </dsp:nvSpPr>
      <dsp:spPr>
        <a:xfrm>
          <a:off x="0" y="1805922"/>
          <a:ext cx="6651253" cy="1726920"/>
        </a:xfrm>
        <a:prstGeom prst="roundRect">
          <a:avLst/>
        </a:prstGeom>
        <a:solidFill>
          <a:schemeClr val="accent2">
            <a:hueOff val="-3544877"/>
            <a:satOff val="175"/>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a:t>
          </a:r>
          <a:r>
            <a:rPr lang="en-US" sz="2400" b="1" kern="1200" dirty="0" err="1">
              <a:solidFill>
                <a:schemeClr val="tx1"/>
              </a:solidFill>
            </a:rPr>
            <a:t>ekad</a:t>
          </a:r>
          <a:r>
            <a:rPr lang="en-US" sz="2400" b="1" kern="1200" dirty="0">
              <a:solidFill>
                <a:schemeClr val="tx1"/>
              </a:solidFill>
            </a:rPr>
            <a:t> </a:t>
          </a:r>
          <a:r>
            <a:rPr lang="en-US" sz="2400" kern="1200" dirty="0">
              <a:solidFill>
                <a:schemeClr val="bg1"/>
              </a:solidFill>
            </a:rPr>
            <a:t>or</a:t>
          </a:r>
          <a:r>
            <a:rPr lang="en-US" sz="2400" kern="1200" dirty="0">
              <a:solidFill>
                <a:schemeClr val="tx1"/>
              </a:solidFill>
            </a:rPr>
            <a:t> </a:t>
          </a:r>
          <a:r>
            <a:rPr lang="en-US" sz="2400" b="1" kern="1200" dirty="0">
              <a:solidFill>
                <a:schemeClr val="tx1"/>
              </a:solidFill>
            </a:rPr>
            <a:t>one</a:t>
          </a:r>
          <a:r>
            <a:rPr lang="en-US" sz="2400" kern="1200" dirty="0"/>
            <a:t>: unity made up of several parts</a:t>
          </a:r>
        </a:p>
      </dsp:txBody>
      <dsp:txXfrm>
        <a:off x="84301" y="1890223"/>
        <a:ext cx="6482651" cy="1558318"/>
      </dsp:txXfrm>
    </dsp:sp>
    <dsp:sp modelId="{A018A2BC-3A68-48DC-9C81-C0B694AA9877}">
      <dsp:nvSpPr>
        <dsp:cNvPr id="0" name=""/>
        <dsp:cNvSpPr/>
      </dsp:nvSpPr>
      <dsp:spPr>
        <a:xfrm>
          <a:off x="0" y="3601962"/>
          <a:ext cx="6651253" cy="1726920"/>
        </a:xfrm>
        <a:prstGeom prst="roundRect">
          <a:avLst/>
        </a:prstGeom>
        <a:solidFill>
          <a:schemeClr val="accent2">
            <a:hueOff val="-7089753"/>
            <a:satOff val="35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baseline="30000" dirty="0"/>
            <a:t>30 </a:t>
          </a:r>
          <a:r>
            <a:rPr lang="en-US" sz="2400" b="0" i="0" kern="1200" dirty="0"/>
            <a:t>And you shall love the Lord your God with all your </a:t>
          </a:r>
          <a:r>
            <a:rPr lang="en-US" sz="2400" b="1" i="0" kern="1200" dirty="0">
              <a:solidFill>
                <a:schemeClr val="tx1"/>
              </a:solidFill>
            </a:rPr>
            <a:t>heart</a:t>
          </a:r>
          <a:r>
            <a:rPr lang="en-US" sz="2400" b="0" i="0" kern="1200" dirty="0"/>
            <a:t>, with all your </a:t>
          </a:r>
          <a:r>
            <a:rPr lang="en-US" sz="2400" b="1" i="0" kern="1200" dirty="0">
              <a:solidFill>
                <a:schemeClr val="tx1"/>
              </a:solidFill>
            </a:rPr>
            <a:t>soul</a:t>
          </a:r>
          <a:r>
            <a:rPr lang="en-US" sz="2400" b="0" i="0" kern="1200" dirty="0"/>
            <a:t>, with all your </a:t>
          </a:r>
          <a:r>
            <a:rPr lang="en-US" sz="2400" b="1" i="0" kern="1200" dirty="0">
              <a:solidFill>
                <a:schemeClr val="tx1"/>
              </a:solidFill>
            </a:rPr>
            <a:t>mind</a:t>
          </a:r>
          <a:r>
            <a:rPr lang="en-US" sz="2400" b="0" i="0" kern="1200" dirty="0"/>
            <a:t>, and with all your </a:t>
          </a:r>
          <a:r>
            <a:rPr lang="en-US" sz="2400" b="1" i="0" kern="1200" dirty="0">
              <a:solidFill>
                <a:schemeClr val="tx1"/>
              </a:solidFill>
            </a:rPr>
            <a:t>strength</a:t>
          </a:r>
          <a:r>
            <a:rPr lang="en-US" sz="2400" b="0" i="0" kern="1200" dirty="0"/>
            <a:t>.’ This </a:t>
          </a:r>
          <a:r>
            <a:rPr lang="en-US" sz="2400" b="0" i="1" kern="1200" dirty="0"/>
            <a:t>is</a:t>
          </a:r>
          <a:r>
            <a:rPr lang="en-US" sz="2400" b="0" i="0" kern="1200" dirty="0"/>
            <a:t> the first commandment.</a:t>
          </a:r>
          <a:endParaRPr lang="en-US" sz="2400" kern="1200" dirty="0"/>
        </a:p>
      </dsp:txBody>
      <dsp:txXfrm>
        <a:off x="84301" y="3686263"/>
        <a:ext cx="6482651" cy="15583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8E5C8-1570-4FA8-8F44-7906FEBE8C07}" type="datetimeFigureOut">
              <a:rPr lang="en-US" smtClean="0"/>
              <a:t>6/22/2025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954D6-33CE-4902-81B8-5407DE14F904}" type="slidenum">
              <a:rPr lang="en-US" smtClean="0"/>
              <a:t>‹#›</a:t>
            </a:fld>
            <a:endParaRPr lang="en-US"/>
          </a:p>
        </p:txBody>
      </p:sp>
    </p:spTree>
    <p:extLst>
      <p:ext uri="{BB962C8B-B14F-4D97-AF65-F5344CB8AC3E}">
        <p14:creationId xmlns:p14="http://schemas.microsoft.com/office/powerpoint/2010/main" val="415424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entalhealthamerica.net/suicid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ami.org/family-member-caregivers/promote-hope-healing-and-help-to-prevent-suicide/"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mi.org/suicide/how-to-ask-someone-about-suicid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ami.org/suicide/how-to-ask-someone-about-suicid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 to thank you for the privilege of speaking to you about two area that I feel very passionately about: my faith and mental health.  </a:t>
            </a:r>
          </a:p>
          <a:p>
            <a:endParaRPr lang="en-US" dirty="0"/>
          </a:p>
          <a:p>
            <a:r>
              <a:rPr lang="en-US" dirty="0"/>
              <a:t>If we were spending 45 minutes together in a therapy session, I would want you to leave with something to reflect on later.  This could be a new insight about yourself, a new skill to employ, or a homework assignment for later.  My experience has been that if nothing is written down, then the person leaves with just a feeling about the session, whether it was difficult, cathartic, or encouraging.  My goal for when you leave today is that you have more than just a sense of the emotion of this session.  Everyone should have received a note pad and pen, which I hope that you will utilize.  This may be to write down a feeling or thought that you want to explore later.  It could be your own resistance that you observe and take note about.  When we observe ourselves resisting an emotion, thought, or perspective, this is important to evaluate further.  Why am I resisting this?  It could be that this emotion feels too vulnerable or that the perspective being presented challenges our previously held beliefs or biases.  We improve our reflective function and our self-understanding when we first notice, then name, then consider the origin of our emotions, thoughts, and feelings.  So to demonstrate how this works, let’s start with a “mental health check-in.”</a:t>
            </a:r>
          </a:p>
        </p:txBody>
      </p:sp>
      <p:sp>
        <p:nvSpPr>
          <p:cNvPr id="4" name="Slide Number Placeholder 3"/>
          <p:cNvSpPr>
            <a:spLocks noGrp="1"/>
          </p:cNvSpPr>
          <p:nvPr>
            <p:ph type="sldNum" sz="quarter" idx="5"/>
          </p:nvPr>
        </p:nvSpPr>
        <p:spPr/>
        <p:txBody>
          <a:bodyPr/>
          <a:lstStyle/>
          <a:p>
            <a:fld id="{C9C954D6-33CE-4902-81B8-5407DE14F904}" type="slidenum">
              <a:rPr lang="en-US" smtClean="0"/>
              <a:t>1</a:t>
            </a:fld>
            <a:endParaRPr lang="en-US"/>
          </a:p>
        </p:txBody>
      </p:sp>
    </p:spTree>
    <p:extLst>
      <p:ext uri="{BB962C8B-B14F-4D97-AF65-F5344CB8AC3E}">
        <p14:creationId xmlns:p14="http://schemas.microsoft.com/office/powerpoint/2010/main" val="171014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idea that our emotions, thoughts, and behaviors all influence each other is the basis of Cognitive Behavioral Therapy.  If you can change your ways of thinking, you can also influence your emotions and behaviors.</a:t>
            </a:r>
          </a:p>
        </p:txBody>
      </p:sp>
      <p:sp>
        <p:nvSpPr>
          <p:cNvPr id="4" name="Slide Number Placeholder 3"/>
          <p:cNvSpPr>
            <a:spLocks noGrp="1"/>
          </p:cNvSpPr>
          <p:nvPr>
            <p:ph type="sldNum" sz="quarter" idx="5"/>
          </p:nvPr>
        </p:nvSpPr>
        <p:spPr/>
        <p:txBody>
          <a:bodyPr/>
          <a:lstStyle/>
          <a:p>
            <a:fld id="{C9C954D6-33CE-4902-81B8-5407DE14F904}" type="slidenum">
              <a:rPr lang="en-US" smtClean="0"/>
              <a:t>10</a:t>
            </a:fld>
            <a:endParaRPr lang="en-US"/>
          </a:p>
        </p:txBody>
      </p:sp>
    </p:spTree>
    <p:extLst>
      <p:ext uri="{BB962C8B-B14F-4D97-AF65-F5344CB8AC3E}">
        <p14:creationId xmlns:p14="http://schemas.microsoft.com/office/powerpoint/2010/main" val="3830089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t>Now let’s see how similar this is to Philippians 4.  </a:t>
            </a:r>
            <a:endParaRPr lang="en-US" sz="1600" b="1" baseline="30000" dirty="0"/>
          </a:p>
          <a:p>
            <a:pPr>
              <a:lnSpc>
                <a:spcPct val="90000"/>
              </a:lnSpc>
            </a:pPr>
            <a:r>
              <a:rPr lang="en-US" sz="1200" b="1" i="0" baseline="30000" dirty="0">
                <a:effectLst/>
              </a:rPr>
              <a:t>4 </a:t>
            </a:r>
            <a:r>
              <a:rPr lang="en-US" sz="1200" b="1" i="0" dirty="0">
                <a:effectLst/>
              </a:rPr>
              <a:t>Rejoice</a:t>
            </a:r>
            <a:r>
              <a:rPr lang="en-US" sz="1200" b="0" i="0" dirty="0">
                <a:effectLst/>
              </a:rPr>
              <a:t> in the Lord always. Again I will say, </a:t>
            </a:r>
            <a:r>
              <a:rPr lang="en-US" sz="1200" b="1" i="0" dirty="0">
                <a:effectLst/>
              </a:rPr>
              <a:t>rejoice</a:t>
            </a:r>
            <a:r>
              <a:rPr lang="en-US" sz="1200" b="0" i="0" dirty="0">
                <a:effectLst/>
              </a:rPr>
              <a:t>!</a:t>
            </a:r>
          </a:p>
          <a:p>
            <a:pPr>
              <a:lnSpc>
                <a:spcPct val="90000"/>
              </a:lnSpc>
            </a:pPr>
            <a:endParaRPr lang="en-US" sz="1200" b="0" i="0" dirty="0">
              <a:effectLst/>
            </a:endParaRPr>
          </a:p>
          <a:p>
            <a:pPr>
              <a:lnSpc>
                <a:spcPct val="90000"/>
              </a:lnSpc>
            </a:pPr>
            <a:r>
              <a:rPr lang="en-US" sz="1200" b="1" i="0" baseline="30000" dirty="0">
                <a:effectLst/>
              </a:rPr>
              <a:t>5 </a:t>
            </a:r>
            <a:r>
              <a:rPr lang="en-US" sz="1200" b="0" i="0" dirty="0">
                <a:effectLst/>
              </a:rPr>
              <a:t>Let your gentleness be known to all men. The Lord </a:t>
            </a:r>
            <a:r>
              <a:rPr lang="en-US" sz="1200" b="0" i="1" dirty="0">
                <a:effectLst/>
              </a:rPr>
              <a:t>is</a:t>
            </a:r>
            <a:r>
              <a:rPr lang="en-US" sz="1200" b="0" i="0" dirty="0">
                <a:effectLst/>
              </a:rPr>
              <a:t> at hand.</a:t>
            </a:r>
          </a:p>
          <a:p>
            <a:pPr>
              <a:lnSpc>
                <a:spcPct val="90000"/>
              </a:lnSpc>
            </a:pPr>
            <a:endParaRPr lang="en-US" sz="1200" b="0" i="0" dirty="0">
              <a:effectLst/>
            </a:endParaRPr>
          </a:p>
          <a:p>
            <a:pPr>
              <a:lnSpc>
                <a:spcPct val="90000"/>
              </a:lnSpc>
            </a:pPr>
            <a:r>
              <a:rPr lang="en-US" sz="1200" b="1" i="0" baseline="30000" dirty="0">
                <a:effectLst/>
              </a:rPr>
              <a:t>6 </a:t>
            </a:r>
            <a:r>
              <a:rPr lang="en-US" sz="1200" b="1" i="0" dirty="0">
                <a:effectLst/>
              </a:rPr>
              <a:t>Be anxious for nothing</a:t>
            </a:r>
            <a:r>
              <a:rPr lang="en-US" sz="1200" b="0" i="0" dirty="0">
                <a:effectLst/>
              </a:rPr>
              <a:t>, but in everything by prayer and supplication, </a:t>
            </a:r>
            <a:r>
              <a:rPr lang="en-US" sz="1200" b="1" i="0" dirty="0">
                <a:effectLst/>
              </a:rPr>
              <a:t>with thanksgiving</a:t>
            </a:r>
            <a:r>
              <a:rPr lang="en-US" sz="1200" b="0" i="0" dirty="0">
                <a:effectLst/>
              </a:rPr>
              <a:t>, let your </a:t>
            </a:r>
            <a:r>
              <a:rPr lang="en-US" sz="1200" b="1" i="0" dirty="0">
                <a:effectLst/>
              </a:rPr>
              <a:t>requests be made known to God</a:t>
            </a:r>
            <a:r>
              <a:rPr lang="en-US" sz="1200" b="0" i="0" dirty="0">
                <a:effectLst/>
              </a:rPr>
              <a:t>; </a:t>
            </a:r>
            <a:r>
              <a:rPr lang="en-US" sz="1200" b="1" i="0" baseline="30000" dirty="0">
                <a:effectLst/>
              </a:rPr>
              <a:t>7 </a:t>
            </a:r>
            <a:r>
              <a:rPr lang="en-US" sz="1200" b="0" i="0" dirty="0">
                <a:effectLst/>
              </a:rPr>
              <a:t>and the peace of God, which surpasses all understanding, will guard your </a:t>
            </a:r>
            <a:r>
              <a:rPr lang="en-US" sz="1200" b="1" i="0" dirty="0">
                <a:effectLst/>
              </a:rPr>
              <a:t>hearts and minds </a:t>
            </a:r>
            <a:r>
              <a:rPr lang="en-US" sz="1200" b="0" i="0" dirty="0">
                <a:effectLst/>
              </a:rPr>
              <a:t>through Christ Jesus.</a:t>
            </a:r>
          </a:p>
          <a:p>
            <a:pPr>
              <a:lnSpc>
                <a:spcPct val="90000"/>
              </a:lnSpc>
            </a:pPr>
            <a:endParaRPr lang="en-US" sz="1200" b="1" i="0" baseline="30000" dirty="0">
              <a:effectLst/>
            </a:endParaRPr>
          </a:p>
          <a:p>
            <a:pPr>
              <a:lnSpc>
                <a:spcPct val="90000"/>
              </a:lnSpc>
            </a:pPr>
            <a:r>
              <a:rPr lang="en-US" sz="1200" b="1" i="0" baseline="30000" dirty="0">
                <a:effectLst/>
              </a:rPr>
              <a:t>8 </a:t>
            </a:r>
            <a:r>
              <a:rPr lang="en-US" sz="1200" b="0" i="0" dirty="0">
                <a:effectLst/>
              </a:rPr>
              <a:t>Finally, brethren, whatever things are </a:t>
            </a:r>
            <a:r>
              <a:rPr lang="en-US" sz="1200" b="1" i="0" dirty="0">
                <a:effectLst/>
              </a:rPr>
              <a:t>true</a:t>
            </a:r>
            <a:r>
              <a:rPr lang="en-US" sz="1200" b="0" i="0" dirty="0">
                <a:effectLst/>
              </a:rPr>
              <a:t>, whatever things </a:t>
            </a:r>
            <a:r>
              <a:rPr lang="en-US" sz="1200" b="0" i="1" dirty="0">
                <a:effectLst/>
              </a:rPr>
              <a:t>are</a:t>
            </a:r>
            <a:r>
              <a:rPr lang="en-US" sz="1200" b="0" i="0" dirty="0">
                <a:effectLst/>
              </a:rPr>
              <a:t> </a:t>
            </a:r>
            <a:r>
              <a:rPr lang="en-US" sz="1200" b="1" i="0" dirty="0">
                <a:effectLst/>
              </a:rPr>
              <a:t>noble</a:t>
            </a:r>
            <a:r>
              <a:rPr lang="en-US" sz="1200" b="0" i="0" dirty="0">
                <a:effectLst/>
              </a:rPr>
              <a:t>, whatever things </a:t>
            </a:r>
            <a:r>
              <a:rPr lang="en-US" sz="1200" b="0" i="1" dirty="0">
                <a:effectLst/>
              </a:rPr>
              <a:t>are</a:t>
            </a:r>
            <a:r>
              <a:rPr lang="en-US" sz="1200" b="0" i="0" dirty="0">
                <a:effectLst/>
              </a:rPr>
              <a:t> </a:t>
            </a:r>
            <a:r>
              <a:rPr lang="en-US" sz="1200" b="1" i="0" dirty="0">
                <a:effectLst/>
              </a:rPr>
              <a:t>just</a:t>
            </a:r>
            <a:r>
              <a:rPr lang="en-US" sz="1200" b="0" i="0" dirty="0">
                <a:effectLst/>
              </a:rPr>
              <a:t>, whatever things </a:t>
            </a:r>
            <a:r>
              <a:rPr lang="en-US" sz="1200" b="0" i="1" dirty="0">
                <a:effectLst/>
              </a:rPr>
              <a:t>are</a:t>
            </a:r>
            <a:r>
              <a:rPr lang="en-US" sz="1200" b="0" i="0" dirty="0">
                <a:effectLst/>
              </a:rPr>
              <a:t> </a:t>
            </a:r>
            <a:r>
              <a:rPr lang="en-US" sz="1200" b="1" i="0" dirty="0">
                <a:effectLst/>
              </a:rPr>
              <a:t>pure</a:t>
            </a:r>
            <a:r>
              <a:rPr lang="en-US" sz="1200" b="0" i="0" dirty="0">
                <a:effectLst/>
              </a:rPr>
              <a:t>, whatever things </a:t>
            </a:r>
            <a:r>
              <a:rPr lang="en-US" sz="1200" b="0" i="1" dirty="0">
                <a:effectLst/>
              </a:rPr>
              <a:t>are</a:t>
            </a:r>
            <a:r>
              <a:rPr lang="en-US" sz="1200" b="1" i="0" dirty="0">
                <a:effectLst/>
              </a:rPr>
              <a:t> lovely</a:t>
            </a:r>
            <a:r>
              <a:rPr lang="en-US" sz="1200" b="0" i="0" dirty="0">
                <a:effectLst/>
              </a:rPr>
              <a:t>, whatever things </a:t>
            </a:r>
            <a:r>
              <a:rPr lang="en-US" sz="1200" b="0" i="1" dirty="0">
                <a:effectLst/>
              </a:rPr>
              <a:t>are</a:t>
            </a:r>
            <a:r>
              <a:rPr lang="en-US" sz="1200" b="0" i="0" dirty="0">
                <a:effectLst/>
              </a:rPr>
              <a:t> of </a:t>
            </a:r>
            <a:r>
              <a:rPr lang="en-US" sz="1200" b="1" i="0" dirty="0">
                <a:effectLst/>
              </a:rPr>
              <a:t>good report</a:t>
            </a:r>
            <a:r>
              <a:rPr lang="en-US" sz="1200" b="0" i="0" dirty="0">
                <a:effectLst/>
              </a:rPr>
              <a:t>, if </a:t>
            </a:r>
            <a:r>
              <a:rPr lang="en-US" sz="1200" b="0" i="1" dirty="0">
                <a:effectLst/>
              </a:rPr>
              <a:t>there is</a:t>
            </a:r>
            <a:r>
              <a:rPr lang="en-US" sz="1200" b="0" i="0" dirty="0">
                <a:effectLst/>
              </a:rPr>
              <a:t> any </a:t>
            </a:r>
            <a:r>
              <a:rPr lang="en-US" sz="1200" b="1" i="0" dirty="0">
                <a:effectLst/>
              </a:rPr>
              <a:t>virtue</a:t>
            </a:r>
            <a:r>
              <a:rPr lang="en-US" sz="1200" b="0" i="0" dirty="0">
                <a:effectLst/>
              </a:rPr>
              <a:t> and if </a:t>
            </a:r>
            <a:r>
              <a:rPr lang="en-US" sz="1200" b="0" i="1" dirty="0">
                <a:effectLst/>
              </a:rPr>
              <a:t>there is</a:t>
            </a:r>
            <a:r>
              <a:rPr lang="en-US" sz="1200" b="0" i="0" dirty="0">
                <a:effectLst/>
              </a:rPr>
              <a:t> anything </a:t>
            </a:r>
            <a:r>
              <a:rPr lang="en-US" sz="1200" b="1" i="0" dirty="0">
                <a:effectLst/>
              </a:rPr>
              <a:t>praiseworthy—meditate on these things.</a:t>
            </a:r>
          </a:p>
          <a:p>
            <a:r>
              <a:rPr lang="en-US" dirty="0"/>
              <a:t> </a:t>
            </a:r>
          </a:p>
          <a:p>
            <a:r>
              <a:rPr lang="en-US" dirty="0"/>
              <a:t>Remember how we mentioned the cognitive model? Here in Philippians 4, we are given a list of things on which to meditate, which will influence our emotions and behaviors.</a:t>
            </a:r>
          </a:p>
        </p:txBody>
      </p:sp>
      <p:sp>
        <p:nvSpPr>
          <p:cNvPr id="4" name="Slide Number Placeholder 3"/>
          <p:cNvSpPr>
            <a:spLocks noGrp="1"/>
          </p:cNvSpPr>
          <p:nvPr>
            <p:ph type="sldNum" sz="quarter" idx="5"/>
          </p:nvPr>
        </p:nvSpPr>
        <p:spPr/>
        <p:txBody>
          <a:bodyPr/>
          <a:lstStyle/>
          <a:p>
            <a:fld id="{C9C954D6-33CE-4902-81B8-5407DE14F904}" type="slidenum">
              <a:rPr lang="en-US" smtClean="0"/>
              <a:t>11</a:t>
            </a:fld>
            <a:endParaRPr lang="en-US"/>
          </a:p>
        </p:txBody>
      </p:sp>
    </p:spTree>
    <p:extLst>
      <p:ext uri="{BB962C8B-B14F-4D97-AF65-F5344CB8AC3E}">
        <p14:creationId xmlns:p14="http://schemas.microsoft.com/office/powerpoint/2010/main" val="77842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rPr>
              <a:t>Remember the fifth element of our mental health check-in was to identify something for which you were grateful.  </a:t>
            </a:r>
            <a:r>
              <a:rPr lang="en-US" b="0" i="0" dirty="0">
                <a:solidFill>
                  <a:srgbClr val="1B1B1B"/>
                </a:solidFill>
                <a:effectLst/>
                <a:latin typeface="Roboto Mono Web"/>
              </a:rPr>
              <a:t>Scientists are beginning to research what Christians have always known to be true.  A meta-analysis by Diniz et al. in 2023 showed that </a:t>
            </a:r>
            <a:r>
              <a:rPr lang="en-US" sz="1200" dirty="0"/>
              <a:t>gratitude led to “b</a:t>
            </a:r>
            <a:r>
              <a:rPr lang="en-US" sz="1200" b="0" i="0" dirty="0">
                <a:effectLst/>
              </a:rPr>
              <a:t>etter mental health, and fewer symptoms of anxiety and depression.  Furthermore, qualitative analysis demonstrated other benefits such as more positive emotions and moods, greater appreciation and optimism, more prosocial behavior, less worry, and less psychological pain.”</a:t>
            </a:r>
            <a:endParaRPr lang="en-US" b="0" i="0" dirty="0">
              <a:solidFill>
                <a:srgbClr val="1B1B1B"/>
              </a:solidFill>
              <a:effectLst/>
              <a:latin typeface="Roboto Mono Web"/>
            </a:endParaRPr>
          </a:p>
          <a:p>
            <a:endParaRPr lang="en-US" b="0" i="0" dirty="0">
              <a:solidFill>
                <a:srgbClr val="1B1B1B"/>
              </a:solidFill>
              <a:effectLst/>
              <a:latin typeface="Roboto Mono Web"/>
            </a:endParaRPr>
          </a:p>
          <a:p>
            <a:endParaRPr lang="en-US" b="0" i="0" dirty="0">
              <a:solidFill>
                <a:srgbClr val="1B1B1B"/>
              </a:solidFill>
              <a:effectLst/>
              <a:latin typeface="Roboto Mono Web"/>
            </a:endParaRPr>
          </a:p>
          <a:p>
            <a:r>
              <a:rPr lang="en-US" b="0" i="0" dirty="0">
                <a:solidFill>
                  <a:srgbClr val="1B1B1B"/>
                </a:solidFill>
                <a:effectLst/>
                <a:latin typeface="Roboto Mono Web"/>
              </a:rPr>
              <a:t>Diniz G, Korkes L, Tristão LS, </a:t>
            </a:r>
            <a:r>
              <a:rPr lang="en-US" b="0" i="0" dirty="0" err="1">
                <a:solidFill>
                  <a:srgbClr val="1B1B1B"/>
                </a:solidFill>
                <a:effectLst/>
                <a:latin typeface="Roboto Mono Web"/>
              </a:rPr>
              <a:t>Pelegrini</a:t>
            </a:r>
            <a:r>
              <a:rPr lang="en-US" b="0" i="0" dirty="0">
                <a:solidFill>
                  <a:srgbClr val="1B1B1B"/>
                </a:solidFill>
                <a:effectLst/>
                <a:latin typeface="Roboto Mono Web"/>
              </a:rPr>
              <a:t> R, </a:t>
            </a:r>
            <a:r>
              <a:rPr lang="en-US" b="0" i="0" dirty="0" err="1">
                <a:solidFill>
                  <a:srgbClr val="1B1B1B"/>
                </a:solidFill>
                <a:effectLst/>
                <a:latin typeface="Roboto Mono Web"/>
              </a:rPr>
              <a:t>Bellodi</a:t>
            </a:r>
            <a:r>
              <a:rPr lang="en-US" b="0" i="0" dirty="0">
                <a:solidFill>
                  <a:srgbClr val="1B1B1B"/>
                </a:solidFill>
                <a:effectLst/>
                <a:latin typeface="Roboto Mono Web"/>
              </a:rPr>
              <a:t> PL, Bernardo WM. The effects of gratitude interventions: a systematic review and meta-analysis. Einstein (Sao Paulo). 2023 Aug 11;21:eRW0371. </a:t>
            </a:r>
            <a:r>
              <a:rPr lang="en-US" b="0" i="0" dirty="0" err="1">
                <a:solidFill>
                  <a:srgbClr val="1B1B1B"/>
                </a:solidFill>
                <a:effectLst/>
                <a:latin typeface="Roboto Mono Web"/>
              </a:rPr>
              <a:t>doi</a:t>
            </a:r>
            <a:r>
              <a:rPr lang="en-US" b="0" i="0" dirty="0">
                <a:solidFill>
                  <a:srgbClr val="1B1B1B"/>
                </a:solidFill>
                <a:effectLst/>
                <a:latin typeface="Roboto Mono Web"/>
              </a:rPr>
              <a:t>: 10.31744/</a:t>
            </a:r>
            <a:r>
              <a:rPr lang="en-US" b="0" i="0" dirty="0" err="1">
                <a:solidFill>
                  <a:srgbClr val="1B1B1B"/>
                </a:solidFill>
                <a:effectLst/>
                <a:latin typeface="Roboto Mono Web"/>
              </a:rPr>
              <a:t>einstein_journal</a:t>
            </a:r>
            <a:r>
              <a:rPr lang="en-US" b="0" i="0" dirty="0">
                <a:solidFill>
                  <a:srgbClr val="1B1B1B"/>
                </a:solidFill>
                <a:effectLst/>
                <a:latin typeface="Roboto Mono Web"/>
              </a:rPr>
              <a:t>/2023RW0371. PMID: 37585888; PMCID: PMC10393216.</a:t>
            </a:r>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12</a:t>
            </a:fld>
            <a:endParaRPr lang="en-US"/>
          </a:p>
        </p:txBody>
      </p:sp>
    </p:spTree>
    <p:extLst>
      <p:ext uri="{BB962C8B-B14F-4D97-AF65-F5344CB8AC3E}">
        <p14:creationId xmlns:p14="http://schemas.microsoft.com/office/powerpoint/2010/main" val="366890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mn-lt"/>
              </a:rPr>
              <a:t>The World Health Organization (WHO) defines health as "a state of complete physical, mental, and </a:t>
            </a:r>
            <a:r>
              <a:rPr lang="en-US" sz="1200" b="1" i="0" dirty="0">
                <a:effectLst/>
                <a:latin typeface="+mn-lt"/>
              </a:rPr>
              <a:t>social</a:t>
            </a:r>
            <a:r>
              <a:rPr lang="en-US" sz="1200" b="0" i="0" dirty="0">
                <a:effectLst/>
                <a:latin typeface="+mn-lt"/>
              </a:rPr>
              <a:t> well-being and not merely the absence of disease or infirmity." </a:t>
            </a:r>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13</a:t>
            </a:fld>
            <a:endParaRPr lang="en-US"/>
          </a:p>
        </p:txBody>
      </p:sp>
    </p:spTree>
    <p:extLst>
      <p:ext uri="{BB962C8B-B14F-4D97-AF65-F5344CB8AC3E}">
        <p14:creationId xmlns:p14="http://schemas.microsoft.com/office/powerpoint/2010/main" val="996664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the World Health Organization and Psychiatry acknowledge social well-being as part of health, community is also foundational to Christianity.  </a:t>
            </a:r>
          </a:p>
          <a:p>
            <a:endParaRPr lang="en-US" dirty="0"/>
          </a:p>
          <a:p>
            <a:r>
              <a:rPr lang="en-US" dirty="0"/>
              <a:t>Romans 12:4-6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chemeClr val="bg1"/>
                </a:solidFill>
              </a:rPr>
              <a:t>4 </a:t>
            </a:r>
            <a:r>
              <a:rPr lang="en-US" dirty="0">
                <a:solidFill>
                  <a:schemeClr val="bg1"/>
                </a:solidFill>
              </a:rPr>
              <a:t>For as we have many members in one body, but all the members do not have the same function, </a:t>
            </a:r>
            <a:r>
              <a:rPr lang="en-US" b="1" baseline="30000" dirty="0">
                <a:solidFill>
                  <a:schemeClr val="bg1"/>
                </a:solidFill>
              </a:rPr>
              <a:t>5 </a:t>
            </a:r>
            <a:r>
              <a:rPr lang="en-US" dirty="0">
                <a:solidFill>
                  <a:schemeClr val="bg1"/>
                </a:solidFill>
              </a:rPr>
              <a:t>so we, </a:t>
            </a:r>
            <a:r>
              <a:rPr lang="en-US" i="1" dirty="0">
                <a:solidFill>
                  <a:schemeClr val="bg1"/>
                </a:solidFill>
              </a:rPr>
              <a:t>being</a:t>
            </a:r>
            <a:r>
              <a:rPr lang="en-US" dirty="0">
                <a:solidFill>
                  <a:schemeClr val="bg1"/>
                </a:solidFill>
              </a:rPr>
              <a:t> many, are one body in Christ, and individually members of one another. </a:t>
            </a:r>
            <a:r>
              <a:rPr lang="en-US" b="1" baseline="30000" dirty="0">
                <a:solidFill>
                  <a:schemeClr val="bg1"/>
                </a:solidFill>
              </a:rPr>
              <a:t>6 </a:t>
            </a:r>
            <a:r>
              <a:rPr lang="en-US" dirty="0">
                <a:solidFill>
                  <a:schemeClr val="bg1"/>
                </a:solidFill>
              </a:rPr>
              <a:t>Having then gifts differing according to the grace that is given to us, </a:t>
            </a:r>
            <a:r>
              <a:rPr lang="en-US" i="1" dirty="0">
                <a:solidFill>
                  <a:schemeClr val="bg1"/>
                </a:solidFill>
              </a:rPr>
              <a:t>let us use them</a:t>
            </a:r>
            <a:endParaRPr lang="en-US" dirty="0">
              <a:solidFill>
                <a:schemeClr val="bg1"/>
              </a:solidFill>
            </a:endParaRPr>
          </a:p>
          <a:p>
            <a:endParaRPr lang="en-US" dirty="0"/>
          </a:p>
          <a:p>
            <a:r>
              <a:rPr lang="en-US" dirty="0"/>
              <a:t>This also brings us back to the idea of unity from many parts.  In the same way that you are made up of body, mind, emotions, and soul, the church is also a body made up of many parts.  Each Christian brings a unique gifting and function to the church.  If you consider your own body, what system is unimportant?  Your cardiovascular system provides oxygen delivery and removes waste, but it can’t function without your lungs and kidneys.  Your immune system is often not considered until you are sick.  In the same ways, each member of the church brings a needed function to the body, so use your gifts.  You are made for community and isolation is concerning.</a:t>
            </a:r>
          </a:p>
        </p:txBody>
      </p:sp>
      <p:sp>
        <p:nvSpPr>
          <p:cNvPr id="4" name="Slide Number Placeholder 3"/>
          <p:cNvSpPr>
            <a:spLocks noGrp="1"/>
          </p:cNvSpPr>
          <p:nvPr>
            <p:ph type="sldNum" sz="quarter" idx="5"/>
          </p:nvPr>
        </p:nvSpPr>
        <p:spPr/>
        <p:txBody>
          <a:bodyPr/>
          <a:lstStyle/>
          <a:p>
            <a:fld id="{C9C954D6-33CE-4902-81B8-5407DE14F904}" type="slidenum">
              <a:rPr lang="en-US" smtClean="0"/>
              <a:t>14</a:t>
            </a:fld>
            <a:endParaRPr lang="en-US"/>
          </a:p>
        </p:txBody>
      </p:sp>
    </p:spTree>
    <p:extLst>
      <p:ext uri="{BB962C8B-B14F-4D97-AF65-F5344CB8AC3E}">
        <p14:creationId xmlns:p14="http://schemas.microsoft.com/office/powerpoint/2010/main" val="424718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dirty="0">
                <a:latin typeface="+mn-lt"/>
              </a:rPr>
              <a:t>Isaiah 61:1-3.</a:t>
            </a:r>
            <a:br>
              <a:rPr lang="en-US" sz="1200" dirty="0">
                <a:latin typeface="+mn-lt"/>
              </a:rPr>
            </a:br>
            <a:endParaRPr lang="en-US" sz="1200" dirty="0">
              <a:latin typeface="+mn-lt"/>
            </a:endParaRPr>
          </a:p>
          <a:p>
            <a:pPr marL="0" indent="0"/>
            <a:r>
              <a:rPr lang="en-US" sz="1200" b="0" dirty="0">
                <a:effectLst/>
                <a:latin typeface="+mn-lt"/>
              </a:rPr>
              <a:t>“The Spirit of the Lord </a:t>
            </a:r>
            <a:r>
              <a:rPr lang="en-US" sz="1200" b="0" cap="small" dirty="0">
                <a:effectLst/>
                <a:latin typeface="+mn-lt"/>
              </a:rPr>
              <a:t>God</a:t>
            </a:r>
            <a:r>
              <a:rPr lang="en-US" sz="1200" b="0" dirty="0">
                <a:effectLst/>
                <a:latin typeface="+mn-lt"/>
              </a:rPr>
              <a:t> is upon Me,</a:t>
            </a:r>
            <a:br>
              <a:rPr lang="en-US" sz="1200" dirty="0">
                <a:latin typeface="+mn-lt"/>
              </a:rPr>
            </a:br>
            <a:r>
              <a:rPr lang="en-US" sz="1200" b="0" dirty="0">
                <a:effectLst/>
                <a:latin typeface="+mn-lt"/>
              </a:rPr>
              <a:t>Because the </a:t>
            </a:r>
            <a:r>
              <a:rPr lang="en-US" sz="1200" b="0" cap="small" dirty="0">
                <a:effectLst/>
                <a:latin typeface="+mn-lt"/>
              </a:rPr>
              <a:t>Lord</a:t>
            </a:r>
            <a:r>
              <a:rPr lang="en-US" sz="1200" b="0" dirty="0">
                <a:effectLst/>
                <a:latin typeface="+mn-lt"/>
              </a:rPr>
              <a:t> has anointed Me</a:t>
            </a:r>
            <a:br>
              <a:rPr lang="en-US" sz="1200" dirty="0">
                <a:latin typeface="+mn-lt"/>
              </a:rPr>
            </a:br>
            <a:r>
              <a:rPr lang="en-US" sz="1200" b="0" dirty="0">
                <a:effectLst/>
                <a:latin typeface="+mn-lt"/>
              </a:rPr>
              <a:t>To preach good tidings to the </a:t>
            </a:r>
            <a:r>
              <a:rPr lang="en-US" sz="1200" b="1" dirty="0">
                <a:effectLst/>
                <a:latin typeface="+mn-lt"/>
              </a:rPr>
              <a:t>poor</a:t>
            </a:r>
            <a:r>
              <a:rPr lang="en-US" sz="1200" b="0" dirty="0">
                <a:effectLst/>
                <a:latin typeface="+mn-lt"/>
              </a:rPr>
              <a:t>;</a:t>
            </a:r>
            <a:br>
              <a:rPr lang="en-US" sz="1200" dirty="0">
                <a:latin typeface="+mn-lt"/>
              </a:rPr>
            </a:br>
            <a:r>
              <a:rPr lang="en-US" sz="1200" b="0" dirty="0">
                <a:effectLst/>
                <a:latin typeface="+mn-lt"/>
              </a:rPr>
              <a:t>He has sent Me to </a:t>
            </a:r>
            <a:r>
              <a:rPr lang="en-US" sz="1200" b="1" dirty="0">
                <a:effectLst/>
                <a:latin typeface="+mn-lt"/>
              </a:rPr>
              <a:t>heal the brokenhearted</a:t>
            </a:r>
            <a:r>
              <a:rPr lang="en-US" sz="1200" b="0" dirty="0">
                <a:effectLst/>
                <a:latin typeface="+mn-lt"/>
              </a:rPr>
              <a:t>,</a:t>
            </a:r>
            <a:br>
              <a:rPr lang="en-US" sz="1200" dirty="0">
                <a:latin typeface="+mn-lt"/>
              </a:rPr>
            </a:br>
            <a:r>
              <a:rPr lang="en-US" sz="1200" b="0" dirty="0">
                <a:effectLst/>
                <a:latin typeface="+mn-lt"/>
              </a:rPr>
              <a:t>To proclaim </a:t>
            </a:r>
            <a:r>
              <a:rPr lang="en-US" sz="1200" b="1" dirty="0">
                <a:effectLst/>
                <a:latin typeface="+mn-lt"/>
              </a:rPr>
              <a:t>liberty to the captives</a:t>
            </a:r>
            <a:r>
              <a:rPr lang="en-US" sz="1200" b="0" dirty="0">
                <a:effectLst/>
                <a:latin typeface="+mn-lt"/>
              </a:rPr>
              <a:t>,</a:t>
            </a:r>
            <a:br>
              <a:rPr lang="en-US" sz="1200" dirty="0">
                <a:latin typeface="+mn-lt"/>
              </a:rPr>
            </a:br>
            <a:r>
              <a:rPr lang="en-US" sz="1200" b="0" dirty="0">
                <a:effectLst/>
                <a:latin typeface="+mn-lt"/>
              </a:rPr>
              <a:t>And the </a:t>
            </a:r>
            <a:r>
              <a:rPr lang="en-US" sz="1200" b="1" dirty="0">
                <a:effectLst/>
                <a:latin typeface="+mn-lt"/>
              </a:rPr>
              <a:t>opening of the prison to those who are bound</a:t>
            </a:r>
            <a:r>
              <a:rPr lang="en-US" sz="1200" b="0" dirty="0">
                <a:effectLst/>
                <a:latin typeface="+mn-lt"/>
              </a:rPr>
              <a:t>;</a:t>
            </a:r>
            <a:br>
              <a:rPr lang="en-US" sz="1200" dirty="0">
                <a:latin typeface="+mn-lt"/>
              </a:rPr>
            </a:br>
            <a:r>
              <a:rPr lang="en-US" sz="1200" b="1" baseline="30000" dirty="0">
                <a:effectLst/>
                <a:latin typeface="+mn-lt"/>
              </a:rPr>
              <a:t>2 </a:t>
            </a:r>
            <a:r>
              <a:rPr lang="en-US" sz="1200" b="0" dirty="0">
                <a:effectLst/>
                <a:latin typeface="+mn-lt"/>
              </a:rPr>
              <a:t>To proclaim the acceptable year of the </a:t>
            </a:r>
            <a:r>
              <a:rPr lang="en-US" sz="1200" b="0" cap="small" dirty="0">
                <a:effectLst/>
                <a:latin typeface="+mn-lt"/>
              </a:rPr>
              <a:t>Lord</a:t>
            </a:r>
            <a:r>
              <a:rPr lang="en-US" sz="1200" b="0" dirty="0">
                <a:effectLst/>
                <a:latin typeface="+mn-lt"/>
              </a:rPr>
              <a:t>,</a:t>
            </a:r>
            <a:br>
              <a:rPr lang="en-US" sz="1200" dirty="0">
                <a:latin typeface="+mn-lt"/>
              </a:rPr>
            </a:br>
            <a:r>
              <a:rPr lang="en-US" sz="1200" b="0" dirty="0">
                <a:effectLst/>
                <a:latin typeface="+mn-lt"/>
              </a:rPr>
              <a:t>And the day of vengeance of our God;</a:t>
            </a:r>
            <a:br>
              <a:rPr lang="en-US" sz="1200" dirty="0">
                <a:latin typeface="+mn-lt"/>
              </a:rPr>
            </a:br>
            <a:r>
              <a:rPr lang="en-US" sz="1200" b="0" dirty="0">
                <a:effectLst/>
                <a:latin typeface="+mn-lt"/>
              </a:rPr>
              <a:t>To </a:t>
            </a:r>
            <a:r>
              <a:rPr lang="en-US" sz="1200" b="1" dirty="0">
                <a:effectLst/>
                <a:latin typeface="+mn-lt"/>
              </a:rPr>
              <a:t>comfort</a:t>
            </a:r>
            <a:r>
              <a:rPr lang="en-US" sz="1200" b="0" dirty="0">
                <a:effectLst/>
                <a:latin typeface="+mn-lt"/>
              </a:rPr>
              <a:t> all who mourn,</a:t>
            </a:r>
            <a:br>
              <a:rPr lang="en-US" sz="1200" dirty="0">
                <a:latin typeface="+mn-lt"/>
              </a:rPr>
            </a:br>
            <a:r>
              <a:rPr lang="en-US" sz="1200" b="1" baseline="30000" dirty="0">
                <a:effectLst/>
                <a:latin typeface="+mn-lt"/>
              </a:rPr>
              <a:t>3 </a:t>
            </a:r>
            <a:r>
              <a:rPr lang="en-US" sz="1200" b="0" dirty="0">
                <a:effectLst/>
                <a:latin typeface="+mn-lt"/>
              </a:rPr>
              <a:t>To </a:t>
            </a:r>
            <a:r>
              <a:rPr lang="en-US" sz="1200" b="1" dirty="0">
                <a:effectLst/>
                <a:latin typeface="+mn-lt"/>
              </a:rPr>
              <a:t>console</a:t>
            </a:r>
            <a:r>
              <a:rPr lang="en-US" sz="1200" b="0" dirty="0">
                <a:effectLst/>
                <a:latin typeface="+mn-lt"/>
              </a:rPr>
              <a:t> those who mourn in Zion,</a:t>
            </a:r>
            <a:br>
              <a:rPr lang="en-US" sz="1200" dirty="0">
                <a:latin typeface="+mn-lt"/>
              </a:rPr>
            </a:br>
            <a:r>
              <a:rPr lang="en-US" sz="1200" b="0" dirty="0">
                <a:effectLst/>
                <a:latin typeface="+mn-lt"/>
              </a:rPr>
              <a:t>To </a:t>
            </a:r>
            <a:r>
              <a:rPr lang="en-US" sz="1200" b="1" dirty="0">
                <a:effectLst/>
                <a:latin typeface="+mn-lt"/>
              </a:rPr>
              <a:t>give them beauty for ashes</a:t>
            </a:r>
            <a:r>
              <a:rPr lang="en-US" sz="1200" b="0" dirty="0">
                <a:effectLst/>
                <a:latin typeface="+mn-lt"/>
              </a:rPr>
              <a:t>,</a:t>
            </a:r>
            <a:br>
              <a:rPr lang="en-US" sz="1200" dirty="0">
                <a:latin typeface="+mn-lt"/>
              </a:rPr>
            </a:br>
            <a:r>
              <a:rPr lang="en-US" sz="1200" b="0" dirty="0">
                <a:effectLst/>
                <a:latin typeface="+mn-lt"/>
              </a:rPr>
              <a:t>The </a:t>
            </a:r>
            <a:r>
              <a:rPr lang="en-US" sz="1200" b="1" dirty="0">
                <a:effectLst/>
                <a:latin typeface="+mn-lt"/>
              </a:rPr>
              <a:t>oil of joy for mourning</a:t>
            </a:r>
            <a:r>
              <a:rPr lang="en-US" sz="1200" b="0" dirty="0">
                <a:effectLst/>
                <a:latin typeface="+mn-lt"/>
              </a:rPr>
              <a:t>,</a:t>
            </a:r>
            <a:br>
              <a:rPr lang="en-US" sz="1200" dirty="0">
                <a:latin typeface="+mn-lt"/>
              </a:rPr>
            </a:br>
            <a:r>
              <a:rPr lang="en-US" sz="1200" b="0" dirty="0">
                <a:effectLst/>
                <a:latin typeface="+mn-lt"/>
              </a:rPr>
              <a:t>The </a:t>
            </a:r>
            <a:r>
              <a:rPr lang="en-US" sz="1200" b="1" dirty="0">
                <a:effectLst/>
                <a:latin typeface="+mn-lt"/>
              </a:rPr>
              <a:t>garment of praise for the spirit of heaviness</a:t>
            </a:r>
            <a:r>
              <a:rPr lang="en-US" sz="1200" b="0" dirty="0">
                <a:effectLst/>
                <a:latin typeface="+mn-lt"/>
              </a:rPr>
              <a:t>;</a:t>
            </a:r>
            <a:br>
              <a:rPr lang="en-US" sz="1200" dirty="0">
                <a:latin typeface="+mn-lt"/>
              </a:rPr>
            </a:br>
            <a:r>
              <a:rPr lang="en-US" sz="1200" b="0" dirty="0">
                <a:effectLst/>
                <a:latin typeface="+mn-lt"/>
              </a:rPr>
              <a:t>That they may be called trees of righteousness,</a:t>
            </a:r>
            <a:br>
              <a:rPr lang="en-US" sz="1200" dirty="0">
                <a:latin typeface="+mn-lt"/>
              </a:rPr>
            </a:br>
            <a:r>
              <a:rPr lang="en-US" sz="1200" b="0" dirty="0">
                <a:effectLst/>
                <a:latin typeface="+mn-lt"/>
              </a:rPr>
              <a:t>The planting of the </a:t>
            </a:r>
            <a:r>
              <a:rPr lang="en-US" sz="1200" b="0" cap="small" dirty="0">
                <a:effectLst/>
                <a:latin typeface="+mn-lt"/>
              </a:rPr>
              <a:t>Lord</a:t>
            </a:r>
            <a:r>
              <a:rPr lang="en-US" sz="1200" b="0" dirty="0">
                <a:effectLst/>
                <a:latin typeface="+mn-lt"/>
              </a:rPr>
              <a:t>, that He may be glorified.”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Luke 4:17 records that Jesus read this passage in Isaiah, then said “today this Scripture is fulfilled in your hearing.”  So if this is the mission of Jesus, how often does the church join Him in doing these things?  Notice that many of these persons are the marginalized people that society would prefer to ignore.  The poor, the brokenhearted, and the captives.  Captivity can include physical imprisonment, but may also refer to those who are held captive by addiction, mental illness, or unresolved grief.  During his ministry, Jesus served many of the social outcasts of his day: the tax collectors, the unclean, the poor, and the unseen.  How often do our own actions and intentions align with the mission and heart of Jesus?</a:t>
            </a:r>
          </a:p>
          <a:p>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15</a:t>
            </a:fld>
            <a:endParaRPr lang="en-US"/>
          </a:p>
        </p:txBody>
      </p:sp>
    </p:spTree>
    <p:extLst>
      <p:ext uri="{BB962C8B-B14F-4D97-AF65-F5344CB8AC3E}">
        <p14:creationId xmlns:p14="http://schemas.microsoft.com/office/powerpoint/2010/main" val="3992543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stigmatized and marginalized groups in our society today are those who struggle with mental illness.  The National Alliance on Mental Illness (NAMI) reports that each year, mental illness is experienced by 1 in 5 adults and 1 in 6 youth aged 6-17.</a:t>
            </a:r>
          </a:p>
          <a:p>
            <a:endParaRPr lang="en-US" dirty="0"/>
          </a:p>
          <a:p>
            <a:r>
              <a:rPr lang="en-US" dirty="0"/>
              <a:t>Half of all mental illness begins by age 14 and 75% by age 24.</a:t>
            </a:r>
          </a:p>
        </p:txBody>
      </p:sp>
      <p:sp>
        <p:nvSpPr>
          <p:cNvPr id="4" name="Slide Number Placeholder 3"/>
          <p:cNvSpPr>
            <a:spLocks noGrp="1"/>
          </p:cNvSpPr>
          <p:nvPr>
            <p:ph type="sldNum" sz="quarter" idx="5"/>
          </p:nvPr>
        </p:nvSpPr>
        <p:spPr/>
        <p:txBody>
          <a:bodyPr/>
          <a:lstStyle/>
          <a:p>
            <a:fld id="{C9C954D6-33CE-4902-81B8-5407DE14F904}" type="slidenum">
              <a:rPr lang="en-US" smtClean="0"/>
              <a:t>16</a:t>
            </a:fld>
            <a:endParaRPr lang="en-US"/>
          </a:p>
        </p:txBody>
      </p:sp>
    </p:spTree>
    <p:extLst>
      <p:ext uri="{BB962C8B-B14F-4D97-AF65-F5344CB8AC3E}">
        <p14:creationId xmlns:p14="http://schemas.microsoft.com/office/powerpoint/2010/main" val="285973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John 9</a:t>
            </a:r>
            <a:br>
              <a:rPr lang="en-US" sz="1200" dirty="0"/>
            </a:br>
            <a:br>
              <a:rPr lang="en-US" sz="1200" dirty="0"/>
            </a:br>
            <a:r>
              <a:rPr lang="en-US" sz="1200" b="1" baseline="30000" dirty="0"/>
              <a:t>2 </a:t>
            </a:r>
            <a:r>
              <a:rPr lang="en-US" sz="1200" dirty="0"/>
              <a:t>And His disciples asked Him, saying, “Rabbi, who sinned, this man or his parents, that he was born blind?”</a:t>
            </a:r>
            <a:br>
              <a:rPr lang="en-US" sz="1200" dirty="0"/>
            </a:br>
            <a:r>
              <a:rPr lang="en-US" sz="1200" b="1" baseline="30000" dirty="0"/>
              <a:t>3 </a:t>
            </a:r>
            <a:r>
              <a:rPr lang="en-US" sz="1200" dirty="0"/>
              <a:t>Jesus answered, “Neither this man nor his parents sinned, but that the works of God should be revealed in him. </a:t>
            </a:r>
            <a:endParaRPr lang="en-US" dirty="0"/>
          </a:p>
          <a:p>
            <a:endParaRPr lang="en-US" dirty="0"/>
          </a:p>
          <a:p>
            <a:r>
              <a:rPr lang="en-US" dirty="0"/>
              <a:t>There is already so much stigma surrounding mental health.  We have to make sure the church is an affirming place that supports and facilitates healing.  The Health and Prosperity philosophy attributes success or failure to the actions of the individual.  This theory is idolatry, making the individual their own god, manifesting blessing or cursing based on their own action.  Jesus highlighted that biological illness is not necessarily the result of a sin or failure on the part of the person who is suffering.</a:t>
            </a:r>
          </a:p>
        </p:txBody>
      </p:sp>
      <p:sp>
        <p:nvSpPr>
          <p:cNvPr id="4" name="Slide Number Placeholder 3"/>
          <p:cNvSpPr>
            <a:spLocks noGrp="1"/>
          </p:cNvSpPr>
          <p:nvPr>
            <p:ph type="sldNum" sz="quarter" idx="5"/>
          </p:nvPr>
        </p:nvSpPr>
        <p:spPr/>
        <p:txBody>
          <a:bodyPr/>
          <a:lstStyle/>
          <a:p>
            <a:fld id="{C9C954D6-33CE-4902-81B8-5407DE14F904}" type="slidenum">
              <a:rPr lang="en-US" smtClean="0"/>
              <a:t>17</a:t>
            </a:fld>
            <a:endParaRPr lang="en-US"/>
          </a:p>
        </p:txBody>
      </p:sp>
    </p:spTree>
    <p:extLst>
      <p:ext uri="{BB962C8B-B14F-4D97-AF65-F5344CB8AC3E}">
        <p14:creationId xmlns:p14="http://schemas.microsoft.com/office/powerpoint/2010/main" val="391519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According to NAMI, </a:t>
            </a:r>
            <a:r>
              <a:rPr lang="en-US" sz="1200" i="1" dirty="0"/>
              <a:t>“</a:t>
            </a:r>
            <a:r>
              <a:rPr lang="en-US" sz="1200" dirty="0"/>
              <a:t>Mental illness is not the result of a personal weakness, lack of character or poor upbringing.  Likewise, it isn’t about “getting over it” through willpower.  Without meaning to, we may…add to the stigma that many living with a mental health condition experience.”</a:t>
            </a:r>
            <a:endParaRPr lang="en-US" dirty="0"/>
          </a:p>
          <a:p>
            <a:endParaRPr lang="en-US" dirty="0"/>
          </a:p>
          <a:p>
            <a:r>
              <a:rPr lang="en-US" dirty="0"/>
              <a:t>It’s important that we examine our own biases regarding mental health and are thoughtful in how we speak about it to others.</a:t>
            </a:r>
          </a:p>
        </p:txBody>
      </p:sp>
      <p:sp>
        <p:nvSpPr>
          <p:cNvPr id="4" name="Slide Number Placeholder 3"/>
          <p:cNvSpPr>
            <a:spLocks noGrp="1"/>
          </p:cNvSpPr>
          <p:nvPr>
            <p:ph type="sldNum" sz="quarter" idx="5"/>
          </p:nvPr>
        </p:nvSpPr>
        <p:spPr/>
        <p:txBody>
          <a:bodyPr/>
          <a:lstStyle/>
          <a:p>
            <a:fld id="{C9C954D6-33CE-4902-81B8-5407DE14F904}" type="slidenum">
              <a:rPr lang="en-US" smtClean="0"/>
              <a:t>18</a:t>
            </a:fld>
            <a:endParaRPr lang="en-US"/>
          </a:p>
        </p:txBody>
      </p:sp>
    </p:spTree>
    <p:extLst>
      <p:ext uri="{BB962C8B-B14F-4D97-AF65-F5344CB8AC3E}">
        <p14:creationId xmlns:p14="http://schemas.microsoft.com/office/powerpoint/2010/main" val="259141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Matthew 12:34</a:t>
            </a:r>
          </a:p>
          <a:p>
            <a:pPr marL="0" indent="0">
              <a:buNone/>
            </a:pPr>
            <a:r>
              <a:rPr lang="en-US" sz="1200" b="0" i="0" dirty="0">
                <a:effectLst/>
              </a:rPr>
              <a:t>For out of the abundance of the heart the mouth speaks.</a:t>
            </a:r>
            <a:endParaRPr lang="en-US" sz="1200" dirty="0"/>
          </a:p>
          <a:p>
            <a:r>
              <a:rPr lang="en-US" dirty="0"/>
              <a:t>How we speak about mental illness says a lot about the attitude of our hearts towards those who are suffering.</a:t>
            </a:r>
          </a:p>
          <a:p>
            <a:endParaRPr lang="en-US" dirty="0"/>
          </a:p>
          <a:p>
            <a:r>
              <a:rPr lang="en-US" dirty="0"/>
              <a:t>If we use respectful, person-centered language, we will not define people by their illness.  Some examples include “She’s living with bipolar disorder.”  “He’s a person with schizophrenia.”  or referencing “People with a mental illness or mental health condition.”</a:t>
            </a:r>
          </a:p>
          <a:p>
            <a:endParaRPr lang="en-US" dirty="0"/>
          </a:p>
          <a:p>
            <a:r>
              <a:rPr lang="en-US" dirty="0"/>
              <a:t>It’s also important that we use non-stigmatizing language when discussing suicide.  We do not use the language “committed suicide,” as this has negative connotations, like committed a crime or committed a sin.  Instead we say “died from suicide” in the same way that we would say someone “died from a heart attack” or “died from cancer.”</a:t>
            </a:r>
          </a:p>
        </p:txBody>
      </p:sp>
      <p:sp>
        <p:nvSpPr>
          <p:cNvPr id="4" name="Slide Number Placeholder 3"/>
          <p:cNvSpPr>
            <a:spLocks noGrp="1"/>
          </p:cNvSpPr>
          <p:nvPr>
            <p:ph type="sldNum" sz="quarter" idx="5"/>
          </p:nvPr>
        </p:nvSpPr>
        <p:spPr/>
        <p:txBody>
          <a:bodyPr/>
          <a:lstStyle/>
          <a:p>
            <a:fld id="{C9C954D6-33CE-4902-81B8-5407DE14F904}" type="slidenum">
              <a:rPr lang="en-US" smtClean="0"/>
              <a:t>19</a:t>
            </a:fld>
            <a:endParaRPr lang="en-US"/>
          </a:p>
        </p:txBody>
      </p:sp>
    </p:spTree>
    <p:extLst>
      <p:ext uri="{BB962C8B-B14F-4D97-AF65-F5344CB8AC3E}">
        <p14:creationId xmlns:p14="http://schemas.microsoft.com/office/powerpoint/2010/main" val="265287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mental health check-in. I want you to take a moment to really notice and name the emotion that you are feeling right now.  Do you feel tired? Annoyed? Curious? Content? Skeptical?  </a:t>
            </a:r>
          </a:p>
          <a:p>
            <a:endParaRPr lang="en-US" dirty="0"/>
          </a:p>
          <a:p>
            <a:r>
              <a:rPr lang="en-US" dirty="0"/>
              <a:t>Now notice what you are feeling in your body…are there any areas where you notice tension?  Is your heart beating slow and steady or rapidly?  Notice your breath…what does the air feel like to breathe in deeply through your nose…to hold the tension in your chest as your lungs are being filled with air, then to exhale and notice the feeling of air moving out of your chest and releasing tension.  To let your shoulders relax.  </a:t>
            </a:r>
          </a:p>
          <a:p>
            <a:endParaRPr lang="en-US" dirty="0"/>
          </a:p>
          <a:p>
            <a:r>
              <a:rPr lang="en-US" dirty="0"/>
              <a:t>Now what thoughts are predominant?  You may notice during our time together this morning that your mind periodically wanders.  This is normal.  The average person spends at least 30% of their day in “mind wandering.”  Just make a note of what distracted you and then shift your thoughts back to the topic at hand.  </a:t>
            </a:r>
          </a:p>
          <a:p>
            <a:endParaRPr lang="en-US" dirty="0"/>
          </a:p>
          <a:p>
            <a:r>
              <a:rPr lang="en-US" dirty="0"/>
              <a:t>Is there anything that you need right now?  Sometimes our irritability is fueled by fatigue or hunger, and we may not make connections between our emotions and needs unless we take an inventory.  I also realize that today’s topics may weigh heavy, so please take care of yourself and take a break if needed.  </a:t>
            </a:r>
          </a:p>
          <a:p>
            <a:endParaRPr lang="en-US" dirty="0"/>
          </a:p>
          <a:p>
            <a:r>
              <a:rPr lang="en-US" dirty="0"/>
              <a:t>Now, I want you to write down at least one thing for which you are genuinely grateful.  We will talk a little more about the elements of this check-in later.  This exercise is brief, but important for understanding yourself.  Try this periodically during the week.</a:t>
            </a:r>
          </a:p>
        </p:txBody>
      </p:sp>
      <p:sp>
        <p:nvSpPr>
          <p:cNvPr id="4" name="Slide Number Placeholder 3"/>
          <p:cNvSpPr>
            <a:spLocks noGrp="1"/>
          </p:cNvSpPr>
          <p:nvPr>
            <p:ph type="sldNum" sz="quarter" idx="5"/>
          </p:nvPr>
        </p:nvSpPr>
        <p:spPr/>
        <p:txBody>
          <a:bodyPr/>
          <a:lstStyle/>
          <a:p>
            <a:fld id="{C9C954D6-33CE-4902-81B8-5407DE14F904}" type="slidenum">
              <a:rPr lang="en-US" smtClean="0"/>
              <a:t>2</a:t>
            </a:fld>
            <a:endParaRPr lang="en-US"/>
          </a:p>
        </p:txBody>
      </p:sp>
    </p:spTree>
    <p:extLst>
      <p:ext uri="{BB962C8B-B14F-4D97-AF65-F5344CB8AC3E}">
        <p14:creationId xmlns:p14="http://schemas.microsoft.com/office/powerpoint/2010/main" val="1098809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described Job by saying “</a:t>
            </a:r>
            <a:r>
              <a:rPr lang="en-US" b="0" i="1" dirty="0">
                <a:solidFill>
                  <a:srgbClr val="000000"/>
                </a:solidFill>
                <a:effectLst/>
                <a:latin typeface="system-ui"/>
              </a:rPr>
              <a:t>there is</a:t>
            </a:r>
            <a:r>
              <a:rPr lang="en-US" b="0" i="0" dirty="0">
                <a:solidFill>
                  <a:srgbClr val="000000"/>
                </a:solidFill>
                <a:effectLst/>
                <a:latin typeface="system-ui"/>
              </a:rPr>
              <a:t> none like him on the earth, a blameless and upright man, one who fears God and shuns evil?”  When disasters have taken everything except his wife, Job’s friends do well when they just sit with him in his grief.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system-ui"/>
              </a:rPr>
              <a:t>However, despite God’s endorsement of Job as a blameless and upright man, Job’s friends eventually state that this series of calamities must be in some way Job’s fault.  As Job begins to despair, He says “</a:t>
            </a:r>
            <a:r>
              <a:rPr lang="en-US" sz="1200" b="0" i="0" dirty="0">
                <a:effectLst/>
              </a:rPr>
              <a:t>I loathe </a:t>
            </a:r>
            <a:r>
              <a:rPr lang="en-US" sz="1200" b="0" i="1" dirty="0">
                <a:effectLst/>
              </a:rPr>
              <a:t>my life;</a:t>
            </a:r>
            <a:r>
              <a:rPr lang="en-US" sz="1200" b="0" i="0" dirty="0">
                <a:effectLst/>
              </a:rPr>
              <a:t> I would not live forever. Let me alone, For my days </a:t>
            </a:r>
            <a:r>
              <a:rPr lang="en-US" sz="1200" b="0" i="1" dirty="0">
                <a:effectLst/>
              </a:rPr>
              <a:t>are but</a:t>
            </a:r>
            <a:r>
              <a:rPr lang="en-US" sz="1200" b="0" i="0" dirty="0">
                <a:effectLst/>
              </a:rPr>
              <a:t> a breath.”  Job felt that his life was lacking meaning and purpose, which led him to lose his desire for life.</a:t>
            </a:r>
            <a:endParaRPr lang="en-US" sz="1200" dirty="0"/>
          </a:p>
          <a:p>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20</a:t>
            </a:fld>
            <a:endParaRPr lang="en-US"/>
          </a:p>
        </p:txBody>
      </p:sp>
    </p:spTree>
    <p:extLst>
      <p:ext uri="{BB962C8B-B14F-4D97-AF65-F5344CB8AC3E}">
        <p14:creationId xmlns:p14="http://schemas.microsoft.com/office/powerpoint/2010/main" val="2446477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read the Psalms, David often expresses deep sorrow, from being weary with his groaning, to swimming in his tears, to having sorrow in his heart daily.  He also expresses feeling forgotten by God, as if God is hidden from him.</a:t>
            </a:r>
          </a:p>
        </p:txBody>
      </p:sp>
      <p:sp>
        <p:nvSpPr>
          <p:cNvPr id="4" name="Slide Number Placeholder 3"/>
          <p:cNvSpPr>
            <a:spLocks noGrp="1"/>
          </p:cNvSpPr>
          <p:nvPr>
            <p:ph type="sldNum" sz="quarter" idx="5"/>
          </p:nvPr>
        </p:nvSpPr>
        <p:spPr/>
        <p:txBody>
          <a:bodyPr/>
          <a:lstStyle/>
          <a:p>
            <a:fld id="{C9C954D6-33CE-4902-81B8-5407DE14F904}" type="slidenum">
              <a:rPr lang="en-US" smtClean="0"/>
              <a:t>21</a:t>
            </a:fld>
            <a:endParaRPr lang="en-US"/>
          </a:p>
        </p:txBody>
      </p:sp>
    </p:spTree>
    <p:extLst>
      <p:ext uri="{BB962C8B-B14F-4D97-AF65-F5344CB8AC3E}">
        <p14:creationId xmlns:p14="http://schemas.microsoft.com/office/powerpoint/2010/main" val="4034372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ct val="0"/>
              </a:spcBef>
              <a:spcAft>
                <a:spcPts val="600"/>
              </a:spcAft>
            </a:pPr>
            <a:r>
              <a:rPr lang="en-US" sz="1200" i="1" dirty="0">
                <a:ea typeface="+mj-ea"/>
                <a:cs typeface="+mj-cs"/>
              </a:rPr>
              <a:t>I Kings 19:4</a:t>
            </a:r>
          </a:p>
          <a:p>
            <a:pPr algn="ctr">
              <a:lnSpc>
                <a:spcPct val="90000"/>
              </a:lnSpc>
              <a:spcBef>
                <a:spcPct val="0"/>
              </a:spcBef>
              <a:spcAft>
                <a:spcPts val="600"/>
              </a:spcAft>
            </a:pPr>
            <a:r>
              <a:rPr lang="en-US" sz="1200" b="0" i="0" dirty="0">
                <a:effectLst/>
              </a:rPr>
              <a:t>But he himself went a day’s journey into the wilderness, and came and sat down under a broom tree. And he prayed that he might die, and said, “It is enough! Now, </a:t>
            </a:r>
            <a:r>
              <a:rPr lang="en-US" sz="1200" b="0" i="0" cap="small" dirty="0">
                <a:effectLst/>
              </a:rPr>
              <a:t>Lord</a:t>
            </a:r>
            <a:r>
              <a:rPr lang="en-US" sz="1200" b="0" i="0" dirty="0">
                <a:effectLst/>
              </a:rPr>
              <a:t>, take my life”</a:t>
            </a:r>
          </a:p>
          <a:p>
            <a:pPr algn="ctr">
              <a:lnSpc>
                <a:spcPct val="90000"/>
              </a:lnSpc>
              <a:spcBef>
                <a:spcPct val="0"/>
              </a:spcBef>
              <a:spcAft>
                <a:spcPts val="600"/>
              </a:spcAft>
            </a:pPr>
            <a:endParaRPr lang="en-US" sz="1200" i="1" dirty="0">
              <a:ea typeface="+mj-ea"/>
              <a:cs typeface="+mj-cs"/>
            </a:endParaRPr>
          </a:p>
          <a:p>
            <a:r>
              <a:rPr lang="en-US" dirty="0"/>
              <a:t>Elijah had just experienced God demonstrating his supremacy by working a miracle in front of the prophets of Baal on Mount Caramel.  Elijah was a man of great faith, but still struggled with thoughts of wanting to die.  Jezebel was seeking to kill him, and he felt alone.  One warning sign is that Elijah left behind his servant and went into the wilderness alone.  God provided food, and Elijah walked for 40 days until he reached Horeb, the mountain of God. </a:t>
            </a:r>
            <a:r>
              <a:rPr lang="en-US" b="0" i="0" dirty="0">
                <a:solidFill>
                  <a:srgbClr val="000000"/>
                </a:solidFill>
                <a:effectLst/>
                <a:latin typeface="system-ui"/>
              </a:rPr>
              <a:t>God spoke to Elijah, not in the wind that broke the rocks, or the earthquake, or in the fire, but in a “still small voice.”  </a:t>
            </a:r>
            <a:r>
              <a:rPr lang="en-US" dirty="0"/>
              <a:t>In verse 10, Elijah speaks with God and says, “</a:t>
            </a:r>
            <a:r>
              <a:rPr lang="en-US" b="0" i="0" dirty="0">
                <a:solidFill>
                  <a:srgbClr val="000000"/>
                </a:solidFill>
                <a:effectLst/>
                <a:latin typeface="system-ui"/>
              </a:rPr>
              <a:t>I alone am left; and they seek to take my life.”  Isolation and hopelessness fueled Elijah’s desire to die.  God revealed that there were still 7,000 faithful servants in Israel and provided Elisha as an intern.  </a:t>
            </a:r>
          </a:p>
          <a:p>
            <a:endParaRPr lang="en-US" b="0" i="0" dirty="0">
              <a:solidFill>
                <a:srgbClr val="000000"/>
              </a:solidFill>
              <a:effectLst/>
              <a:latin typeface="system-ui"/>
            </a:endParaRPr>
          </a:p>
          <a:p>
            <a:r>
              <a:rPr lang="en-US" b="0" i="0" dirty="0">
                <a:solidFill>
                  <a:srgbClr val="000000"/>
                </a:solidFill>
                <a:effectLst/>
                <a:latin typeface="system-ui"/>
              </a:rPr>
              <a:t>Job was blameless and </a:t>
            </a:r>
            <a:r>
              <a:rPr lang="en-US" b="0" i="0">
                <a:solidFill>
                  <a:srgbClr val="000000"/>
                </a:solidFill>
                <a:effectLst/>
                <a:latin typeface="system-ui"/>
              </a:rPr>
              <a:t>upright, David </a:t>
            </a:r>
            <a:r>
              <a:rPr lang="en-US" b="0" i="0" dirty="0">
                <a:solidFill>
                  <a:srgbClr val="000000"/>
                </a:solidFill>
                <a:effectLst/>
                <a:latin typeface="system-ui"/>
              </a:rPr>
              <a:t>was a man after God’s own heart, and Elijah was a prophet.  Their examples of depression and thoughts of death demonstrate that no person, no matter how spiritual, is exempt from struggling with their mental health.</a:t>
            </a:r>
          </a:p>
        </p:txBody>
      </p:sp>
      <p:sp>
        <p:nvSpPr>
          <p:cNvPr id="4" name="Slide Number Placeholder 3"/>
          <p:cNvSpPr>
            <a:spLocks noGrp="1"/>
          </p:cNvSpPr>
          <p:nvPr>
            <p:ph type="sldNum" sz="quarter" idx="5"/>
          </p:nvPr>
        </p:nvSpPr>
        <p:spPr/>
        <p:txBody>
          <a:bodyPr/>
          <a:lstStyle/>
          <a:p>
            <a:fld id="{C9C954D6-33CE-4902-81B8-5407DE14F904}" type="slidenum">
              <a:rPr lang="en-US" smtClean="0"/>
              <a:t>22</a:t>
            </a:fld>
            <a:endParaRPr lang="en-US"/>
          </a:p>
        </p:txBody>
      </p:sp>
    </p:spTree>
    <p:extLst>
      <p:ext uri="{BB962C8B-B14F-4D97-AF65-F5344CB8AC3E}">
        <p14:creationId xmlns:p14="http://schemas.microsoft.com/office/powerpoint/2010/main" val="898034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1" i="1" dirty="0">
                <a:effectLst/>
                <a:hlinkClick r:id="rId3">
                  <a:extLst>
                    <a:ext uri="{A12FA001-AC4F-418D-AE19-62706E023703}">
                      <ahyp:hlinkClr xmlns:ahyp="http://schemas.microsoft.com/office/drawing/2018/hyperlinkcolor" val="tx"/>
                    </a:ext>
                  </a:extLst>
                </a:hlinkClick>
              </a:rPr>
              <a:t>The actual ratio of attempts to completed suicides is probably at least 10 to 1</a:t>
            </a:r>
            <a:r>
              <a:rPr lang="en-US" sz="1200" b="0" i="1" dirty="0">
                <a:effectLst/>
              </a:rPr>
              <a:t>. </a:t>
            </a:r>
            <a:r>
              <a:rPr lang="en-US" sz="1200" b="0" i="0" dirty="0">
                <a:effectLst/>
              </a:rPr>
              <a:t>This somewhat backs up the theory that many of those who attempt suicide want their pain to end, not their life.</a:t>
            </a:r>
            <a:br>
              <a:rPr lang="en-US" sz="1200" b="0" i="0" dirty="0">
                <a:effectLst/>
              </a:rPr>
            </a:br>
            <a:r>
              <a:rPr lang="en-US" sz="1200" b="0" i="0" dirty="0">
                <a:effectLst/>
              </a:rPr>
              <a:t> </a:t>
            </a:r>
          </a:p>
          <a:p>
            <a:pPr>
              <a:lnSpc>
                <a:spcPct val="90000"/>
              </a:lnSpc>
              <a:spcAft>
                <a:spcPts val="600"/>
              </a:spcAft>
            </a:pPr>
            <a:r>
              <a:rPr lang="en-US" sz="1200" b="1" i="1" dirty="0">
                <a:effectLst/>
                <a:hlinkClick r:id="rId3">
                  <a:extLst>
                    <a:ext uri="{A12FA001-AC4F-418D-AE19-62706E023703}">
                      <ahyp:hlinkClr xmlns:ahyp="http://schemas.microsoft.com/office/drawing/2018/hyperlinkcolor" val="tx"/>
                    </a:ext>
                  </a:extLst>
                </a:hlinkClick>
              </a:rPr>
              <a:t>Eight out of ten people considering suicide give some sign of their intentions</a:t>
            </a:r>
            <a:r>
              <a:rPr lang="en-US" sz="1200" b="0" i="1" dirty="0">
                <a:effectLst/>
              </a:rPr>
              <a:t>. </a:t>
            </a:r>
            <a:r>
              <a:rPr lang="en-US" sz="1200" b="0" i="0" dirty="0">
                <a:effectLst/>
              </a:rPr>
              <a:t>This emphasizes that learning the warning signs is essential to recognizing the people who may be at risk. Some of the major warning signs include:</a:t>
            </a:r>
          </a:p>
          <a:p>
            <a:pPr indent="-228600">
              <a:lnSpc>
                <a:spcPct val="90000"/>
              </a:lnSpc>
              <a:spcAft>
                <a:spcPts val="600"/>
              </a:spcAft>
              <a:buFont typeface="Arial" panose="020B0604020202020204" pitchFamily="34" charset="0"/>
              <a:buChar char="•"/>
            </a:pPr>
            <a:r>
              <a:rPr lang="en-US" sz="1200" b="0" i="0" dirty="0">
                <a:effectLst/>
              </a:rPr>
              <a:t>talking about death or suicide</a:t>
            </a:r>
          </a:p>
          <a:p>
            <a:pPr indent="-228600">
              <a:lnSpc>
                <a:spcPct val="90000"/>
              </a:lnSpc>
              <a:spcAft>
                <a:spcPts val="600"/>
              </a:spcAft>
              <a:buFont typeface="Arial" panose="020B0604020202020204" pitchFamily="34" charset="0"/>
              <a:buChar char="•"/>
            </a:pPr>
            <a:r>
              <a:rPr lang="en-US" sz="1200" b="0" i="0" dirty="0">
                <a:effectLst/>
              </a:rPr>
              <a:t>looking for the means to kill oneself</a:t>
            </a:r>
          </a:p>
          <a:p>
            <a:pPr indent="-228600">
              <a:lnSpc>
                <a:spcPct val="90000"/>
              </a:lnSpc>
              <a:spcAft>
                <a:spcPts val="600"/>
              </a:spcAft>
              <a:buFont typeface="Arial" panose="020B0604020202020204" pitchFamily="34" charset="0"/>
              <a:buChar char="•"/>
            </a:pPr>
            <a:r>
              <a:rPr lang="en-US" sz="1200" b="0" i="0" dirty="0">
                <a:effectLst/>
              </a:rPr>
              <a:t>hopelessness and anger/irritability</a:t>
            </a:r>
          </a:p>
          <a:p>
            <a:pPr indent="-228600">
              <a:lnSpc>
                <a:spcPct val="90000"/>
              </a:lnSpc>
              <a:spcAft>
                <a:spcPts val="600"/>
              </a:spcAft>
              <a:buFont typeface="Arial" panose="020B0604020202020204" pitchFamily="34" charset="0"/>
              <a:buChar char="•"/>
            </a:pPr>
            <a:r>
              <a:rPr lang="en-US" sz="1200" b="0" i="0" dirty="0">
                <a:effectLst/>
              </a:rPr>
              <a:t>dramatic changes in mood, appetite or sleep patterns</a:t>
            </a:r>
          </a:p>
          <a:p>
            <a:pPr indent="-228600">
              <a:lnSpc>
                <a:spcPct val="90000"/>
              </a:lnSpc>
              <a:buFont typeface="Arial" panose="020B0604020202020204" pitchFamily="34" charset="0"/>
              <a:buChar char="•"/>
            </a:pPr>
            <a:r>
              <a:rPr lang="en-US" sz="1200" b="0" i="0" dirty="0">
                <a:effectLst/>
              </a:rPr>
              <a:t>Don’t be afraid to ask your loved one: “Are you having thoughts of suicide?” If the answer is yes, stay with them and call 988.</a:t>
            </a:r>
          </a:p>
          <a:p>
            <a:endParaRPr lang="en-US" dirty="0">
              <a:hlinkClick r:id="rId4"/>
            </a:endParaRPr>
          </a:p>
          <a:p>
            <a:endParaRPr lang="en-US" dirty="0">
              <a:hlinkClick r:id="rId4"/>
            </a:endParaRPr>
          </a:p>
          <a:p>
            <a:endParaRPr lang="en-US" dirty="0">
              <a:hlinkClick r:id="rId4"/>
            </a:endParaRPr>
          </a:p>
          <a:p>
            <a:endParaRPr lang="en-US" dirty="0">
              <a:hlinkClick r:id="rId4"/>
            </a:endParaRPr>
          </a:p>
          <a:p>
            <a:endParaRPr lang="en-US" dirty="0">
              <a:hlinkClick r:id="rId4"/>
            </a:endParaRPr>
          </a:p>
          <a:p>
            <a:r>
              <a:rPr lang="en-US" dirty="0">
                <a:hlinkClick r:id="rId4"/>
              </a:rPr>
              <a:t>Promote Hope, Healing and Help to Prevent Suicide | NAMI: National Alliance on Mental Illness</a:t>
            </a:r>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23</a:t>
            </a:fld>
            <a:endParaRPr lang="en-US"/>
          </a:p>
        </p:txBody>
      </p:sp>
    </p:spTree>
    <p:extLst>
      <p:ext uri="{BB962C8B-B14F-4D97-AF65-F5344CB8AC3E}">
        <p14:creationId xmlns:p14="http://schemas.microsoft.com/office/powerpoint/2010/main" val="3920833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122AE-9177-29DC-0092-173E1CE43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2C400-9C1C-E7D4-05BF-819B206B1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A4B50-E590-448F-274D-BD8E6F76C136}"/>
              </a:ext>
            </a:extLst>
          </p:cNvPr>
          <p:cNvSpPr>
            <a:spLocks noGrp="1"/>
          </p:cNvSpPr>
          <p:nvPr>
            <p:ph type="body" idx="1"/>
          </p:nvPr>
        </p:nvSpPr>
        <p:spPr/>
        <p:txBody>
          <a:bodyPr/>
          <a:lstStyle/>
          <a:p>
            <a:r>
              <a:rPr lang="en-US" b="1" i="0" dirty="0">
                <a:solidFill>
                  <a:srgbClr val="000000"/>
                </a:solidFill>
                <a:effectLst/>
                <a:latin typeface="Open Sans" panose="020B0606030504020204" pitchFamily="34" charset="0"/>
              </a:rPr>
              <a:t>Get comfortable feeling uncomfortable. </a:t>
            </a:r>
            <a:r>
              <a:rPr lang="en-US" b="0" i="0" dirty="0">
                <a:solidFill>
                  <a:srgbClr val="000000"/>
                </a:solidFill>
                <a:effectLst/>
                <a:latin typeface="Open Sans" panose="020B0606030504020204" pitchFamily="34" charset="0"/>
              </a:rPr>
              <a:t>Your physical and emotional presence will have a big impact on how the conversation goes.</a:t>
            </a:r>
          </a:p>
          <a:p>
            <a:endParaRPr lang="en-US" b="1" i="0" dirty="0">
              <a:solidFill>
                <a:srgbClr val="000000"/>
              </a:solidFill>
              <a:effectLst/>
              <a:latin typeface="Open Sans" panose="020B0606030504020204" pitchFamily="34" charset="0"/>
            </a:endParaRPr>
          </a:p>
          <a:p>
            <a:r>
              <a:rPr lang="en-US" b="1" i="0" dirty="0">
                <a:solidFill>
                  <a:srgbClr val="000000"/>
                </a:solidFill>
                <a:effectLst/>
                <a:latin typeface="Open Sans" panose="020B0606030504020204" pitchFamily="34" charset="0"/>
              </a:rPr>
              <a:t>Create a safe space</a:t>
            </a:r>
            <a:r>
              <a:rPr lang="en-US" b="0" i="0" dirty="0">
                <a:solidFill>
                  <a:srgbClr val="000000"/>
                </a:solidFill>
                <a:effectLst/>
                <a:latin typeface="Open Sans" panose="020B0606030504020204" pitchFamily="34" charset="0"/>
              </a:rPr>
              <a:t>. Find a place for privacy and comfort. </a:t>
            </a:r>
          </a:p>
          <a:p>
            <a:endParaRPr lang="en-US" dirty="0">
              <a:solidFill>
                <a:srgbClr val="000000"/>
              </a:solidFill>
              <a:latin typeface="Open Sans" panose="020B0606030504020204" pitchFamily="34" charset="0"/>
            </a:endParaRPr>
          </a:p>
          <a:p>
            <a:r>
              <a:rPr lang="en-US" b="1" i="0" dirty="0">
                <a:solidFill>
                  <a:srgbClr val="000000"/>
                </a:solidFill>
                <a:effectLst/>
                <a:latin typeface="Open Sans" panose="020B0606030504020204" pitchFamily="34" charset="0"/>
              </a:rPr>
              <a:t>Start with, “I’ve noticed….”</a:t>
            </a:r>
            <a:r>
              <a:rPr lang="en-US" b="0" i="0" dirty="0">
                <a:solidFill>
                  <a:srgbClr val="000000"/>
                </a:solidFill>
                <a:effectLst/>
                <a:latin typeface="Open Sans" panose="020B0606030504020204" pitchFamily="34" charset="0"/>
              </a:rPr>
              <a:t>Thank them for taking time to speak with you, and list the observations you’ve made that led you to be concerned. </a:t>
            </a:r>
          </a:p>
          <a:p>
            <a:endParaRPr lang="en-US" dirty="0">
              <a:solidFill>
                <a:srgbClr val="000000"/>
              </a:solidFill>
              <a:latin typeface="Open Sans" panose="020B0606030504020204" pitchFamily="34" charset="0"/>
            </a:endParaRPr>
          </a:p>
          <a:p>
            <a:r>
              <a:rPr lang="en-US" b="1" i="0" dirty="0">
                <a:solidFill>
                  <a:srgbClr val="000000"/>
                </a:solidFill>
                <a:effectLst/>
                <a:latin typeface="Open Sans" panose="020B0606030504020204" pitchFamily="34" charset="0"/>
              </a:rPr>
              <a:t>Ask open-ended questions</a:t>
            </a:r>
            <a:r>
              <a:rPr lang="en-US" b="0" i="0" dirty="0">
                <a:solidFill>
                  <a:srgbClr val="000000"/>
                </a:solidFill>
                <a:effectLst/>
                <a:latin typeface="Open Sans" panose="020B0606030504020204" pitchFamily="34" charset="0"/>
              </a:rPr>
              <a:t>.  “I’d like to understand more about what you’re going through. Can you tell me more?”</a:t>
            </a:r>
          </a:p>
          <a:p>
            <a:endParaRPr lang="en-US" dirty="0">
              <a:solidFill>
                <a:srgbClr val="000000"/>
              </a:solidFill>
              <a:latin typeface="Open Sans" panose="020B0606030504020204" pitchFamily="34" charset="0"/>
            </a:endParaRPr>
          </a:p>
          <a:p>
            <a:r>
              <a:rPr lang="en-US" b="1" i="0" dirty="0">
                <a:solidFill>
                  <a:srgbClr val="000000"/>
                </a:solidFill>
                <a:effectLst/>
                <a:latin typeface="Open Sans" panose="020B0606030504020204" pitchFamily="34" charset="0"/>
              </a:rPr>
              <a:t>Practice active listening</a:t>
            </a:r>
            <a:r>
              <a:rPr lang="en-US" b="0" i="0" dirty="0">
                <a:solidFill>
                  <a:srgbClr val="000000"/>
                </a:solidFill>
                <a:effectLst/>
                <a:latin typeface="Open Sans" panose="020B0606030504020204" pitchFamily="34" charset="0"/>
              </a:rPr>
              <a:t>. Refrain from problem-solving and advice-giving. Instead, show them that they are being heard. Use minimal encouragers like nodding your head, and saying, “and then what happened” to keep the conversation going.</a:t>
            </a:r>
            <a:endParaRPr lang="en-US" dirty="0">
              <a:solidFill>
                <a:srgbClr val="000000"/>
              </a:solidFill>
              <a:latin typeface="Open Sans" panose="020B0606030504020204" pitchFamily="34" charset="0"/>
            </a:endParaRPr>
          </a:p>
          <a:p>
            <a:endParaRPr lang="en-US" dirty="0">
              <a:hlinkClick r:id="rId3"/>
            </a:endParaRPr>
          </a:p>
          <a:p>
            <a:endParaRPr lang="en-US" dirty="0">
              <a:hlinkClick r:id="rId3"/>
            </a:endParaRPr>
          </a:p>
          <a:p>
            <a:endParaRPr lang="en-US" dirty="0">
              <a:hlinkClick r:id="rId3"/>
            </a:endParaRPr>
          </a:p>
          <a:p>
            <a:r>
              <a:rPr lang="en-US" dirty="0">
                <a:hlinkClick r:id="rId3"/>
              </a:rPr>
              <a:t>How to Ask Someone About Suicide | NAMI: National Alliance on Mental Illness</a:t>
            </a:r>
            <a:endParaRPr lang="en-US" dirty="0"/>
          </a:p>
        </p:txBody>
      </p:sp>
      <p:sp>
        <p:nvSpPr>
          <p:cNvPr id="4" name="Slide Number Placeholder 3">
            <a:extLst>
              <a:ext uri="{FF2B5EF4-FFF2-40B4-BE49-F238E27FC236}">
                <a16:creationId xmlns:a16="http://schemas.microsoft.com/office/drawing/2014/main" id="{F67F0E0A-9294-9B58-65B5-DDD5F0C6645E}"/>
              </a:ext>
            </a:extLst>
          </p:cNvPr>
          <p:cNvSpPr>
            <a:spLocks noGrp="1"/>
          </p:cNvSpPr>
          <p:nvPr>
            <p:ph type="sldNum" sz="quarter" idx="5"/>
          </p:nvPr>
        </p:nvSpPr>
        <p:spPr/>
        <p:txBody>
          <a:bodyPr/>
          <a:lstStyle/>
          <a:p>
            <a:fld id="{C9C954D6-33CE-4902-81B8-5407DE14F904}" type="slidenum">
              <a:rPr lang="en-US" smtClean="0"/>
              <a:t>24</a:t>
            </a:fld>
            <a:endParaRPr lang="en-US"/>
          </a:p>
        </p:txBody>
      </p:sp>
    </p:spTree>
    <p:extLst>
      <p:ext uri="{BB962C8B-B14F-4D97-AF65-F5344CB8AC3E}">
        <p14:creationId xmlns:p14="http://schemas.microsoft.com/office/powerpoint/2010/main" val="826050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2BD30-D279-F0D2-0B8A-137C9C09B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04BFE-4F94-D442-BBE5-0AC05EC29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5807C-ECF3-00C6-37D2-7B8B86FE03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Open Sans" panose="020B0606030504020204" pitchFamily="34" charset="0"/>
              </a:rPr>
              <a:t>Frame the question in empathy and compassion. </a:t>
            </a:r>
            <a:r>
              <a:rPr lang="en-US" b="0" i="0" dirty="0">
                <a:solidFill>
                  <a:srgbClr val="000000"/>
                </a:solidFill>
                <a:effectLst/>
                <a:latin typeface="Open Sans" panose="020B0606030504020204" pitchFamily="34" charset="0"/>
              </a:rPr>
              <a:t>“You know, sometimes when people are going through what you’re going through, they find themselves in unimaginable pain. Thoughts like, ‘I wish I could go to bed and not wake up in the morning’ enter their mind because their pain has exceeded their ability to cope.” </a:t>
            </a:r>
            <a:br>
              <a:rPr lang="en-US" dirty="0"/>
            </a:br>
            <a:r>
              <a:rPr lang="en-US" b="0" i="0" dirty="0">
                <a:solidFill>
                  <a:srgbClr val="000000"/>
                </a:solidFill>
                <a:effectLst/>
                <a:latin typeface="Open Sans" panose="020B0606030504020204" pitchFamily="34" charset="0"/>
              </a:rPr>
              <a:t> </a:t>
            </a:r>
            <a:br>
              <a:rPr lang="en-US" dirty="0"/>
            </a:br>
            <a:r>
              <a:rPr lang="en-US" b="1" i="0" dirty="0">
                <a:solidFill>
                  <a:srgbClr val="000000"/>
                </a:solidFill>
                <a:effectLst/>
                <a:latin typeface="Open Sans" panose="020B0606030504020204" pitchFamily="34" charset="0"/>
              </a:rPr>
              <a:t>Assume that suicide is “on the menu.” </a:t>
            </a:r>
            <a:r>
              <a:rPr lang="en-US" b="0" i="0" dirty="0">
                <a:solidFill>
                  <a:srgbClr val="000000"/>
                </a:solidFill>
                <a:effectLst/>
                <a:latin typeface="Open Sans" panose="020B0606030504020204" pitchFamily="34" charset="0"/>
              </a:rPr>
              <a:t>Because suicidal thoughts are common for people who feel overwhelmed, you can say something like, “Sometimes when emotional pain is so intense, people think about suicide. I’m wondering how many times suicide might have crossed your mind, even if just fleeting in nature.” </a:t>
            </a:r>
            <a:br>
              <a:rPr lang="en-US" dirty="0"/>
            </a:br>
            <a:r>
              <a:rPr lang="en-US" b="0" i="0" dirty="0">
                <a:solidFill>
                  <a:srgbClr val="000000"/>
                </a:solidFill>
                <a:effectLst/>
                <a:latin typeface="Open Sans" panose="020B0606030504020204" pitchFamily="34" charset="0"/>
              </a:rPr>
              <a:t> </a:t>
            </a:r>
            <a:br>
              <a:rPr lang="en-US" dirty="0"/>
            </a:br>
            <a:r>
              <a:rPr lang="en-US" b="1" i="0" dirty="0">
                <a:solidFill>
                  <a:srgbClr val="000000"/>
                </a:solidFill>
                <a:effectLst/>
                <a:latin typeface="Open Sans" panose="020B0606030504020204" pitchFamily="34" charset="0"/>
              </a:rPr>
              <a:t>Use direct language</a:t>
            </a:r>
            <a:r>
              <a:rPr lang="en-US" b="0" i="0" dirty="0">
                <a:solidFill>
                  <a:srgbClr val="000000"/>
                </a:solidFill>
                <a:effectLst/>
                <a:latin typeface="Open Sans" panose="020B0606030504020204" pitchFamily="34" charset="0"/>
              </a:rPr>
              <a:t>. Using the word “suicide” in a direct way says, “We can talk about this here.” It’s important to use the direct language of “suicide” rather than “hurting yourself,” because these are different questions.</a:t>
            </a:r>
            <a:endParaRPr lang="en-US" dirty="0"/>
          </a:p>
          <a:p>
            <a:endParaRPr lang="en-US" dirty="0">
              <a:hlinkClick r:id="rId3"/>
            </a:endParaRPr>
          </a:p>
          <a:p>
            <a:endParaRPr lang="en-US" dirty="0">
              <a:hlinkClick r:id="rId3"/>
            </a:endParaRPr>
          </a:p>
          <a:p>
            <a:r>
              <a:rPr lang="en-US" dirty="0">
                <a:hlinkClick r:id="rId3"/>
              </a:rPr>
              <a:t>How to Ask Someone About Suicide | NAMI: National Alliance on Mental Illness</a:t>
            </a:r>
            <a:endParaRPr lang="en-US" dirty="0"/>
          </a:p>
        </p:txBody>
      </p:sp>
      <p:sp>
        <p:nvSpPr>
          <p:cNvPr id="4" name="Slide Number Placeholder 3">
            <a:extLst>
              <a:ext uri="{FF2B5EF4-FFF2-40B4-BE49-F238E27FC236}">
                <a16:creationId xmlns:a16="http://schemas.microsoft.com/office/drawing/2014/main" id="{2E31EE9B-6AAE-5D4E-DF4A-BB79E5D96C87}"/>
              </a:ext>
            </a:extLst>
          </p:cNvPr>
          <p:cNvSpPr>
            <a:spLocks noGrp="1"/>
          </p:cNvSpPr>
          <p:nvPr>
            <p:ph type="sldNum" sz="quarter" idx="5"/>
          </p:nvPr>
        </p:nvSpPr>
        <p:spPr/>
        <p:txBody>
          <a:bodyPr/>
          <a:lstStyle/>
          <a:p>
            <a:fld id="{C9C954D6-33CE-4902-81B8-5407DE14F904}" type="slidenum">
              <a:rPr lang="en-US" smtClean="0"/>
              <a:t>25</a:t>
            </a:fld>
            <a:endParaRPr lang="en-US"/>
          </a:p>
        </p:txBody>
      </p:sp>
    </p:spTree>
    <p:extLst>
      <p:ext uri="{BB962C8B-B14F-4D97-AF65-F5344CB8AC3E}">
        <p14:creationId xmlns:p14="http://schemas.microsoft.com/office/powerpoint/2010/main" val="3255170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effectLst/>
              </a:rPr>
              <a:t>Ephesians 4:1-3</a:t>
            </a:r>
          </a:p>
          <a:p>
            <a:r>
              <a:rPr lang="en-US" sz="1200" b="0" i="0" dirty="0">
                <a:effectLst/>
              </a:rPr>
              <a:t>I, therefore, the prisoner of the Lord, beseech you to walk worthy of the calling with which you were called, </a:t>
            </a:r>
            <a:r>
              <a:rPr lang="en-US" sz="1200" b="1" i="0" baseline="30000" dirty="0">
                <a:effectLst/>
              </a:rPr>
              <a:t>2 </a:t>
            </a:r>
            <a:r>
              <a:rPr lang="en-US" sz="1200" b="0" i="0" dirty="0">
                <a:effectLst/>
              </a:rPr>
              <a:t>with all </a:t>
            </a:r>
            <a:r>
              <a:rPr lang="en-US" sz="1200" b="1" i="0" dirty="0">
                <a:effectLst/>
              </a:rPr>
              <a:t>lowliness and gentleness</a:t>
            </a:r>
            <a:r>
              <a:rPr lang="en-US" sz="1200" b="0" i="0" dirty="0">
                <a:effectLst/>
              </a:rPr>
              <a:t>, with </a:t>
            </a:r>
            <a:r>
              <a:rPr lang="en-US" sz="1200" b="1" i="0" dirty="0">
                <a:effectLst/>
              </a:rPr>
              <a:t>longsuffering, bearing with one another in love, </a:t>
            </a:r>
            <a:r>
              <a:rPr lang="en-US" sz="1200" b="1" i="0" baseline="30000" dirty="0">
                <a:effectLst/>
              </a:rPr>
              <a:t>3 </a:t>
            </a:r>
            <a:r>
              <a:rPr lang="en-US" sz="1200" b="0" i="0" dirty="0">
                <a:effectLst/>
              </a:rPr>
              <a:t>endeavoring to keep the </a:t>
            </a:r>
            <a:r>
              <a:rPr lang="en-US" sz="1200" b="1" i="0" dirty="0">
                <a:effectLst/>
              </a:rPr>
              <a:t>unity</a:t>
            </a:r>
            <a:r>
              <a:rPr lang="en-US" sz="1200" b="0" i="0" dirty="0">
                <a:effectLst/>
              </a:rPr>
              <a:t> of the Spirit in the bond of </a:t>
            </a:r>
            <a:r>
              <a:rPr lang="en-US" sz="1200" b="1" i="0" dirty="0">
                <a:effectLst/>
              </a:rPr>
              <a:t>peace</a:t>
            </a:r>
            <a:r>
              <a:rPr lang="en-US" sz="1200" b="0" i="0" dirty="0">
                <a:effectLst/>
              </a:rPr>
              <a:t>. </a:t>
            </a:r>
            <a:endParaRPr lang="en-US" sz="1200" dirty="0"/>
          </a:p>
          <a:p>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26</a:t>
            </a:fld>
            <a:endParaRPr lang="en-US"/>
          </a:p>
        </p:txBody>
      </p:sp>
    </p:spTree>
    <p:extLst>
      <p:ext uri="{BB962C8B-B14F-4D97-AF65-F5344CB8AC3E}">
        <p14:creationId xmlns:p14="http://schemas.microsoft.com/office/powerpoint/2010/main" val="3015447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Romans 12:15</a:t>
            </a:r>
          </a:p>
          <a:p>
            <a:pPr marL="0" indent="0">
              <a:buNone/>
            </a:pPr>
            <a:r>
              <a:rPr lang="en-US" sz="1200" b="0" i="0" dirty="0">
                <a:solidFill>
                  <a:srgbClr val="000000"/>
                </a:solidFill>
                <a:effectLst/>
              </a:rPr>
              <a:t>Rejoice with those who rejoice, and weep with those who weep.</a:t>
            </a:r>
          </a:p>
          <a:p>
            <a:pPr marL="0" indent="0">
              <a:buNone/>
            </a:pPr>
            <a:endParaRPr lang="en-US" sz="1200" b="0" i="0" dirty="0">
              <a:solidFill>
                <a:srgbClr val="000000"/>
              </a:solidFill>
              <a:effectLst/>
            </a:endParaRPr>
          </a:p>
          <a:p>
            <a:r>
              <a:rPr lang="en-US" dirty="0"/>
              <a:t>It is easy for us to share in rejoicing, but how often do we allow ourselves to sit with the hard emotions of others?  Job’s friends did their best when they sat with Job in silence.  There is a ministry of presence that we can provide to those who are hurting.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II Corinthians 1:3-4  </a:t>
            </a:r>
            <a:r>
              <a:rPr lang="en-US" sz="1200" b="1" i="0" baseline="30000" dirty="0">
                <a:solidFill>
                  <a:srgbClr val="000000"/>
                </a:solidFill>
                <a:effectLst/>
              </a:rPr>
              <a:t>3 </a:t>
            </a:r>
            <a:r>
              <a:rPr lang="en-US" sz="1200" b="0" i="0" dirty="0">
                <a:solidFill>
                  <a:srgbClr val="000000"/>
                </a:solidFill>
                <a:effectLst/>
              </a:rPr>
              <a:t>Blessed </a:t>
            </a:r>
            <a:r>
              <a:rPr lang="en-US" sz="1200" b="0" i="1" dirty="0">
                <a:solidFill>
                  <a:srgbClr val="000000"/>
                </a:solidFill>
                <a:effectLst/>
              </a:rPr>
              <a:t>be</a:t>
            </a:r>
            <a:r>
              <a:rPr lang="en-US" sz="1200" b="0" i="0" dirty="0">
                <a:solidFill>
                  <a:srgbClr val="000000"/>
                </a:solidFill>
                <a:effectLst/>
              </a:rPr>
              <a:t> the God and Father of our Lord Jesus Christ, the Father of mercies and God of all comfort, </a:t>
            </a:r>
            <a:r>
              <a:rPr lang="en-US" sz="1200" b="1" i="0" baseline="30000" dirty="0">
                <a:solidFill>
                  <a:srgbClr val="000000"/>
                </a:solidFill>
                <a:effectLst/>
              </a:rPr>
              <a:t>4 </a:t>
            </a:r>
            <a:r>
              <a:rPr lang="en-US" sz="1200" b="0" i="0" dirty="0">
                <a:solidFill>
                  <a:srgbClr val="000000"/>
                </a:solidFill>
                <a:effectLst/>
              </a:rPr>
              <a:t>who comforts us in all our tribulation, that we may be able to comfort those who are in any trouble, with the comfort with which we ourselves are comforted by God. </a:t>
            </a:r>
            <a:endParaRPr lang="en-US" sz="1200" dirty="0"/>
          </a:p>
          <a:p>
            <a:endParaRPr lang="en-US" dirty="0"/>
          </a:p>
          <a:p>
            <a:r>
              <a:rPr lang="en-US" dirty="0"/>
              <a:t> God comforts us in our tribulations, so that we can in turn share that comfort with others who are suffering.  Your greatest pain and struggles may one day be the source of your greatest ministry.</a:t>
            </a:r>
          </a:p>
        </p:txBody>
      </p:sp>
      <p:sp>
        <p:nvSpPr>
          <p:cNvPr id="4" name="Slide Number Placeholder 3"/>
          <p:cNvSpPr>
            <a:spLocks noGrp="1"/>
          </p:cNvSpPr>
          <p:nvPr>
            <p:ph type="sldNum" sz="quarter" idx="5"/>
          </p:nvPr>
        </p:nvSpPr>
        <p:spPr/>
        <p:txBody>
          <a:bodyPr/>
          <a:lstStyle/>
          <a:p>
            <a:fld id="{C9C954D6-33CE-4902-81B8-5407DE14F904}" type="slidenum">
              <a:rPr lang="en-US" smtClean="0"/>
              <a:t>27</a:t>
            </a:fld>
            <a:endParaRPr lang="en-US"/>
          </a:p>
        </p:txBody>
      </p:sp>
    </p:spTree>
    <p:extLst>
      <p:ext uri="{BB962C8B-B14F-4D97-AF65-F5344CB8AC3E}">
        <p14:creationId xmlns:p14="http://schemas.microsoft.com/office/powerpoint/2010/main" val="3557425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rPr>
              <a:t>Romans 15:13 </a:t>
            </a:r>
          </a:p>
          <a:p>
            <a:r>
              <a:rPr lang="en-US" b="0" i="0" dirty="0">
                <a:solidFill>
                  <a:srgbClr val="000000"/>
                </a:solidFill>
                <a:effectLst/>
              </a:rPr>
              <a:t>Now may the God of hope fill you with all joy and peace in believing, that you may abound in hope by the power of the Holy Spirit.</a:t>
            </a:r>
          </a:p>
          <a:p>
            <a:endParaRPr lang="en-US" dirty="0">
              <a:solidFill>
                <a:srgbClr val="000000"/>
              </a:solidFill>
            </a:endParaRPr>
          </a:p>
          <a:p>
            <a:r>
              <a:rPr lang="en-US" dirty="0">
                <a:solidFill>
                  <a:srgbClr val="000000"/>
                </a:solidFill>
              </a:rPr>
              <a:t>Hebrews 19:20-21</a:t>
            </a:r>
          </a:p>
          <a:p>
            <a:r>
              <a:rPr lang="en-US" b="0" i="0" dirty="0">
                <a:solidFill>
                  <a:srgbClr val="000000"/>
                </a:solidFill>
                <a:effectLst/>
              </a:rPr>
              <a:t>This </a:t>
            </a:r>
            <a:r>
              <a:rPr lang="en-US" b="0" i="1" dirty="0">
                <a:solidFill>
                  <a:srgbClr val="000000"/>
                </a:solidFill>
                <a:effectLst/>
              </a:rPr>
              <a:t>hope</a:t>
            </a:r>
            <a:r>
              <a:rPr lang="en-US" b="0" i="0" dirty="0">
                <a:solidFill>
                  <a:srgbClr val="000000"/>
                </a:solidFill>
                <a:effectLst/>
              </a:rPr>
              <a:t> we have as an anchor of the soul, both sure and steadfast, and which enters the </a:t>
            </a:r>
            <a:r>
              <a:rPr lang="en-US" b="0" i="1" dirty="0">
                <a:solidFill>
                  <a:srgbClr val="000000"/>
                </a:solidFill>
                <a:effectLst/>
              </a:rPr>
              <a:t>Presence</a:t>
            </a:r>
            <a:r>
              <a:rPr lang="en-US" b="0" i="0" dirty="0">
                <a:solidFill>
                  <a:srgbClr val="000000"/>
                </a:solidFill>
                <a:effectLst/>
              </a:rPr>
              <a:t> behind the veil, </a:t>
            </a:r>
            <a:r>
              <a:rPr lang="en-US" b="1" i="0" baseline="30000" dirty="0">
                <a:solidFill>
                  <a:srgbClr val="000000"/>
                </a:solidFill>
                <a:effectLst/>
              </a:rPr>
              <a:t>20 </a:t>
            </a:r>
            <a:r>
              <a:rPr lang="en-US" b="0" i="0" dirty="0">
                <a:solidFill>
                  <a:srgbClr val="000000"/>
                </a:solidFill>
                <a:effectLst/>
              </a:rPr>
              <a:t>where the forerunner has entered for us, </a:t>
            </a:r>
            <a:r>
              <a:rPr lang="en-US" b="0" i="1" dirty="0">
                <a:solidFill>
                  <a:srgbClr val="000000"/>
                </a:solidFill>
                <a:effectLst/>
              </a:rPr>
              <a:t>even</a:t>
            </a:r>
            <a:r>
              <a:rPr lang="en-US" b="0" i="0" dirty="0">
                <a:solidFill>
                  <a:srgbClr val="000000"/>
                </a:solidFill>
                <a:effectLst/>
              </a:rPr>
              <a:t> Jesus, having become High Priest forever according to the order of Melchizedek.</a:t>
            </a:r>
            <a:endParaRPr lang="en-US" dirty="0"/>
          </a:p>
          <a:p>
            <a:endParaRPr lang="en-US" dirty="0"/>
          </a:p>
          <a:p>
            <a:r>
              <a:rPr lang="en-US" dirty="0"/>
              <a:t>One of the modifiable risk factors for suicide is hopelessness.  As believers, we have hope for today, the future, and eternity, and sharing this hope can save lives.   We have Jesus as an anchor for our souls, and even when everything else falls apart, He is sure and steadfast.</a:t>
            </a:r>
          </a:p>
        </p:txBody>
      </p:sp>
      <p:sp>
        <p:nvSpPr>
          <p:cNvPr id="4" name="Slide Number Placeholder 3"/>
          <p:cNvSpPr>
            <a:spLocks noGrp="1"/>
          </p:cNvSpPr>
          <p:nvPr>
            <p:ph type="sldNum" sz="quarter" idx="5"/>
          </p:nvPr>
        </p:nvSpPr>
        <p:spPr/>
        <p:txBody>
          <a:bodyPr/>
          <a:lstStyle/>
          <a:p>
            <a:fld id="{C9C954D6-33CE-4902-81B8-5407DE14F904}" type="slidenum">
              <a:rPr lang="en-US" smtClean="0"/>
              <a:t>28</a:t>
            </a:fld>
            <a:endParaRPr lang="en-US"/>
          </a:p>
        </p:txBody>
      </p:sp>
    </p:spTree>
    <p:extLst>
      <p:ext uri="{BB962C8B-B14F-4D97-AF65-F5344CB8AC3E}">
        <p14:creationId xmlns:p14="http://schemas.microsoft.com/office/powerpoint/2010/main" val="2483224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bg1"/>
                </a:solidFill>
              </a:rPr>
              <a:t>Lamentations 3:21-26</a:t>
            </a:r>
          </a:p>
          <a:p>
            <a:pPr marL="0" indent="0">
              <a:buNone/>
            </a:pPr>
            <a:r>
              <a:rPr lang="en-US" b="1" i="0" baseline="30000" dirty="0">
                <a:solidFill>
                  <a:schemeClr val="bg1"/>
                </a:solidFill>
                <a:effectLst/>
              </a:rPr>
              <a:t>21 </a:t>
            </a:r>
            <a:r>
              <a:rPr lang="en-US" b="0" i="0" dirty="0">
                <a:solidFill>
                  <a:schemeClr val="bg1"/>
                </a:solidFill>
                <a:effectLst/>
              </a:rPr>
              <a:t>This I </a:t>
            </a:r>
            <a:r>
              <a:rPr lang="en-US" b="1" i="0" dirty="0">
                <a:solidFill>
                  <a:schemeClr val="bg1"/>
                </a:solidFill>
                <a:effectLst/>
              </a:rPr>
              <a:t>recall to my mind</a:t>
            </a:r>
            <a:r>
              <a:rPr lang="en-US" b="0" i="0" dirty="0">
                <a:solidFill>
                  <a:schemeClr val="bg1"/>
                </a:solidFill>
                <a:effectLst/>
              </a:rPr>
              <a:t>,</a:t>
            </a:r>
            <a:br>
              <a:rPr lang="en-US" b="0" i="0" dirty="0">
                <a:solidFill>
                  <a:schemeClr val="bg1"/>
                </a:solidFill>
                <a:effectLst/>
              </a:rPr>
            </a:br>
            <a:r>
              <a:rPr lang="en-US" b="0" i="0" dirty="0">
                <a:solidFill>
                  <a:schemeClr val="bg1"/>
                </a:solidFill>
                <a:effectLst/>
              </a:rPr>
              <a:t>Therefore I have</a:t>
            </a:r>
            <a:r>
              <a:rPr lang="en-US" b="1" i="0" dirty="0">
                <a:solidFill>
                  <a:schemeClr val="bg1"/>
                </a:solidFill>
                <a:effectLst/>
              </a:rPr>
              <a:t> hope</a:t>
            </a:r>
            <a:r>
              <a:rPr lang="en-US" b="0" i="0" dirty="0">
                <a:solidFill>
                  <a:schemeClr val="bg1"/>
                </a:solidFill>
                <a:effectLst/>
              </a:rPr>
              <a:t>.</a:t>
            </a:r>
          </a:p>
          <a:p>
            <a:pPr marL="0" indent="0">
              <a:buNone/>
            </a:pPr>
            <a:r>
              <a:rPr lang="en-US" b="1" i="0" baseline="30000" dirty="0">
                <a:solidFill>
                  <a:schemeClr val="bg1"/>
                </a:solidFill>
                <a:effectLst/>
              </a:rPr>
              <a:t>22 </a:t>
            </a:r>
            <a:r>
              <a:rPr lang="en-US" b="0" i="1" dirty="0">
                <a:solidFill>
                  <a:schemeClr val="bg1"/>
                </a:solidFill>
                <a:effectLst/>
              </a:rPr>
              <a:t>Through</a:t>
            </a:r>
            <a:r>
              <a:rPr lang="en-US" b="0" i="0" dirty="0">
                <a:solidFill>
                  <a:schemeClr val="bg1"/>
                </a:solidFill>
                <a:effectLst/>
              </a:rPr>
              <a:t> the </a:t>
            </a:r>
            <a:r>
              <a:rPr lang="en-US" b="0" i="0" cap="small" dirty="0">
                <a:solidFill>
                  <a:schemeClr val="bg1"/>
                </a:solidFill>
                <a:effectLst/>
              </a:rPr>
              <a:t>Lord</a:t>
            </a:r>
            <a:r>
              <a:rPr lang="en-US" b="0" i="0" dirty="0">
                <a:solidFill>
                  <a:schemeClr val="bg1"/>
                </a:solidFill>
                <a:effectLst/>
              </a:rPr>
              <a:t>’s mercies we are not consumed,</a:t>
            </a:r>
            <a:br>
              <a:rPr lang="en-US" b="0" i="0" dirty="0">
                <a:solidFill>
                  <a:schemeClr val="bg1"/>
                </a:solidFill>
                <a:effectLst/>
              </a:rPr>
            </a:br>
            <a:r>
              <a:rPr lang="en-US" b="0" i="0" dirty="0">
                <a:solidFill>
                  <a:schemeClr val="bg1"/>
                </a:solidFill>
                <a:effectLst/>
              </a:rPr>
              <a:t>Because His compassions fail not.</a:t>
            </a:r>
            <a:br>
              <a:rPr lang="en-US" b="0" i="0" dirty="0">
                <a:solidFill>
                  <a:schemeClr val="bg1"/>
                </a:solidFill>
                <a:effectLst/>
              </a:rPr>
            </a:br>
            <a:r>
              <a:rPr lang="en-US" b="1" i="0" baseline="30000" dirty="0">
                <a:solidFill>
                  <a:schemeClr val="bg1"/>
                </a:solidFill>
                <a:effectLst/>
              </a:rPr>
              <a:t>23 </a:t>
            </a:r>
            <a:r>
              <a:rPr lang="en-US" b="0" i="1" dirty="0">
                <a:solidFill>
                  <a:schemeClr val="bg1"/>
                </a:solidFill>
                <a:effectLst/>
              </a:rPr>
              <a:t>They are</a:t>
            </a:r>
            <a:r>
              <a:rPr lang="en-US" b="0" i="0" dirty="0">
                <a:solidFill>
                  <a:schemeClr val="bg1"/>
                </a:solidFill>
                <a:effectLst/>
              </a:rPr>
              <a:t> new every morning;</a:t>
            </a:r>
            <a:br>
              <a:rPr lang="en-US" b="0" i="0" dirty="0">
                <a:solidFill>
                  <a:schemeClr val="bg1"/>
                </a:solidFill>
                <a:effectLst/>
              </a:rPr>
            </a:br>
            <a:r>
              <a:rPr lang="en-US" b="0" i="0" dirty="0">
                <a:solidFill>
                  <a:schemeClr val="bg1"/>
                </a:solidFill>
                <a:effectLst/>
              </a:rPr>
              <a:t>Great </a:t>
            </a:r>
            <a:r>
              <a:rPr lang="en-US" b="0" i="1" dirty="0">
                <a:solidFill>
                  <a:schemeClr val="bg1"/>
                </a:solidFill>
                <a:effectLst/>
              </a:rPr>
              <a:t>is</a:t>
            </a:r>
            <a:r>
              <a:rPr lang="en-US" b="0" i="0" dirty="0">
                <a:solidFill>
                  <a:schemeClr val="bg1"/>
                </a:solidFill>
                <a:effectLst/>
              </a:rPr>
              <a:t> Your faithfulness.</a:t>
            </a:r>
            <a:br>
              <a:rPr lang="en-US" b="0" i="0" dirty="0">
                <a:solidFill>
                  <a:schemeClr val="bg1"/>
                </a:solidFill>
                <a:effectLst/>
              </a:rPr>
            </a:br>
            <a:r>
              <a:rPr lang="en-US" b="1" i="0" baseline="30000" dirty="0">
                <a:solidFill>
                  <a:schemeClr val="bg1"/>
                </a:solidFill>
                <a:effectLst/>
              </a:rPr>
              <a:t>24 </a:t>
            </a:r>
            <a:r>
              <a:rPr lang="en-US" b="0" i="0" dirty="0">
                <a:solidFill>
                  <a:schemeClr val="bg1"/>
                </a:solidFill>
                <a:effectLst/>
              </a:rPr>
              <a:t>“The </a:t>
            </a:r>
            <a:r>
              <a:rPr lang="en-US" b="0" i="0" cap="small" dirty="0">
                <a:solidFill>
                  <a:schemeClr val="bg1"/>
                </a:solidFill>
                <a:effectLst/>
              </a:rPr>
              <a:t>Lord</a:t>
            </a:r>
            <a:r>
              <a:rPr lang="en-US" b="0" i="0" dirty="0">
                <a:solidFill>
                  <a:schemeClr val="bg1"/>
                </a:solidFill>
                <a:effectLst/>
              </a:rPr>
              <a:t> </a:t>
            </a:r>
            <a:r>
              <a:rPr lang="en-US" b="0" i="1" dirty="0">
                <a:solidFill>
                  <a:schemeClr val="bg1"/>
                </a:solidFill>
                <a:effectLst/>
              </a:rPr>
              <a:t>is</a:t>
            </a:r>
            <a:r>
              <a:rPr lang="en-US" b="0" i="0" dirty="0">
                <a:solidFill>
                  <a:schemeClr val="bg1"/>
                </a:solidFill>
                <a:effectLst/>
              </a:rPr>
              <a:t> my portion,” says my soul,</a:t>
            </a:r>
            <a:br>
              <a:rPr lang="en-US" b="0" i="0" dirty="0">
                <a:solidFill>
                  <a:schemeClr val="bg1"/>
                </a:solidFill>
                <a:effectLst/>
              </a:rPr>
            </a:br>
            <a:r>
              <a:rPr lang="en-US" b="0" i="0" dirty="0">
                <a:solidFill>
                  <a:schemeClr val="bg1"/>
                </a:solidFill>
                <a:effectLst/>
              </a:rPr>
              <a:t>“Therefore I hope in Him!”</a:t>
            </a:r>
          </a:p>
          <a:p>
            <a:pPr marL="0" indent="0">
              <a:buNone/>
            </a:pPr>
            <a:r>
              <a:rPr lang="en-US" b="1" i="0" baseline="30000" dirty="0">
                <a:solidFill>
                  <a:schemeClr val="bg1"/>
                </a:solidFill>
                <a:effectLst/>
              </a:rPr>
              <a:t>25 </a:t>
            </a:r>
            <a:r>
              <a:rPr lang="en-US" b="0" i="0" dirty="0">
                <a:solidFill>
                  <a:schemeClr val="bg1"/>
                </a:solidFill>
                <a:effectLst/>
              </a:rPr>
              <a:t>The </a:t>
            </a:r>
            <a:r>
              <a:rPr lang="en-US" b="0" i="0" cap="small" dirty="0">
                <a:solidFill>
                  <a:schemeClr val="bg1"/>
                </a:solidFill>
                <a:effectLst/>
              </a:rPr>
              <a:t>Lord</a:t>
            </a:r>
            <a:r>
              <a:rPr lang="en-US" b="0" i="0" dirty="0">
                <a:solidFill>
                  <a:schemeClr val="bg1"/>
                </a:solidFill>
                <a:effectLst/>
              </a:rPr>
              <a:t> </a:t>
            </a:r>
            <a:r>
              <a:rPr lang="en-US" b="0" i="1" dirty="0">
                <a:solidFill>
                  <a:schemeClr val="bg1"/>
                </a:solidFill>
                <a:effectLst/>
              </a:rPr>
              <a:t>is</a:t>
            </a:r>
            <a:r>
              <a:rPr lang="en-US" b="0" i="0" dirty="0">
                <a:solidFill>
                  <a:schemeClr val="bg1"/>
                </a:solidFill>
                <a:effectLst/>
              </a:rPr>
              <a:t> good to those who wait for Him,</a:t>
            </a:r>
            <a:br>
              <a:rPr lang="en-US" b="0" i="0" dirty="0">
                <a:solidFill>
                  <a:schemeClr val="bg1"/>
                </a:solidFill>
                <a:effectLst/>
              </a:rPr>
            </a:br>
            <a:r>
              <a:rPr lang="en-US" b="0" i="0" dirty="0">
                <a:solidFill>
                  <a:schemeClr val="bg1"/>
                </a:solidFill>
                <a:effectLst/>
              </a:rPr>
              <a:t>To the soul </a:t>
            </a:r>
            <a:r>
              <a:rPr lang="en-US" b="0" i="1" dirty="0">
                <a:solidFill>
                  <a:schemeClr val="bg1"/>
                </a:solidFill>
                <a:effectLst/>
              </a:rPr>
              <a:t>who</a:t>
            </a:r>
            <a:r>
              <a:rPr lang="en-US" b="0" i="0" dirty="0">
                <a:solidFill>
                  <a:schemeClr val="bg1"/>
                </a:solidFill>
                <a:effectLst/>
              </a:rPr>
              <a:t> seeks Him.</a:t>
            </a:r>
            <a:br>
              <a:rPr lang="en-US" b="0" i="0" dirty="0">
                <a:solidFill>
                  <a:schemeClr val="bg1"/>
                </a:solidFill>
                <a:effectLst/>
              </a:rPr>
            </a:br>
            <a:r>
              <a:rPr lang="en-US" b="1" i="0" baseline="30000" dirty="0">
                <a:solidFill>
                  <a:schemeClr val="bg1"/>
                </a:solidFill>
                <a:effectLst/>
              </a:rPr>
              <a:t>26 </a:t>
            </a:r>
            <a:r>
              <a:rPr lang="en-US" b="0" i="1" dirty="0">
                <a:solidFill>
                  <a:schemeClr val="bg1"/>
                </a:solidFill>
                <a:effectLst/>
              </a:rPr>
              <a:t>It is</a:t>
            </a:r>
            <a:r>
              <a:rPr lang="en-US" b="0" i="0" dirty="0">
                <a:solidFill>
                  <a:schemeClr val="bg1"/>
                </a:solidFill>
                <a:effectLst/>
              </a:rPr>
              <a:t> good that </a:t>
            </a:r>
            <a:r>
              <a:rPr lang="en-US" b="0" i="1" dirty="0">
                <a:solidFill>
                  <a:schemeClr val="bg1"/>
                </a:solidFill>
                <a:effectLst/>
              </a:rPr>
              <a:t>one</a:t>
            </a:r>
            <a:r>
              <a:rPr lang="en-US" b="0" i="0" dirty="0">
                <a:solidFill>
                  <a:schemeClr val="bg1"/>
                </a:solidFill>
                <a:effectLst/>
              </a:rPr>
              <a:t> should hope and wait quietly</a:t>
            </a:r>
            <a:br>
              <a:rPr lang="en-US" b="0" i="0" dirty="0">
                <a:solidFill>
                  <a:schemeClr val="bg1"/>
                </a:solidFill>
                <a:effectLst/>
              </a:rPr>
            </a:br>
            <a:r>
              <a:rPr lang="en-US" b="0" i="0" dirty="0">
                <a:solidFill>
                  <a:schemeClr val="bg1"/>
                </a:solidFill>
                <a:effectLst/>
              </a:rPr>
              <a:t>For the salvation of the </a:t>
            </a:r>
            <a:r>
              <a:rPr lang="en-US" b="0" i="0" cap="small" dirty="0">
                <a:solidFill>
                  <a:schemeClr val="bg1"/>
                </a:solidFill>
                <a:effectLst/>
              </a:rPr>
              <a:t>Lord</a:t>
            </a:r>
            <a:r>
              <a:rPr lang="en-US" b="0" i="0" dirty="0">
                <a:solidFill>
                  <a:schemeClr val="bg1"/>
                </a:solidFill>
                <a:effectLst/>
              </a:rPr>
              <a:t>.</a:t>
            </a:r>
            <a:endParaRPr lang="en-US" dirty="0"/>
          </a:p>
          <a:p>
            <a:endParaRPr lang="en-US" dirty="0"/>
          </a:p>
          <a:p>
            <a:r>
              <a:rPr lang="en-US" dirty="0"/>
              <a:t>When we find ourselves in a storm, we can find hope by recalling to our mind (intentionally changing our thoughts if you recall the CBT model) and meditating on the Lord’s mercy and faithfulness, which brings us to hope.</a:t>
            </a:r>
          </a:p>
        </p:txBody>
      </p:sp>
      <p:sp>
        <p:nvSpPr>
          <p:cNvPr id="4" name="Slide Number Placeholder 3"/>
          <p:cNvSpPr>
            <a:spLocks noGrp="1"/>
          </p:cNvSpPr>
          <p:nvPr>
            <p:ph type="sldNum" sz="quarter" idx="5"/>
          </p:nvPr>
        </p:nvSpPr>
        <p:spPr/>
        <p:txBody>
          <a:bodyPr/>
          <a:lstStyle/>
          <a:p>
            <a:fld id="{C9C954D6-33CE-4902-81B8-5407DE14F904}" type="slidenum">
              <a:rPr lang="en-US" smtClean="0"/>
              <a:t>29</a:t>
            </a:fld>
            <a:endParaRPr lang="en-US"/>
          </a:p>
        </p:txBody>
      </p:sp>
    </p:spTree>
    <p:extLst>
      <p:ext uri="{BB962C8B-B14F-4D97-AF65-F5344CB8AC3E}">
        <p14:creationId xmlns:p14="http://schemas.microsoft.com/office/powerpoint/2010/main" val="4304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maybe the idea of checking in with yourself, or doing progressive muscle relaxation, or having self-care activities seems insignificant.  However, the small things really do matter.  A study done by a neurologist, Dr. Sen, recently found that daily flossing could decrease stroke risk.  The daily health disciplines, including spiritual, physical and emotional health practices, may seem small but have a great impact.</a:t>
            </a:r>
          </a:p>
        </p:txBody>
      </p:sp>
      <p:sp>
        <p:nvSpPr>
          <p:cNvPr id="4" name="Slide Number Placeholder 3"/>
          <p:cNvSpPr>
            <a:spLocks noGrp="1"/>
          </p:cNvSpPr>
          <p:nvPr>
            <p:ph type="sldNum" sz="quarter" idx="5"/>
          </p:nvPr>
        </p:nvSpPr>
        <p:spPr/>
        <p:txBody>
          <a:bodyPr/>
          <a:lstStyle/>
          <a:p>
            <a:fld id="{C9C954D6-33CE-4902-81B8-5407DE14F904}" type="slidenum">
              <a:rPr lang="en-US" smtClean="0"/>
              <a:t>3</a:t>
            </a:fld>
            <a:endParaRPr lang="en-US"/>
          </a:p>
        </p:txBody>
      </p:sp>
    </p:spTree>
    <p:extLst>
      <p:ext uri="{BB962C8B-B14F-4D97-AF65-F5344CB8AC3E}">
        <p14:creationId xmlns:p14="http://schemas.microsoft.com/office/powerpoint/2010/main" val="1289960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born with a congenital disease called sin.  Romans 5:12 </a:t>
            </a:r>
            <a:r>
              <a:rPr lang="en-US" b="0" i="0" dirty="0">
                <a:solidFill>
                  <a:srgbClr val="000000"/>
                </a:solidFill>
                <a:effectLst/>
                <a:latin typeface="system-ui"/>
              </a:rPr>
              <a:t>Wherefore, as by one man sin entered into the world, and death by sin; and so death passed upon all men, for that all have sinned.  The natural result of sin is that it leads to death and separation from God.  Romans 6:23 says For the wages of sin is death; but the gift of God is eternal life through Jesus Christ our Lord.  Romans 10:9 says if you confess with your mouth the Lord Jesus and believe in your heart that God has raised Him from the dead, you will be saved.  I would love to talk to you more about how to find HOPE.  </a:t>
            </a:r>
          </a:p>
          <a:p>
            <a:endParaRPr lang="en-US" b="0" i="0" dirty="0">
              <a:solidFill>
                <a:srgbClr val="000000"/>
              </a:solidFill>
              <a:effectLst/>
              <a:latin typeface="system-ui"/>
            </a:endParaRPr>
          </a:p>
          <a:p>
            <a:r>
              <a:rPr lang="en-US" dirty="0"/>
              <a:t>Maybe this picture is how you feel today…like your surrounded by desolation and barely surviving.  It could be that you are grieving a loss or in chronic pain or fighting a battle with your mental health or struggling with addiction or maybe the weight of the day to day is crushing you.  I want you to know that you are not broken.  That you matter.  There’s help and hope.  </a:t>
            </a:r>
          </a:p>
        </p:txBody>
      </p:sp>
      <p:sp>
        <p:nvSpPr>
          <p:cNvPr id="4" name="Slide Number Placeholder 3"/>
          <p:cNvSpPr>
            <a:spLocks noGrp="1"/>
          </p:cNvSpPr>
          <p:nvPr>
            <p:ph type="sldNum" sz="quarter" idx="5"/>
          </p:nvPr>
        </p:nvSpPr>
        <p:spPr/>
        <p:txBody>
          <a:bodyPr/>
          <a:lstStyle/>
          <a:p>
            <a:fld id="{C9C954D6-33CE-4902-81B8-5407DE14F904}" type="slidenum">
              <a:rPr lang="en-US" smtClean="0"/>
              <a:t>30</a:t>
            </a:fld>
            <a:endParaRPr lang="en-US"/>
          </a:p>
        </p:txBody>
      </p:sp>
    </p:spTree>
    <p:extLst>
      <p:ext uri="{BB962C8B-B14F-4D97-AF65-F5344CB8AC3E}">
        <p14:creationId xmlns:p14="http://schemas.microsoft.com/office/powerpoint/2010/main" val="2752563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Isaiah 54:10</a:t>
            </a:r>
            <a:br>
              <a:rPr lang="en-US" sz="1200" dirty="0">
                <a:solidFill>
                  <a:schemeClr val="bg1"/>
                </a:solidFill>
              </a:rPr>
            </a:br>
            <a:r>
              <a:rPr lang="en-US" sz="1200" b="0" dirty="0">
                <a:solidFill>
                  <a:schemeClr val="bg1"/>
                </a:solidFill>
                <a:effectLst/>
              </a:rPr>
              <a:t>For the mountains shall depart</a:t>
            </a:r>
            <a:br>
              <a:rPr lang="en-US" sz="1200" dirty="0">
                <a:solidFill>
                  <a:schemeClr val="bg1"/>
                </a:solidFill>
              </a:rPr>
            </a:br>
            <a:r>
              <a:rPr lang="en-US" sz="1200" b="0" dirty="0">
                <a:solidFill>
                  <a:schemeClr val="bg1"/>
                </a:solidFill>
                <a:effectLst/>
              </a:rPr>
              <a:t>And the hills be removed,</a:t>
            </a:r>
            <a:br>
              <a:rPr lang="en-US" sz="1200" dirty="0">
                <a:solidFill>
                  <a:schemeClr val="bg1"/>
                </a:solidFill>
              </a:rPr>
            </a:br>
            <a:r>
              <a:rPr lang="en-US" sz="1200" b="0" dirty="0">
                <a:solidFill>
                  <a:schemeClr val="bg1"/>
                </a:solidFill>
                <a:effectLst/>
              </a:rPr>
              <a:t>But My kindness shall not depart from you,</a:t>
            </a:r>
            <a:br>
              <a:rPr lang="en-US" sz="1200" dirty="0">
                <a:solidFill>
                  <a:schemeClr val="bg1"/>
                </a:solidFill>
              </a:rPr>
            </a:br>
            <a:r>
              <a:rPr lang="en-US" sz="1200" b="0" dirty="0">
                <a:solidFill>
                  <a:schemeClr val="bg1"/>
                </a:solidFill>
                <a:effectLst/>
              </a:rPr>
              <a:t>Nor shall My covenant of peace be removed,”</a:t>
            </a:r>
            <a:br>
              <a:rPr lang="en-US" sz="1200" dirty="0">
                <a:solidFill>
                  <a:schemeClr val="bg1"/>
                </a:solidFill>
              </a:rPr>
            </a:br>
            <a:r>
              <a:rPr lang="en-US" sz="1200" b="0" dirty="0">
                <a:solidFill>
                  <a:schemeClr val="bg1"/>
                </a:solidFill>
                <a:effectLst/>
              </a:rPr>
              <a:t>Says the </a:t>
            </a:r>
            <a:r>
              <a:rPr lang="en-US" sz="1200" b="0" cap="small" dirty="0">
                <a:solidFill>
                  <a:schemeClr val="bg1"/>
                </a:solidFill>
                <a:effectLst/>
              </a:rPr>
              <a:t>Lord</a:t>
            </a:r>
            <a:r>
              <a:rPr lang="en-US" sz="1200" b="0" dirty="0">
                <a:solidFill>
                  <a:schemeClr val="bg1"/>
                </a:solidFill>
                <a:effectLst/>
              </a:rPr>
              <a:t>, who has mercy on you.</a:t>
            </a:r>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31</a:t>
            </a:fld>
            <a:endParaRPr lang="en-US"/>
          </a:p>
        </p:txBody>
      </p:sp>
    </p:spTree>
    <p:extLst>
      <p:ext uri="{BB962C8B-B14F-4D97-AF65-F5344CB8AC3E}">
        <p14:creationId xmlns:p14="http://schemas.microsoft.com/office/powerpoint/2010/main" val="3576417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954D6-33CE-4902-81B8-5407DE14F904}" type="slidenum">
              <a:rPr lang="en-US" smtClean="0"/>
              <a:t>32</a:t>
            </a:fld>
            <a:endParaRPr lang="en-US"/>
          </a:p>
        </p:txBody>
      </p:sp>
    </p:spTree>
    <p:extLst>
      <p:ext uri="{BB962C8B-B14F-4D97-AF65-F5344CB8AC3E}">
        <p14:creationId xmlns:p14="http://schemas.microsoft.com/office/powerpoint/2010/main" val="2473393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34</a:t>
            </a:fld>
            <a:endParaRPr lang="en-US"/>
          </a:p>
        </p:txBody>
      </p:sp>
    </p:spTree>
    <p:extLst>
      <p:ext uri="{BB962C8B-B14F-4D97-AF65-F5344CB8AC3E}">
        <p14:creationId xmlns:p14="http://schemas.microsoft.com/office/powerpoint/2010/main" val="2122295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C954D6-33CE-4902-81B8-5407DE14F904}" type="slidenum">
              <a:rPr lang="en-US" smtClean="0"/>
              <a:t>35</a:t>
            </a:fld>
            <a:endParaRPr lang="en-US"/>
          </a:p>
        </p:txBody>
      </p:sp>
    </p:spTree>
    <p:extLst>
      <p:ext uri="{BB962C8B-B14F-4D97-AF65-F5344CB8AC3E}">
        <p14:creationId xmlns:p14="http://schemas.microsoft.com/office/powerpoint/2010/main" val="4177270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954D6-33CE-4902-81B8-5407DE14F904}" type="slidenum">
              <a:rPr lang="en-US" smtClean="0"/>
              <a:t>36</a:t>
            </a:fld>
            <a:endParaRPr lang="en-US"/>
          </a:p>
        </p:txBody>
      </p:sp>
    </p:spTree>
    <p:extLst>
      <p:ext uri="{BB962C8B-B14F-4D97-AF65-F5344CB8AC3E}">
        <p14:creationId xmlns:p14="http://schemas.microsoft.com/office/powerpoint/2010/main" val="512621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954D6-33CE-4902-81B8-5407DE14F904}" type="slidenum">
              <a:rPr lang="en-US" smtClean="0"/>
              <a:t>37</a:t>
            </a:fld>
            <a:endParaRPr lang="en-US"/>
          </a:p>
        </p:txBody>
      </p:sp>
    </p:spTree>
    <p:extLst>
      <p:ext uri="{BB962C8B-B14F-4D97-AF65-F5344CB8AC3E}">
        <p14:creationId xmlns:p14="http://schemas.microsoft.com/office/powerpoint/2010/main" val="33707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mental health is the intersection of your biology, environment, mind, emotions, and soul.  In psychiatry, we look at health, illness, and treatment planning from a biological, psychological, social, and spiritual context.</a:t>
            </a:r>
          </a:p>
          <a:p>
            <a:endParaRPr lang="en-US" dirty="0"/>
          </a:p>
          <a:p>
            <a:r>
              <a:rPr lang="en-US" dirty="0"/>
              <a:t>Examples of the Biological components include things such as what conditions are present in your family, your co-occurring medical conditions, what medications you are taking, and how often you use alcohol or other substances, which can worsen psychiatric conditions.</a:t>
            </a:r>
          </a:p>
          <a:p>
            <a:endParaRPr lang="en-US" dirty="0"/>
          </a:p>
          <a:p>
            <a:r>
              <a:rPr lang="en-US" dirty="0"/>
              <a:t>Psychological components include things such as your view of others, your view of yourself, and any past Traumas that you have experienced.</a:t>
            </a:r>
          </a:p>
          <a:p>
            <a:endParaRPr lang="en-US" dirty="0"/>
          </a:p>
          <a:p>
            <a:r>
              <a:rPr lang="en-US" dirty="0"/>
              <a:t>Social components include your Family, Friends, Pets, Employment, Hobbies, and things that you do to take care of yourself.</a:t>
            </a:r>
          </a:p>
          <a:p>
            <a:endParaRPr lang="en-US" dirty="0"/>
          </a:p>
          <a:p>
            <a:r>
              <a:rPr lang="en-US" dirty="0"/>
              <a:t>Spiritual components include your involvement in a Faith community and spiritual practices like scripture reading, prayer, and meditation.  </a:t>
            </a:r>
          </a:p>
          <a:p>
            <a:endParaRPr lang="en-US" dirty="0"/>
          </a:p>
          <a:p>
            <a:r>
              <a:rPr lang="en-US" dirty="0"/>
              <a:t>In order to have true health, each of these components should be whole and balanced.</a:t>
            </a:r>
          </a:p>
        </p:txBody>
      </p:sp>
      <p:sp>
        <p:nvSpPr>
          <p:cNvPr id="4" name="Slide Number Placeholder 3"/>
          <p:cNvSpPr>
            <a:spLocks noGrp="1"/>
          </p:cNvSpPr>
          <p:nvPr>
            <p:ph type="sldNum" sz="quarter" idx="5"/>
          </p:nvPr>
        </p:nvSpPr>
        <p:spPr/>
        <p:txBody>
          <a:bodyPr/>
          <a:lstStyle/>
          <a:p>
            <a:fld id="{C9C954D6-33CE-4902-81B8-5407DE14F904}" type="slidenum">
              <a:rPr lang="en-US" smtClean="0"/>
              <a:t>4</a:t>
            </a:fld>
            <a:endParaRPr lang="en-US"/>
          </a:p>
        </p:txBody>
      </p:sp>
    </p:spTree>
    <p:extLst>
      <p:ext uri="{BB962C8B-B14F-4D97-AF65-F5344CB8AC3E}">
        <p14:creationId xmlns:p14="http://schemas.microsoft.com/office/powerpoint/2010/main" val="46796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Isaiah 59:1</a:t>
            </a:r>
          </a:p>
          <a:p>
            <a:r>
              <a:rPr lang="en-US" sz="1200" b="0" i="0" dirty="0">
                <a:solidFill>
                  <a:srgbClr val="000000"/>
                </a:solidFill>
                <a:effectLst/>
              </a:rPr>
              <a:t>Behold, the </a:t>
            </a:r>
            <a:r>
              <a:rPr lang="en-US" sz="1200" b="0" i="0" cap="small" dirty="0">
                <a:solidFill>
                  <a:srgbClr val="000000"/>
                </a:solidFill>
                <a:effectLst/>
              </a:rPr>
              <a:t>Lord</a:t>
            </a:r>
            <a:r>
              <a:rPr lang="en-US" sz="1200" b="0" i="0" dirty="0">
                <a:solidFill>
                  <a:srgbClr val="000000"/>
                </a:solidFill>
                <a:effectLst/>
              </a:rPr>
              <a:t>’s hand is not shortened, That it cannot save; Nor His ear heavy, That it cannot hear.</a:t>
            </a:r>
          </a:p>
          <a:p>
            <a:endParaRPr lang="en-US" sz="1200" dirty="0">
              <a:solidFill>
                <a:srgbClr val="000000"/>
              </a:solidFill>
            </a:endParaRPr>
          </a:p>
          <a:p>
            <a:r>
              <a:rPr lang="en-US" sz="1200" b="0" i="0" dirty="0">
                <a:solidFill>
                  <a:srgbClr val="000000"/>
                </a:solidFill>
                <a:effectLst/>
              </a:rPr>
              <a:t>Jeremiah 32:27</a:t>
            </a:r>
          </a:p>
          <a:p>
            <a:r>
              <a:rPr lang="en-US" sz="1200" b="0" i="0" dirty="0">
                <a:solidFill>
                  <a:srgbClr val="000000"/>
                </a:solidFill>
                <a:effectLst/>
              </a:rPr>
              <a:t>“Behold, I </a:t>
            </a:r>
            <a:r>
              <a:rPr lang="en-US" sz="1200" b="0" i="1" dirty="0">
                <a:solidFill>
                  <a:srgbClr val="000000"/>
                </a:solidFill>
                <a:effectLst/>
              </a:rPr>
              <a:t>am</a:t>
            </a:r>
            <a:r>
              <a:rPr lang="en-US" sz="1200" b="0" i="0" dirty="0">
                <a:solidFill>
                  <a:srgbClr val="000000"/>
                </a:solidFill>
                <a:effectLst/>
              </a:rPr>
              <a:t> the </a:t>
            </a:r>
            <a:r>
              <a:rPr lang="en-US" sz="1200" b="0" i="0" cap="small" dirty="0">
                <a:solidFill>
                  <a:srgbClr val="000000"/>
                </a:solidFill>
                <a:effectLst/>
              </a:rPr>
              <a:t>Lord</a:t>
            </a:r>
            <a:r>
              <a:rPr lang="en-US" sz="1200" b="0" i="0" dirty="0">
                <a:solidFill>
                  <a:srgbClr val="000000"/>
                </a:solidFill>
                <a:effectLst/>
              </a:rPr>
              <a:t>, the God of all flesh. Is there anything too hard for Me?</a:t>
            </a:r>
          </a:p>
          <a:p>
            <a:endParaRPr lang="en-US" sz="1200" dirty="0">
              <a:solidFill>
                <a:srgbClr val="000000"/>
              </a:solidFill>
            </a:endParaRPr>
          </a:p>
          <a:p>
            <a:r>
              <a:rPr lang="en-US" sz="1200" dirty="0">
                <a:solidFill>
                  <a:srgbClr val="000000"/>
                </a:solidFill>
              </a:rPr>
              <a:t>Ephesians 3:20-21</a:t>
            </a:r>
          </a:p>
          <a:p>
            <a:r>
              <a:rPr lang="en-US" sz="1200" b="0" i="0" dirty="0">
                <a:solidFill>
                  <a:srgbClr val="000000"/>
                </a:solidFill>
                <a:effectLst/>
              </a:rPr>
              <a:t>Now to Him who is able to do exceedingly abundantly above all that we ask or think, according to the power that works in us, to Him </a:t>
            </a:r>
            <a:r>
              <a:rPr lang="en-US" sz="1200" b="0" i="1" dirty="0">
                <a:solidFill>
                  <a:srgbClr val="000000"/>
                </a:solidFill>
                <a:effectLst/>
              </a:rPr>
              <a:t>be</a:t>
            </a:r>
            <a:r>
              <a:rPr lang="en-US" sz="1200" b="0" i="0" dirty="0">
                <a:solidFill>
                  <a:srgbClr val="000000"/>
                </a:solidFill>
                <a:effectLst/>
              </a:rPr>
              <a:t> glory in the church by Christ Jesus to all generations, forever and ever. Amen.</a:t>
            </a:r>
            <a:endParaRPr lang="en-US" dirty="0"/>
          </a:p>
          <a:p>
            <a:endParaRPr lang="en-US" dirty="0"/>
          </a:p>
          <a:p>
            <a:r>
              <a:rPr lang="en-US" dirty="0"/>
              <a:t>I have seen God do the impossible, and there is nothing too hard for Him.  However, God often brings the healing that we pray for through the gifting of those who have dedicated their lives to the art of medicine.  The answer to our prayers may be aligning us with a physician with discernment, finding the right medication for our biology, or the right therapist who is empathetic but still pushes us to do the hard things.  God works through providing us the people and resources to achieve healing through a process more often that he gives instantaneous healing, but both are miraculous.</a:t>
            </a:r>
          </a:p>
        </p:txBody>
      </p:sp>
      <p:sp>
        <p:nvSpPr>
          <p:cNvPr id="4" name="Slide Number Placeholder 3"/>
          <p:cNvSpPr>
            <a:spLocks noGrp="1"/>
          </p:cNvSpPr>
          <p:nvPr>
            <p:ph type="sldNum" sz="quarter" idx="5"/>
          </p:nvPr>
        </p:nvSpPr>
        <p:spPr/>
        <p:txBody>
          <a:bodyPr/>
          <a:lstStyle/>
          <a:p>
            <a:fld id="{C9C954D6-33CE-4902-81B8-5407DE14F904}" type="slidenum">
              <a:rPr lang="en-US" smtClean="0"/>
              <a:t>5</a:t>
            </a:fld>
            <a:endParaRPr lang="en-US"/>
          </a:p>
        </p:txBody>
      </p:sp>
    </p:spTree>
    <p:extLst>
      <p:ext uri="{BB962C8B-B14F-4D97-AF65-F5344CB8AC3E}">
        <p14:creationId xmlns:p14="http://schemas.microsoft.com/office/powerpoint/2010/main" val="2568102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ways that we approach mental illness are similar to how we view other medical conditions.  Sometimes it takes multiple medication trials for us to discover the right medication or combination of medications that manages an illness.  One of my frustrations is when someone who has been very stable discontinues their medications and decompensates because they are getting negative messages from family, friends, or their faith community.  We would never tell someone with high blood pressure that they should just “get over” their symptoms or that their medical condition wasn’t real.  We wouldn’t tell them to just pray harder or be more spiritual to make their high blood pressure resolve.  So why would we treat biological illness related to mental health any differently?  We need to make sure that we speak about mental illness in an informed way that supports those who are seeking help.  Now that we have talked about the biological aspects of mental health, lets talk about the psychological aspects.</a:t>
            </a:r>
          </a:p>
        </p:txBody>
      </p:sp>
      <p:sp>
        <p:nvSpPr>
          <p:cNvPr id="4" name="Slide Number Placeholder 3"/>
          <p:cNvSpPr>
            <a:spLocks noGrp="1"/>
          </p:cNvSpPr>
          <p:nvPr>
            <p:ph type="sldNum" sz="quarter" idx="5"/>
          </p:nvPr>
        </p:nvSpPr>
        <p:spPr/>
        <p:txBody>
          <a:bodyPr/>
          <a:lstStyle/>
          <a:p>
            <a:fld id="{C9C954D6-33CE-4902-81B8-5407DE14F904}" type="slidenum">
              <a:rPr lang="en-US" smtClean="0"/>
              <a:t>6</a:t>
            </a:fld>
            <a:endParaRPr lang="en-US"/>
          </a:p>
        </p:txBody>
      </p:sp>
    </p:spTree>
    <p:extLst>
      <p:ext uri="{BB962C8B-B14F-4D97-AF65-F5344CB8AC3E}">
        <p14:creationId xmlns:p14="http://schemas.microsoft.com/office/powerpoint/2010/main" val="3348854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t> </a:t>
            </a:r>
            <a:r>
              <a:rPr lang="en-US" b="0" i="0" dirty="0"/>
              <a:t>Mark 12:29 says, Jesus answered him, “The first of all the commandments </a:t>
            </a:r>
            <a:r>
              <a:rPr lang="en-US" b="0" i="1" dirty="0"/>
              <a:t>is:</a:t>
            </a:r>
            <a:r>
              <a:rPr lang="en-US" b="0" i="0" dirty="0"/>
              <a:t> ‘Hear, O Israel, the Lord our God, the Lord is </a:t>
            </a:r>
            <a:r>
              <a:rPr lang="en-US" b="1" i="0" dirty="0">
                <a:solidFill>
                  <a:schemeClr val="tx1"/>
                </a:solidFill>
              </a:rPr>
              <a:t>one</a:t>
            </a:r>
            <a:r>
              <a:rPr lang="en-US" b="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Hebrew word ‘</a:t>
            </a:r>
            <a:r>
              <a:rPr lang="en-US" dirty="0" err="1"/>
              <a:t>ekad</a:t>
            </a:r>
            <a:r>
              <a:rPr lang="en-US" dirty="0"/>
              <a:t>, which is translated as “one,” means unity made up of several parts.  This is the mystery of the Trinity.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And you shall love the Lord your God with all your </a:t>
            </a:r>
            <a:r>
              <a:rPr lang="en-US" b="1" i="0" dirty="0">
                <a:solidFill>
                  <a:schemeClr val="tx1"/>
                </a:solidFill>
              </a:rPr>
              <a:t>heart</a:t>
            </a:r>
            <a:r>
              <a:rPr lang="en-US" b="0" i="0" dirty="0"/>
              <a:t>, with all your </a:t>
            </a:r>
            <a:r>
              <a:rPr lang="en-US" b="1" i="0" dirty="0">
                <a:solidFill>
                  <a:schemeClr val="tx1"/>
                </a:solidFill>
              </a:rPr>
              <a:t>soul</a:t>
            </a:r>
            <a:r>
              <a:rPr lang="en-US" b="0" i="0" dirty="0"/>
              <a:t>, with all your </a:t>
            </a:r>
            <a:r>
              <a:rPr lang="en-US" b="1" i="0" dirty="0">
                <a:solidFill>
                  <a:schemeClr val="tx1"/>
                </a:solidFill>
              </a:rPr>
              <a:t>mind</a:t>
            </a:r>
            <a:r>
              <a:rPr lang="en-US" b="0" i="0" dirty="0"/>
              <a:t>, and with all your </a:t>
            </a:r>
            <a:r>
              <a:rPr lang="en-US" b="1" i="0" dirty="0">
                <a:solidFill>
                  <a:schemeClr val="tx1"/>
                </a:solidFill>
              </a:rPr>
              <a:t>strength</a:t>
            </a:r>
            <a:r>
              <a:rPr lang="en-US" b="0" i="0" dirty="0"/>
              <a:t>.’ This </a:t>
            </a:r>
            <a:r>
              <a:rPr lang="en-US" b="0" i="1" dirty="0"/>
              <a:t>is</a:t>
            </a:r>
            <a:r>
              <a:rPr lang="en-US" b="0" i="0" dirty="0"/>
              <a:t> the first commandment.</a:t>
            </a:r>
            <a:r>
              <a:rPr lang="en-US" dirty="0"/>
              <a:t>  Verse 30 addresses the we, being made in the image of God, are also one being with many parts.  Your physical body, soul, emotions, and mind are all parts of you, and true health and wellness addresses each of these aspects.  </a:t>
            </a:r>
          </a:p>
        </p:txBody>
      </p:sp>
      <p:sp>
        <p:nvSpPr>
          <p:cNvPr id="4" name="Slide Number Placeholder 3"/>
          <p:cNvSpPr>
            <a:spLocks noGrp="1"/>
          </p:cNvSpPr>
          <p:nvPr>
            <p:ph type="sldNum" sz="quarter" idx="5"/>
          </p:nvPr>
        </p:nvSpPr>
        <p:spPr/>
        <p:txBody>
          <a:bodyPr/>
          <a:lstStyle/>
          <a:p>
            <a:fld id="{C9C954D6-33CE-4902-81B8-5407DE14F904}" type="slidenum">
              <a:rPr lang="en-US" smtClean="0"/>
              <a:t>7</a:t>
            </a:fld>
            <a:endParaRPr lang="en-US"/>
          </a:p>
        </p:txBody>
      </p:sp>
    </p:spTree>
    <p:extLst>
      <p:ext uri="{BB962C8B-B14F-4D97-AF65-F5344CB8AC3E}">
        <p14:creationId xmlns:p14="http://schemas.microsoft.com/office/powerpoint/2010/main" val="228318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Perhaps there is some resistance to acknowledging the importance of emotional health, while easily embracing the role of the mind and logic.  Yet Jesus is often portrayed demonstrating deep emotions. Isaiah 53:3 speaks of Jesus when it says that “He is despised and </a:t>
            </a:r>
            <a:r>
              <a:rPr lang="en-US" sz="1200" b="0" i="0" dirty="0">
                <a:effectLst/>
              </a:rPr>
              <a:t>rejected by men,</a:t>
            </a:r>
            <a:br>
              <a:rPr lang="en-US" sz="1200" dirty="0"/>
            </a:br>
            <a:r>
              <a:rPr lang="en-US" sz="1200" b="0" i="0" dirty="0">
                <a:effectLst/>
              </a:rPr>
              <a:t>A Man of </a:t>
            </a:r>
            <a:r>
              <a:rPr lang="en-US" sz="1200" b="1" i="0" dirty="0">
                <a:effectLst/>
              </a:rPr>
              <a:t>sorrows</a:t>
            </a:r>
            <a:r>
              <a:rPr lang="en-US" sz="1200" b="0" i="0" dirty="0">
                <a:effectLst/>
              </a:rPr>
              <a:t> and acquainted with </a:t>
            </a:r>
            <a:r>
              <a:rPr lang="en-US" sz="1200" b="1" i="0" dirty="0">
                <a:effectLst/>
              </a:rPr>
              <a:t>grief</a:t>
            </a:r>
            <a:r>
              <a:rPr lang="en-US" sz="1200" b="0" i="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endParaRPr>
          </a:p>
          <a:p>
            <a:pPr>
              <a:buNone/>
            </a:pPr>
            <a:r>
              <a:rPr lang="en-US" dirty="0"/>
              <a:t>In John 11, When Jesus came upon Mary weeping at Lazarus’ tomb, Jesus “</a:t>
            </a:r>
            <a:r>
              <a:rPr lang="en-US" sz="1200" b="1" i="0" dirty="0">
                <a:effectLst/>
              </a:rPr>
              <a:t>groaned in the spirit and was troubled</a:t>
            </a:r>
            <a:r>
              <a:rPr lang="en-US" sz="1200" b="0" i="0" dirty="0">
                <a:effectLst/>
              </a:rPr>
              <a:t>. </a:t>
            </a:r>
            <a:r>
              <a:rPr lang="en-US" sz="1200" b="1" i="0" baseline="30000" dirty="0">
                <a:effectLst/>
              </a:rPr>
              <a:t>34 </a:t>
            </a:r>
            <a:r>
              <a:rPr lang="en-US" sz="1200" b="0" i="0" dirty="0">
                <a:effectLst/>
              </a:rPr>
              <a:t>And He said, “Where have you laid him?” They said to Him, “Lord, come and see.”  </a:t>
            </a:r>
            <a:r>
              <a:rPr lang="en-US" sz="1200" b="1" i="0" baseline="30000" dirty="0">
                <a:effectLst/>
              </a:rPr>
              <a:t>35 </a:t>
            </a:r>
            <a:r>
              <a:rPr lang="en-US" sz="1200" b="1" i="0" dirty="0">
                <a:effectLst/>
              </a:rPr>
              <a:t>Jesus wept.”</a:t>
            </a:r>
          </a:p>
          <a:p>
            <a:pPr>
              <a:buNone/>
            </a:pPr>
            <a:endParaRPr lang="en-US" sz="1200" b="1" i="0" dirty="0">
              <a:effectLst/>
            </a:endParaRPr>
          </a:p>
          <a:p>
            <a:pPr>
              <a:buNone/>
            </a:pPr>
            <a:r>
              <a:rPr lang="en-US" sz="1200" b="0" i="0" dirty="0">
                <a:effectLst/>
              </a:rPr>
              <a:t>Jesus</a:t>
            </a:r>
            <a:r>
              <a:rPr lang="en-US" sz="1200" b="1" i="0" dirty="0">
                <a:effectLst/>
              </a:rPr>
              <a:t> </a:t>
            </a:r>
            <a:r>
              <a:rPr lang="en-US" dirty="0"/>
              <a:t>intended to raise Lazarus from the grave moments later, YET he still WEPT.  </a:t>
            </a:r>
          </a:p>
        </p:txBody>
      </p:sp>
      <p:sp>
        <p:nvSpPr>
          <p:cNvPr id="4" name="Slide Number Placeholder 3"/>
          <p:cNvSpPr>
            <a:spLocks noGrp="1"/>
          </p:cNvSpPr>
          <p:nvPr>
            <p:ph type="sldNum" sz="quarter" idx="5"/>
          </p:nvPr>
        </p:nvSpPr>
        <p:spPr/>
        <p:txBody>
          <a:bodyPr/>
          <a:lstStyle/>
          <a:p>
            <a:fld id="{C9C954D6-33CE-4902-81B8-5407DE14F904}" type="slidenum">
              <a:rPr lang="en-US" smtClean="0"/>
              <a:t>8</a:t>
            </a:fld>
            <a:endParaRPr lang="en-US"/>
          </a:p>
        </p:txBody>
      </p:sp>
    </p:spTree>
    <p:extLst>
      <p:ext uri="{BB962C8B-B14F-4D97-AF65-F5344CB8AC3E}">
        <p14:creationId xmlns:p14="http://schemas.microsoft.com/office/powerpoint/2010/main" val="776315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Matthew 9:36</a:t>
            </a:r>
          </a:p>
          <a:p>
            <a:pPr marL="0" indent="0">
              <a:buNone/>
            </a:pPr>
            <a:r>
              <a:rPr lang="en-US" sz="1200" b="1" i="0" baseline="30000" dirty="0">
                <a:effectLst/>
                <a:latin typeface="system-ui"/>
              </a:rPr>
              <a:t> </a:t>
            </a:r>
            <a:r>
              <a:rPr lang="en-US" sz="1200" b="0" i="0" dirty="0">
                <a:effectLst/>
              </a:rPr>
              <a:t>But when He saw the multitudes, He was </a:t>
            </a:r>
            <a:r>
              <a:rPr lang="en-US" sz="1200" b="1" i="0" dirty="0">
                <a:effectLst/>
              </a:rPr>
              <a:t>moved with compassion</a:t>
            </a:r>
            <a:r>
              <a:rPr lang="en-US" sz="1200" b="0" i="0" dirty="0">
                <a:effectLst/>
              </a:rPr>
              <a:t> for them, because they were weary and scattered, like sheep having no shepherd.</a:t>
            </a:r>
            <a:endParaRPr lang="en-US" sz="1200" dirty="0"/>
          </a:p>
          <a:p>
            <a:pPr marL="0" indent="0">
              <a:buNone/>
            </a:pPr>
            <a:endParaRPr lang="en-US" sz="1200" dirty="0"/>
          </a:p>
          <a:p>
            <a:pPr marL="0" indent="0">
              <a:buNone/>
            </a:pPr>
            <a:r>
              <a:rPr lang="en-US" sz="1200" dirty="0"/>
              <a:t>Matthew 14:14</a:t>
            </a:r>
          </a:p>
          <a:p>
            <a:pPr marL="0" indent="0">
              <a:buNone/>
            </a:pPr>
            <a:r>
              <a:rPr lang="en-US" sz="1200" b="1" i="0" baseline="30000" dirty="0">
                <a:effectLst/>
              </a:rPr>
              <a:t> </a:t>
            </a:r>
            <a:r>
              <a:rPr lang="en-US" sz="1200" b="0" i="0" dirty="0">
                <a:effectLst/>
              </a:rPr>
              <a:t>And when Jesus went out He saw a great multitude; and He was </a:t>
            </a:r>
            <a:r>
              <a:rPr lang="en-US" sz="1200" b="1" i="0" dirty="0">
                <a:effectLst/>
              </a:rPr>
              <a:t>moved with compassion</a:t>
            </a:r>
            <a:r>
              <a:rPr lang="en-US" sz="1200" b="0" i="0" dirty="0">
                <a:effectLst/>
              </a:rPr>
              <a:t> for them, and healed their sick.</a:t>
            </a:r>
            <a:endParaRPr lang="en-US" dirty="0"/>
          </a:p>
          <a:p>
            <a:endParaRPr lang="en-US" dirty="0"/>
          </a:p>
          <a:p>
            <a:r>
              <a:rPr lang="en-US" dirty="0"/>
              <a:t>Many times in the New Testament, Jesus is described as being “moved with compassion,” which then motivates his behaviors, such as healing the sick, feeding the multitudes, or raising the widow’s son from the dead.</a:t>
            </a:r>
          </a:p>
        </p:txBody>
      </p:sp>
      <p:sp>
        <p:nvSpPr>
          <p:cNvPr id="4" name="Slide Number Placeholder 3"/>
          <p:cNvSpPr>
            <a:spLocks noGrp="1"/>
          </p:cNvSpPr>
          <p:nvPr>
            <p:ph type="sldNum" sz="quarter" idx="5"/>
          </p:nvPr>
        </p:nvSpPr>
        <p:spPr/>
        <p:txBody>
          <a:bodyPr/>
          <a:lstStyle/>
          <a:p>
            <a:fld id="{C9C954D6-33CE-4902-81B8-5407DE14F904}" type="slidenum">
              <a:rPr lang="en-US" smtClean="0"/>
              <a:t>9</a:t>
            </a:fld>
            <a:endParaRPr lang="en-US"/>
          </a:p>
        </p:txBody>
      </p:sp>
    </p:spTree>
    <p:extLst>
      <p:ext uri="{BB962C8B-B14F-4D97-AF65-F5344CB8AC3E}">
        <p14:creationId xmlns:p14="http://schemas.microsoft.com/office/powerpoint/2010/main" val="253368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3390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1833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26417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24680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6748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6639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9455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8491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6466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76232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5838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6/22/2025</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21760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6/22/2025</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3189405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2" r:id="rId6"/>
    <p:sldLayoutId id="2147483727" r:id="rId7"/>
    <p:sldLayoutId id="2147483728" r:id="rId8"/>
    <p:sldLayoutId id="2147483729" r:id="rId9"/>
    <p:sldLayoutId id="2147483730" r:id="rId10"/>
    <p:sldLayoutId id="2147483731" r:id="rId11"/>
    <p:sldLayoutId id="2147483733"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mentalhealthamerica.net/suicid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19E756-94EA-1968-B77E-8E4ED48396D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descr="Hands Forming A Heart">
            <a:extLst>
              <a:ext uri="{FF2B5EF4-FFF2-40B4-BE49-F238E27FC236}">
                <a16:creationId xmlns:a16="http://schemas.microsoft.com/office/drawing/2014/main" id="{13293785-4039-014A-AD33-293FF40A933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59" r="-1" b="-1"/>
          <a:stretch>
            <a:fillRect/>
          </a:stretch>
        </p:blipFill>
        <p:spPr>
          <a:xfrm>
            <a:off x="20" y="10"/>
            <a:ext cx="12188932" cy="6857990"/>
          </a:xfrm>
          <a:prstGeom prst="rect">
            <a:avLst/>
          </a:prstGeom>
        </p:spPr>
      </p:pic>
      <p:sp>
        <p:nvSpPr>
          <p:cNvPr id="19" name="Rectangle 18">
            <a:extLst>
              <a:ext uri="{FF2B5EF4-FFF2-40B4-BE49-F238E27FC236}">
                <a16:creationId xmlns:a16="http://schemas.microsoft.com/office/drawing/2014/main" id="{1EF86BFA-9133-4F6B-98BE-1CBB87EB6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03AD7E-B7A1-9ED3-0B80-52D7FAA6A779}"/>
              </a:ext>
            </a:extLst>
          </p:cNvPr>
          <p:cNvSpPr>
            <a:spLocks noGrp="1"/>
          </p:cNvSpPr>
          <p:nvPr>
            <p:ph type="ctrTitle"/>
          </p:nvPr>
        </p:nvSpPr>
        <p:spPr>
          <a:xfrm>
            <a:off x="6095999" y="3834174"/>
            <a:ext cx="5257800" cy="1701570"/>
          </a:xfrm>
        </p:spPr>
        <p:txBody>
          <a:bodyPr anchor="b">
            <a:normAutofit/>
          </a:bodyPr>
          <a:lstStyle/>
          <a:p>
            <a:r>
              <a:rPr lang="en-US" sz="4400"/>
              <a:t>Bringing It Together</a:t>
            </a:r>
          </a:p>
        </p:txBody>
      </p:sp>
      <p:sp>
        <p:nvSpPr>
          <p:cNvPr id="3" name="Subtitle 2">
            <a:extLst>
              <a:ext uri="{FF2B5EF4-FFF2-40B4-BE49-F238E27FC236}">
                <a16:creationId xmlns:a16="http://schemas.microsoft.com/office/drawing/2014/main" id="{71F893F7-8B53-9322-8007-F459D5558DF5}"/>
              </a:ext>
            </a:extLst>
          </p:cNvPr>
          <p:cNvSpPr>
            <a:spLocks noGrp="1"/>
          </p:cNvSpPr>
          <p:nvPr>
            <p:ph type="subTitle" idx="1"/>
          </p:nvPr>
        </p:nvSpPr>
        <p:spPr>
          <a:xfrm>
            <a:off x="6096000" y="5592499"/>
            <a:ext cx="5147960" cy="646785"/>
          </a:xfrm>
        </p:spPr>
        <p:txBody>
          <a:bodyPr>
            <a:normAutofit/>
          </a:bodyPr>
          <a:lstStyle/>
          <a:p>
            <a:pPr>
              <a:lnSpc>
                <a:spcPct val="90000"/>
              </a:lnSpc>
            </a:pPr>
            <a:r>
              <a:rPr lang="en-US" sz="2000" dirty="0"/>
              <a:t>The Intersections of Faith and Mental Health</a:t>
            </a:r>
          </a:p>
        </p:txBody>
      </p:sp>
    </p:spTree>
    <p:extLst>
      <p:ext uri="{BB962C8B-B14F-4D97-AF65-F5344CB8AC3E}">
        <p14:creationId xmlns:p14="http://schemas.microsoft.com/office/powerpoint/2010/main" val="24594233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005"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119E829-5B68-DB41-BF5A-582A75A0D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46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5" name="Rectangle 34">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848B42">
              <a:alpha val="20000"/>
            </a:srgbClr>
          </a:solidFill>
          <a:ln w="32707" cap="flat">
            <a:noFill/>
            <a:prstDash val="solid"/>
            <a:miter/>
          </a:ln>
        </p:spPr>
        <p:txBody>
          <a:bodyPr wrap="square" rtlCol="0" anchor="ctr">
            <a:noAutofit/>
          </a:bodyPr>
          <a:lstStyle/>
          <a:p>
            <a:endParaRPr lang="en-US"/>
          </a:p>
        </p:txBody>
      </p:sp>
      <p:pic>
        <p:nvPicPr>
          <p:cNvPr id="4" name="Picture 3" descr="Leaves of a nerve plant">
            <a:extLst>
              <a:ext uri="{FF2B5EF4-FFF2-40B4-BE49-F238E27FC236}">
                <a16:creationId xmlns:a16="http://schemas.microsoft.com/office/drawing/2014/main" id="{ACA01712-B333-FB70-EB91-3A2B079A50C3}"/>
              </a:ext>
            </a:extLst>
          </p:cNvPr>
          <p:cNvPicPr>
            <a:picLocks noChangeAspect="1"/>
          </p:cNvPicPr>
          <p:nvPr/>
        </p:nvPicPr>
        <p:blipFill>
          <a:blip r:embed="rId3"/>
          <a:srcRect t="3001" b="12093"/>
          <a:stretch>
            <a:fillRect/>
          </a:stretch>
        </p:blipFill>
        <p:spPr>
          <a:xfrm>
            <a:off x="643466" y="3295410"/>
            <a:ext cx="4309533" cy="2424122"/>
          </a:xfrm>
          <a:prstGeom prst="rect">
            <a:avLst/>
          </a:prstGeom>
        </p:spPr>
      </p:pic>
      <p:sp>
        <p:nvSpPr>
          <p:cNvPr id="3" name="TextBox 2">
            <a:extLst>
              <a:ext uri="{FF2B5EF4-FFF2-40B4-BE49-F238E27FC236}">
                <a16:creationId xmlns:a16="http://schemas.microsoft.com/office/drawing/2014/main" id="{ADEC6E84-0F7A-0282-1D67-AD706C69EA60}"/>
              </a:ext>
            </a:extLst>
          </p:cNvPr>
          <p:cNvSpPr txBox="1"/>
          <p:nvPr/>
        </p:nvSpPr>
        <p:spPr>
          <a:xfrm>
            <a:off x="5783817" y="1243800"/>
            <a:ext cx="5827644" cy="4970733"/>
          </a:xfrm>
          <a:prstGeom prst="rect">
            <a:avLst/>
          </a:prstGeom>
        </p:spPr>
        <p:txBody>
          <a:bodyPr vert="horz" lIns="91440" tIns="45720" rIns="91440" bIns="45720" rtlCol="0" anchor="t">
            <a:normAutofit/>
          </a:bodyPr>
          <a:lstStyle/>
          <a:p>
            <a:pPr>
              <a:lnSpc>
                <a:spcPct val="90000"/>
              </a:lnSpc>
            </a:pPr>
            <a:endParaRPr lang="en-US" sz="1700" b="1" i="0" baseline="30000" dirty="0">
              <a:effectLst/>
            </a:endParaRPr>
          </a:p>
          <a:p>
            <a:pPr>
              <a:lnSpc>
                <a:spcPct val="90000"/>
              </a:lnSpc>
            </a:pPr>
            <a:endParaRPr lang="en-US" sz="2400" baseline="30000" dirty="0">
              <a:solidFill>
                <a:srgbClr val="1B1B1B"/>
              </a:solidFill>
              <a:latin typeface="Cambria" panose="02040503050406030204" pitchFamily="18" charset="0"/>
            </a:endParaRPr>
          </a:p>
          <a:p>
            <a:pPr>
              <a:lnSpc>
                <a:spcPct val="90000"/>
              </a:lnSpc>
            </a:pPr>
            <a:endParaRPr lang="en-US" sz="2400" b="1" baseline="30000" dirty="0"/>
          </a:p>
          <a:p>
            <a:pPr>
              <a:lnSpc>
                <a:spcPct val="90000"/>
              </a:lnSpc>
            </a:pPr>
            <a:r>
              <a:rPr lang="en-US" sz="2400" b="1" baseline="30000" dirty="0"/>
              <a:t>Philippians 4</a:t>
            </a:r>
          </a:p>
          <a:p>
            <a:pPr>
              <a:lnSpc>
                <a:spcPct val="90000"/>
              </a:lnSpc>
            </a:pPr>
            <a:r>
              <a:rPr lang="en-US" sz="1700" b="1" i="0" baseline="30000" dirty="0">
                <a:effectLst/>
              </a:rPr>
              <a:t>4 </a:t>
            </a:r>
            <a:r>
              <a:rPr lang="en-US" sz="1700" b="1" i="0" dirty="0">
                <a:effectLst/>
              </a:rPr>
              <a:t>Rejoice</a:t>
            </a:r>
            <a:r>
              <a:rPr lang="en-US" sz="1700" b="0" i="0" dirty="0">
                <a:effectLst/>
              </a:rPr>
              <a:t> in the Lord always. Again I will say, </a:t>
            </a:r>
            <a:r>
              <a:rPr lang="en-US" sz="1700" b="1" i="0" dirty="0">
                <a:effectLst/>
              </a:rPr>
              <a:t>rejoice</a:t>
            </a:r>
            <a:r>
              <a:rPr lang="en-US" sz="1700" b="0" i="0" dirty="0">
                <a:effectLst/>
              </a:rPr>
              <a:t>!</a:t>
            </a:r>
          </a:p>
          <a:p>
            <a:pPr>
              <a:lnSpc>
                <a:spcPct val="90000"/>
              </a:lnSpc>
            </a:pPr>
            <a:endParaRPr lang="en-US" sz="1700" b="0" i="0" dirty="0">
              <a:effectLst/>
            </a:endParaRPr>
          </a:p>
          <a:p>
            <a:pPr>
              <a:lnSpc>
                <a:spcPct val="90000"/>
              </a:lnSpc>
            </a:pPr>
            <a:r>
              <a:rPr lang="en-US" sz="1700" b="1" i="0" baseline="30000" dirty="0">
                <a:effectLst/>
              </a:rPr>
              <a:t>5 </a:t>
            </a:r>
            <a:r>
              <a:rPr lang="en-US" sz="1700" b="0" i="0" dirty="0">
                <a:effectLst/>
              </a:rPr>
              <a:t>Let your gentleness be known to all men. The Lord </a:t>
            </a:r>
            <a:r>
              <a:rPr lang="en-US" sz="1700" b="0" i="1" dirty="0">
                <a:effectLst/>
              </a:rPr>
              <a:t>is</a:t>
            </a:r>
            <a:r>
              <a:rPr lang="en-US" sz="1700" b="0" i="0" dirty="0">
                <a:effectLst/>
              </a:rPr>
              <a:t> at hand.</a:t>
            </a:r>
          </a:p>
          <a:p>
            <a:pPr>
              <a:lnSpc>
                <a:spcPct val="90000"/>
              </a:lnSpc>
            </a:pPr>
            <a:endParaRPr lang="en-US" sz="1700" b="0" i="0" dirty="0">
              <a:effectLst/>
            </a:endParaRPr>
          </a:p>
          <a:p>
            <a:pPr>
              <a:lnSpc>
                <a:spcPct val="90000"/>
              </a:lnSpc>
            </a:pPr>
            <a:r>
              <a:rPr lang="en-US" sz="1700" b="1" i="0" baseline="30000" dirty="0">
                <a:effectLst/>
              </a:rPr>
              <a:t>6 </a:t>
            </a:r>
            <a:r>
              <a:rPr lang="en-US" sz="1700" b="1" i="0" dirty="0">
                <a:effectLst/>
              </a:rPr>
              <a:t>Be anxious for nothing</a:t>
            </a:r>
            <a:r>
              <a:rPr lang="en-US" sz="1700" b="0" i="0" dirty="0">
                <a:effectLst/>
              </a:rPr>
              <a:t>, but in everything by prayer and supplication, </a:t>
            </a:r>
            <a:r>
              <a:rPr lang="en-US" sz="1700" b="1" i="0" dirty="0">
                <a:effectLst/>
              </a:rPr>
              <a:t>with thanksgiving</a:t>
            </a:r>
            <a:r>
              <a:rPr lang="en-US" sz="1700" b="0" i="0" dirty="0">
                <a:effectLst/>
              </a:rPr>
              <a:t>, let your </a:t>
            </a:r>
            <a:r>
              <a:rPr lang="en-US" sz="1700" b="1" i="0" dirty="0">
                <a:effectLst/>
              </a:rPr>
              <a:t>requests be made known to God</a:t>
            </a:r>
            <a:r>
              <a:rPr lang="en-US" sz="1700" b="0" i="0" dirty="0">
                <a:effectLst/>
              </a:rPr>
              <a:t>; </a:t>
            </a:r>
            <a:r>
              <a:rPr lang="en-US" sz="1700" b="1" i="0" baseline="30000" dirty="0">
                <a:effectLst/>
              </a:rPr>
              <a:t>7 </a:t>
            </a:r>
            <a:r>
              <a:rPr lang="en-US" sz="1700" b="0" i="0" dirty="0">
                <a:effectLst/>
              </a:rPr>
              <a:t>and the peace of God, which surpasses all understanding, will guard your </a:t>
            </a:r>
            <a:r>
              <a:rPr lang="en-US" sz="1700" b="1" i="0" dirty="0">
                <a:effectLst/>
              </a:rPr>
              <a:t>hearts and minds </a:t>
            </a:r>
            <a:r>
              <a:rPr lang="en-US" sz="1700" b="0" i="0" dirty="0">
                <a:effectLst/>
              </a:rPr>
              <a:t>through Christ Jesus.</a:t>
            </a:r>
          </a:p>
          <a:p>
            <a:pPr>
              <a:lnSpc>
                <a:spcPct val="90000"/>
              </a:lnSpc>
            </a:pPr>
            <a:endParaRPr lang="en-US" sz="1700" b="1" i="0" baseline="30000" dirty="0">
              <a:effectLst/>
            </a:endParaRPr>
          </a:p>
          <a:p>
            <a:pPr>
              <a:lnSpc>
                <a:spcPct val="90000"/>
              </a:lnSpc>
            </a:pPr>
            <a:r>
              <a:rPr lang="en-US" sz="1700" b="1" i="0" baseline="30000" dirty="0">
                <a:effectLst/>
              </a:rPr>
              <a:t>8 </a:t>
            </a:r>
            <a:r>
              <a:rPr lang="en-US" sz="1700" b="0" i="0" dirty="0">
                <a:effectLst/>
              </a:rPr>
              <a:t>Finally, brethren, whatever things are </a:t>
            </a:r>
            <a:r>
              <a:rPr lang="en-US" sz="1700" b="1" i="0" dirty="0">
                <a:effectLst/>
              </a:rPr>
              <a:t>true</a:t>
            </a:r>
            <a:r>
              <a:rPr lang="en-US" sz="1700" b="0" i="0" dirty="0">
                <a:effectLst/>
              </a:rPr>
              <a:t>, whatever things </a:t>
            </a:r>
            <a:r>
              <a:rPr lang="en-US" sz="1700" b="0" i="1" dirty="0">
                <a:effectLst/>
              </a:rPr>
              <a:t>are</a:t>
            </a:r>
            <a:r>
              <a:rPr lang="en-US" sz="1700" b="0" i="0" dirty="0">
                <a:effectLst/>
              </a:rPr>
              <a:t> </a:t>
            </a:r>
            <a:r>
              <a:rPr lang="en-US" sz="1700" b="1" i="0" dirty="0">
                <a:effectLst/>
              </a:rPr>
              <a:t>noble</a:t>
            </a:r>
            <a:r>
              <a:rPr lang="en-US" sz="1700" b="0" i="0" dirty="0">
                <a:effectLst/>
              </a:rPr>
              <a:t>, whatever things </a:t>
            </a:r>
            <a:r>
              <a:rPr lang="en-US" sz="1700" b="0" i="1" dirty="0">
                <a:effectLst/>
              </a:rPr>
              <a:t>are</a:t>
            </a:r>
            <a:r>
              <a:rPr lang="en-US" sz="1700" b="0" i="0" dirty="0">
                <a:effectLst/>
              </a:rPr>
              <a:t> </a:t>
            </a:r>
            <a:r>
              <a:rPr lang="en-US" sz="1700" b="1" i="0" dirty="0">
                <a:effectLst/>
              </a:rPr>
              <a:t>just</a:t>
            </a:r>
            <a:r>
              <a:rPr lang="en-US" sz="1700" b="0" i="0" dirty="0">
                <a:effectLst/>
              </a:rPr>
              <a:t>, whatever things </a:t>
            </a:r>
            <a:r>
              <a:rPr lang="en-US" sz="1700" b="0" i="1" dirty="0">
                <a:effectLst/>
              </a:rPr>
              <a:t>are</a:t>
            </a:r>
            <a:r>
              <a:rPr lang="en-US" sz="1700" b="0" i="0" dirty="0">
                <a:effectLst/>
              </a:rPr>
              <a:t> </a:t>
            </a:r>
            <a:r>
              <a:rPr lang="en-US" sz="1700" b="1" i="0" dirty="0">
                <a:effectLst/>
              </a:rPr>
              <a:t>pure</a:t>
            </a:r>
            <a:r>
              <a:rPr lang="en-US" sz="1700" b="0" i="0" dirty="0">
                <a:effectLst/>
              </a:rPr>
              <a:t>, whatever things </a:t>
            </a:r>
            <a:r>
              <a:rPr lang="en-US" sz="1700" b="0" i="1" dirty="0">
                <a:effectLst/>
              </a:rPr>
              <a:t>are</a:t>
            </a:r>
            <a:r>
              <a:rPr lang="en-US" sz="1700" b="1" i="0" dirty="0">
                <a:effectLst/>
              </a:rPr>
              <a:t> lovely</a:t>
            </a:r>
            <a:r>
              <a:rPr lang="en-US" sz="1700" b="0" i="0" dirty="0">
                <a:effectLst/>
              </a:rPr>
              <a:t>, whatever things </a:t>
            </a:r>
            <a:r>
              <a:rPr lang="en-US" sz="1700" b="0" i="1" dirty="0">
                <a:effectLst/>
              </a:rPr>
              <a:t>are</a:t>
            </a:r>
            <a:r>
              <a:rPr lang="en-US" sz="1700" b="0" i="0" dirty="0">
                <a:effectLst/>
              </a:rPr>
              <a:t> of </a:t>
            </a:r>
            <a:r>
              <a:rPr lang="en-US" sz="1700" b="1" i="0" dirty="0">
                <a:effectLst/>
              </a:rPr>
              <a:t>good report</a:t>
            </a:r>
            <a:r>
              <a:rPr lang="en-US" sz="1700" b="0" i="0" dirty="0">
                <a:effectLst/>
              </a:rPr>
              <a:t>, if </a:t>
            </a:r>
            <a:r>
              <a:rPr lang="en-US" sz="1700" b="0" i="1" dirty="0">
                <a:effectLst/>
              </a:rPr>
              <a:t>there is</a:t>
            </a:r>
            <a:r>
              <a:rPr lang="en-US" sz="1700" b="0" i="0" dirty="0">
                <a:effectLst/>
              </a:rPr>
              <a:t> any </a:t>
            </a:r>
            <a:r>
              <a:rPr lang="en-US" sz="1700" b="1" i="0" dirty="0">
                <a:effectLst/>
              </a:rPr>
              <a:t>virtue</a:t>
            </a:r>
            <a:r>
              <a:rPr lang="en-US" sz="1700" b="0" i="0" dirty="0">
                <a:effectLst/>
              </a:rPr>
              <a:t> and if </a:t>
            </a:r>
            <a:r>
              <a:rPr lang="en-US" sz="1700" b="0" i="1" dirty="0">
                <a:effectLst/>
              </a:rPr>
              <a:t>there is</a:t>
            </a:r>
            <a:r>
              <a:rPr lang="en-US" sz="1700" b="0" i="0" dirty="0">
                <a:effectLst/>
              </a:rPr>
              <a:t> anything </a:t>
            </a:r>
            <a:r>
              <a:rPr lang="en-US" sz="1700" b="1" i="0" dirty="0">
                <a:effectLst/>
              </a:rPr>
              <a:t>praiseworthy—meditate on these things.</a:t>
            </a:r>
          </a:p>
        </p:txBody>
      </p:sp>
      <p:sp>
        <p:nvSpPr>
          <p:cNvPr id="2" name="TextBox 1">
            <a:extLst>
              <a:ext uri="{FF2B5EF4-FFF2-40B4-BE49-F238E27FC236}">
                <a16:creationId xmlns:a16="http://schemas.microsoft.com/office/drawing/2014/main" id="{B234C084-AC06-7691-89FD-566CBD67955C}"/>
              </a:ext>
            </a:extLst>
          </p:cNvPr>
          <p:cNvSpPr txBox="1"/>
          <p:nvPr/>
        </p:nvSpPr>
        <p:spPr>
          <a:xfrm>
            <a:off x="6096006" y="643467"/>
            <a:ext cx="5452529" cy="3569242"/>
          </a:xfrm>
          <a:prstGeom prst="rect">
            <a:avLst/>
          </a:prstGeom>
        </p:spPr>
        <p:txBody>
          <a:bodyPr vert="horz" lIns="91440" tIns="45720" rIns="91440" bIns="45720" rtlCol="0" anchor="t">
            <a:normAutofit/>
          </a:bodyPr>
          <a:lstStyle/>
          <a:p>
            <a:pPr algn="r">
              <a:lnSpc>
                <a:spcPct val="90000"/>
              </a:lnSpc>
              <a:spcBef>
                <a:spcPct val="0"/>
              </a:spcBef>
              <a:spcAft>
                <a:spcPts val="600"/>
              </a:spcAft>
            </a:pPr>
            <a:endParaRPr lang="en-US" sz="6000" i="1" dirty="0">
              <a:solidFill>
                <a:schemeClr val="bg1"/>
              </a:solidFill>
              <a:latin typeface="+mj-lt"/>
              <a:ea typeface="+mj-ea"/>
              <a:cs typeface="+mj-cs"/>
            </a:endParaRPr>
          </a:p>
        </p:txBody>
      </p:sp>
    </p:spTree>
    <p:extLst>
      <p:ext uri="{BB962C8B-B14F-4D97-AF65-F5344CB8AC3E}">
        <p14:creationId xmlns:p14="http://schemas.microsoft.com/office/powerpoint/2010/main" val="1247755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76218E-BDA1-A4A5-7EEE-D7F19BDAE0A2}"/>
              </a:ext>
            </a:extLst>
          </p:cNvPr>
          <p:cNvSpPr txBox="1"/>
          <p:nvPr/>
        </p:nvSpPr>
        <p:spPr>
          <a:xfrm>
            <a:off x="838200" y="2333297"/>
            <a:ext cx="4619621" cy="3843666"/>
          </a:xfrm>
          <a:prstGeom prst="rect">
            <a:avLst/>
          </a:prstGeom>
        </p:spPr>
        <p:txBody>
          <a:bodyPr vert="horz" lIns="91440" tIns="45720" rIns="91440" bIns="45720" rtlCol="0">
            <a:normAutofit/>
          </a:bodyPr>
          <a:lstStyle/>
          <a:p>
            <a:pPr>
              <a:spcAft>
                <a:spcPts val="600"/>
              </a:spcAft>
            </a:pPr>
            <a:r>
              <a:rPr lang="en-US" sz="2000" dirty="0"/>
              <a:t>A 2023 meta-analysis (Diniz et al.) showed that gratitude led to “b</a:t>
            </a:r>
            <a:r>
              <a:rPr lang="en-US" sz="2000" b="0" i="0" dirty="0">
                <a:effectLst/>
              </a:rPr>
              <a:t>etter mental health, and fewer symptoms of anxiety and depression.  Furthermore, qualitative analysis demonstrated other benefits such as more positive emotions and moods, greater appreciation and optimism, more prosocial behavior, less worry, and less psychological pain.”</a:t>
            </a:r>
          </a:p>
        </p:txBody>
      </p:sp>
      <p:pic>
        <p:nvPicPr>
          <p:cNvPr id="2" name="Picture 1" descr="Leaves of a nerve plant">
            <a:extLst>
              <a:ext uri="{FF2B5EF4-FFF2-40B4-BE49-F238E27FC236}">
                <a16:creationId xmlns:a16="http://schemas.microsoft.com/office/drawing/2014/main" id="{A8E273A1-9C6D-69F8-382E-7C95795621D7}"/>
              </a:ext>
            </a:extLst>
          </p:cNvPr>
          <p:cNvPicPr>
            <a:picLocks noChangeAspect="1"/>
          </p:cNvPicPr>
          <p:nvPr/>
        </p:nvPicPr>
        <p:blipFill>
          <a:blip r:embed="rId3"/>
          <a:srcRect l="14899" r="27499"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0281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1" name="Rectangle 10">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lling hills of wheat">
            <a:extLst>
              <a:ext uri="{FF2B5EF4-FFF2-40B4-BE49-F238E27FC236}">
                <a16:creationId xmlns:a16="http://schemas.microsoft.com/office/drawing/2014/main" id="{244DAC68-3ACF-609A-EEE2-EF03F5130531}"/>
              </a:ext>
            </a:extLst>
          </p:cNvPr>
          <p:cNvPicPr>
            <a:picLocks noChangeAspect="1"/>
          </p:cNvPicPr>
          <p:nvPr/>
        </p:nvPicPr>
        <p:blipFill>
          <a:blip r:embed="rId3"/>
          <a:srcRect t="12608" r="-1" b="3100"/>
          <a:stretch>
            <a:fillRect/>
          </a:stretch>
        </p:blipFill>
        <p:spPr>
          <a:xfrm>
            <a:off x="-4614" y="-90425"/>
            <a:ext cx="12188932" cy="6857990"/>
          </a:xfrm>
          <a:prstGeom prst="rect">
            <a:avLst/>
          </a:prstGeom>
        </p:spPr>
      </p:pic>
      <p:sp>
        <p:nvSpPr>
          <p:cNvPr id="13" name="Rectangle 12">
            <a:extLst>
              <a:ext uri="{FF2B5EF4-FFF2-40B4-BE49-F238E27FC236}">
                <a16:creationId xmlns:a16="http://schemas.microsoft.com/office/drawing/2014/main" id="{1EF86BFA-9133-4F6B-98BE-1CBB87EB6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8F629-D587-AA38-6927-53591642422A}"/>
              </a:ext>
            </a:extLst>
          </p:cNvPr>
          <p:cNvSpPr>
            <a:spLocks noGrp="1"/>
          </p:cNvSpPr>
          <p:nvPr>
            <p:ph type="title"/>
          </p:nvPr>
        </p:nvSpPr>
        <p:spPr>
          <a:xfrm>
            <a:off x="1176627" y="3661818"/>
            <a:ext cx="9826450" cy="2154678"/>
          </a:xfrm>
        </p:spPr>
        <p:txBody>
          <a:bodyPr vert="horz" lIns="91440" tIns="45720" rIns="91440" bIns="45720" rtlCol="0" anchor="b">
            <a:noAutofit/>
          </a:bodyPr>
          <a:lstStyle/>
          <a:p>
            <a:r>
              <a:rPr lang="en-US" sz="3600" b="0" i="0" dirty="0">
                <a:effectLst/>
                <a:latin typeface="+mn-lt"/>
              </a:rPr>
              <a:t>The World Health Organization (WHO) defines health as "a state of complete physical, mental, and social well-being and not merely the absence of disease or infirmity." </a:t>
            </a:r>
            <a:endParaRPr lang="en-US" sz="3600" dirty="0">
              <a:latin typeface="+mn-lt"/>
            </a:endParaRPr>
          </a:p>
        </p:txBody>
      </p:sp>
    </p:spTree>
    <p:extLst>
      <p:ext uri="{BB962C8B-B14F-4D97-AF65-F5344CB8AC3E}">
        <p14:creationId xmlns:p14="http://schemas.microsoft.com/office/powerpoint/2010/main" val="425313536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19E756-94EA-1968-B77E-8E4ED48396DD}"/>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Hands holding each other's wrists and interlinked to form a circle">
            <a:extLst>
              <a:ext uri="{FF2B5EF4-FFF2-40B4-BE49-F238E27FC236}">
                <a16:creationId xmlns:a16="http://schemas.microsoft.com/office/drawing/2014/main" id="{14514393-5B95-3F2A-E042-33D8AE349054}"/>
              </a:ext>
            </a:extLst>
          </p:cNvPr>
          <p:cNvPicPr>
            <a:picLocks noChangeAspect="1"/>
          </p:cNvPicPr>
          <p:nvPr/>
        </p:nvPicPr>
        <p:blipFill>
          <a:blip r:embed="rId3"/>
          <a:srcRect r="-1" b="15708"/>
          <a:stretch>
            <a:fillRect/>
          </a:stretch>
        </p:blipFill>
        <p:spPr>
          <a:xfrm>
            <a:off x="3068" y="87559"/>
            <a:ext cx="12188932" cy="6857990"/>
          </a:xfrm>
          <a:prstGeom prst="rect">
            <a:avLst/>
          </a:prstGeom>
        </p:spPr>
      </p:pic>
      <p:sp>
        <p:nvSpPr>
          <p:cNvPr id="27" name="Rectangle 26">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03AD7E-B7A1-9ED3-0B80-52D7FAA6A779}"/>
              </a:ext>
            </a:extLst>
          </p:cNvPr>
          <p:cNvSpPr>
            <a:spLocks noGrp="1"/>
          </p:cNvSpPr>
          <p:nvPr>
            <p:ph type="ctrTitle"/>
          </p:nvPr>
        </p:nvSpPr>
        <p:spPr>
          <a:xfrm>
            <a:off x="-1248383" y="0"/>
            <a:ext cx="9144000" cy="1152663"/>
          </a:xfrm>
        </p:spPr>
        <p:txBody>
          <a:bodyPr>
            <a:normAutofit/>
          </a:bodyPr>
          <a:lstStyle/>
          <a:p>
            <a:pPr algn="ctr"/>
            <a:r>
              <a:rPr lang="en-US">
                <a:solidFill>
                  <a:schemeClr val="bg1"/>
                </a:solidFill>
              </a:rPr>
              <a:t>Romans 12:4-6</a:t>
            </a:r>
            <a:endParaRPr lang="en-US" dirty="0">
              <a:solidFill>
                <a:schemeClr val="bg1"/>
              </a:solidFill>
            </a:endParaRPr>
          </a:p>
        </p:txBody>
      </p:sp>
      <p:sp>
        <p:nvSpPr>
          <p:cNvPr id="3" name="Subtitle 2">
            <a:extLst>
              <a:ext uri="{FF2B5EF4-FFF2-40B4-BE49-F238E27FC236}">
                <a16:creationId xmlns:a16="http://schemas.microsoft.com/office/drawing/2014/main" id="{71F893F7-8B53-9322-8007-F459D5558DF5}"/>
              </a:ext>
            </a:extLst>
          </p:cNvPr>
          <p:cNvSpPr>
            <a:spLocks noGrp="1"/>
          </p:cNvSpPr>
          <p:nvPr>
            <p:ph type="subTitle" idx="1"/>
          </p:nvPr>
        </p:nvSpPr>
        <p:spPr>
          <a:xfrm>
            <a:off x="592853" y="4967947"/>
            <a:ext cx="11033090" cy="2139267"/>
          </a:xfrm>
        </p:spPr>
        <p:txBody>
          <a:bodyPr>
            <a:normAutofit/>
          </a:bodyPr>
          <a:lstStyle/>
          <a:p>
            <a:pPr algn="ctr"/>
            <a:r>
              <a:rPr lang="en-US" b="1" baseline="30000" dirty="0">
                <a:solidFill>
                  <a:schemeClr val="bg1"/>
                </a:solidFill>
              </a:rPr>
              <a:t>4 </a:t>
            </a:r>
            <a:r>
              <a:rPr lang="en-US" dirty="0">
                <a:solidFill>
                  <a:schemeClr val="bg1"/>
                </a:solidFill>
              </a:rPr>
              <a:t>For as we have many members in one body, but all the members do not have the same function, </a:t>
            </a:r>
            <a:r>
              <a:rPr lang="en-US" b="1" baseline="30000" dirty="0">
                <a:solidFill>
                  <a:schemeClr val="bg1"/>
                </a:solidFill>
              </a:rPr>
              <a:t>5 </a:t>
            </a:r>
            <a:r>
              <a:rPr lang="en-US" dirty="0">
                <a:solidFill>
                  <a:schemeClr val="bg1"/>
                </a:solidFill>
              </a:rPr>
              <a:t>so we, </a:t>
            </a:r>
            <a:r>
              <a:rPr lang="en-US" i="1" dirty="0">
                <a:solidFill>
                  <a:schemeClr val="bg1"/>
                </a:solidFill>
              </a:rPr>
              <a:t>being</a:t>
            </a:r>
            <a:r>
              <a:rPr lang="en-US" dirty="0">
                <a:solidFill>
                  <a:schemeClr val="bg1"/>
                </a:solidFill>
              </a:rPr>
              <a:t> many, are one body in Christ, and individually members of one another. </a:t>
            </a:r>
            <a:r>
              <a:rPr lang="en-US" b="1" baseline="30000" dirty="0">
                <a:solidFill>
                  <a:schemeClr val="bg1"/>
                </a:solidFill>
              </a:rPr>
              <a:t>6 </a:t>
            </a:r>
            <a:r>
              <a:rPr lang="en-US" dirty="0">
                <a:solidFill>
                  <a:schemeClr val="bg1"/>
                </a:solidFill>
              </a:rPr>
              <a:t>Having then gifts differing according to the grace that is given to us, </a:t>
            </a:r>
            <a:r>
              <a:rPr lang="en-US" i="1" dirty="0">
                <a:solidFill>
                  <a:schemeClr val="bg1"/>
                </a:solidFill>
              </a:rPr>
              <a:t>let us use them</a:t>
            </a:r>
            <a:endParaRPr lang="en-US" dirty="0">
              <a:solidFill>
                <a:schemeClr val="bg1"/>
              </a:solidFill>
            </a:endParaRPr>
          </a:p>
        </p:txBody>
      </p:sp>
    </p:spTree>
    <p:extLst>
      <p:ext uri="{BB962C8B-B14F-4D97-AF65-F5344CB8AC3E}">
        <p14:creationId xmlns:p14="http://schemas.microsoft.com/office/powerpoint/2010/main" val="3046759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33" name="Rectangle 32">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2">
            <a:extLst>
              <a:ext uri="{FF2B5EF4-FFF2-40B4-BE49-F238E27FC236}">
                <a16:creationId xmlns:a16="http://schemas.microsoft.com/office/drawing/2014/main" id="{E489ABF4-4C0B-69A7-99B8-F8E000F29F85}"/>
              </a:ext>
            </a:extLst>
          </p:cNvPr>
          <p:cNvSpPr>
            <a:spLocks noGrp="1"/>
          </p:cNvSpPr>
          <p:nvPr>
            <p:ph type="title"/>
          </p:nvPr>
        </p:nvSpPr>
        <p:spPr>
          <a:xfrm>
            <a:off x="289562" y="985111"/>
            <a:ext cx="4620584" cy="5571066"/>
          </a:xfrm>
        </p:spPr>
        <p:txBody>
          <a:bodyPr vert="horz" lIns="91440" tIns="45720" rIns="91440" bIns="45720" rtlCol="0" anchor="b">
            <a:normAutofit fontScale="90000"/>
          </a:bodyPr>
          <a:lstStyle/>
          <a:p>
            <a:pPr marL="0" indent="0"/>
            <a:r>
              <a:rPr lang="en-US" sz="2000" dirty="0">
                <a:latin typeface="+mn-lt"/>
              </a:rPr>
              <a:t>Isaiah 61:1-3.</a:t>
            </a:r>
            <a:br>
              <a:rPr lang="en-US" sz="2000" dirty="0">
                <a:latin typeface="+mn-lt"/>
              </a:rPr>
            </a:br>
            <a:endParaRPr lang="en-US" sz="2000" dirty="0">
              <a:latin typeface="+mn-lt"/>
            </a:endParaRPr>
          </a:p>
          <a:p>
            <a:pPr marL="0" indent="0"/>
            <a:r>
              <a:rPr lang="en-US" sz="2000" b="0" dirty="0">
                <a:effectLst/>
                <a:latin typeface="+mn-lt"/>
              </a:rPr>
              <a:t>“The Spirit of the Lord </a:t>
            </a:r>
            <a:r>
              <a:rPr lang="en-US" sz="2000" b="0" cap="small" dirty="0">
                <a:effectLst/>
                <a:latin typeface="+mn-lt"/>
              </a:rPr>
              <a:t>God</a:t>
            </a:r>
            <a:r>
              <a:rPr lang="en-US" sz="2000" b="0" dirty="0">
                <a:effectLst/>
                <a:latin typeface="+mn-lt"/>
              </a:rPr>
              <a:t> is upon Me,</a:t>
            </a:r>
            <a:br>
              <a:rPr lang="en-US" sz="2000" dirty="0">
                <a:latin typeface="+mn-lt"/>
              </a:rPr>
            </a:br>
            <a:r>
              <a:rPr lang="en-US" sz="2000" b="0" dirty="0">
                <a:effectLst/>
                <a:latin typeface="+mn-lt"/>
              </a:rPr>
              <a:t>Because the </a:t>
            </a:r>
            <a:r>
              <a:rPr lang="en-US" sz="2000" b="0" cap="small" dirty="0">
                <a:effectLst/>
                <a:latin typeface="+mn-lt"/>
              </a:rPr>
              <a:t>Lord</a:t>
            </a:r>
            <a:r>
              <a:rPr lang="en-US" sz="2000" b="0" dirty="0">
                <a:effectLst/>
                <a:latin typeface="+mn-lt"/>
              </a:rPr>
              <a:t> has anointed Me</a:t>
            </a:r>
            <a:br>
              <a:rPr lang="en-US" sz="2000" dirty="0">
                <a:latin typeface="+mn-lt"/>
              </a:rPr>
            </a:br>
            <a:r>
              <a:rPr lang="en-US" sz="2000" b="0" dirty="0">
                <a:effectLst/>
                <a:latin typeface="+mn-lt"/>
              </a:rPr>
              <a:t>To preach good tidings to the </a:t>
            </a:r>
            <a:r>
              <a:rPr lang="en-US" sz="2000" b="1" dirty="0">
                <a:effectLst/>
                <a:latin typeface="+mn-lt"/>
              </a:rPr>
              <a:t>poor</a:t>
            </a:r>
            <a:r>
              <a:rPr lang="en-US" sz="2000" b="0" dirty="0">
                <a:effectLst/>
                <a:latin typeface="+mn-lt"/>
              </a:rPr>
              <a:t>;</a:t>
            </a:r>
            <a:br>
              <a:rPr lang="en-US" sz="2000" dirty="0">
                <a:latin typeface="+mn-lt"/>
              </a:rPr>
            </a:br>
            <a:r>
              <a:rPr lang="en-US" sz="2000" b="0" dirty="0">
                <a:effectLst/>
                <a:latin typeface="+mn-lt"/>
              </a:rPr>
              <a:t>He has sent Me to </a:t>
            </a:r>
            <a:r>
              <a:rPr lang="en-US" sz="2000" b="1" dirty="0">
                <a:effectLst/>
                <a:latin typeface="+mn-lt"/>
              </a:rPr>
              <a:t>heal the brokenhearted</a:t>
            </a:r>
            <a:r>
              <a:rPr lang="en-US" sz="2000" b="0" dirty="0">
                <a:effectLst/>
                <a:latin typeface="+mn-lt"/>
              </a:rPr>
              <a:t>,</a:t>
            </a:r>
            <a:br>
              <a:rPr lang="en-US" sz="2000" dirty="0">
                <a:latin typeface="+mn-lt"/>
              </a:rPr>
            </a:br>
            <a:r>
              <a:rPr lang="en-US" sz="2000" b="0" dirty="0">
                <a:effectLst/>
                <a:latin typeface="+mn-lt"/>
              </a:rPr>
              <a:t>To proclaim </a:t>
            </a:r>
            <a:r>
              <a:rPr lang="en-US" sz="2000" b="1" dirty="0">
                <a:effectLst/>
                <a:latin typeface="+mn-lt"/>
              </a:rPr>
              <a:t>liberty to the captives</a:t>
            </a:r>
            <a:r>
              <a:rPr lang="en-US" sz="2000" b="0" dirty="0">
                <a:effectLst/>
                <a:latin typeface="+mn-lt"/>
              </a:rPr>
              <a:t>,</a:t>
            </a:r>
            <a:br>
              <a:rPr lang="en-US" sz="2000" dirty="0">
                <a:latin typeface="+mn-lt"/>
              </a:rPr>
            </a:br>
            <a:r>
              <a:rPr lang="en-US" sz="2000" b="0" dirty="0">
                <a:effectLst/>
                <a:latin typeface="+mn-lt"/>
              </a:rPr>
              <a:t>And the </a:t>
            </a:r>
            <a:r>
              <a:rPr lang="en-US" sz="2000" b="1" dirty="0">
                <a:effectLst/>
                <a:latin typeface="+mn-lt"/>
              </a:rPr>
              <a:t>opening of the prison to those who are bound</a:t>
            </a:r>
            <a:r>
              <a:rPr lang="en-US" sz="2000" b="0" dirty="0">
                <a:effectLst/>
                <a:latin typeface="+mn-lt"/>
              </a:rPr>
              <a:t>;</a:t>
            </a:r>
            <a:br>
              <a:rPr lang="en-US" sz="2000" dirty="0">
                <a:latin typeface="+mn-lt"/>
              </a:rPr>
            </a:br>
            <a:r>
              <a:rPr lang="en-US" sz="2000" b="1" baseline="30000" dirty="0">
                <a:effectLst/>
                <a:latin typeface="+mn-lt"/>
              </a:rPr>
              <a:t>2 </a:t>
            </a:r>
            <a:r>
              <a:rPr lang="en-US" sz="2000" b="0" dirty="0">
                <a:effectLst/>
                <a:latin typeface="+mn-lt"/>
              </a:rPr>
              <a:t>To proclaim the acceptable year of the </a:t>
            </a:r>
            <a:r>
              <a:rPr lang="en-US" sz="2000" b="0" cap="small" dirty="0">
                <a:effectLst/>
                <a:latin typeface="+mn-lt"/>
              </a:rPr>
              <a:t>Lord</a:t>
            </a:r>
            <a:r>
              <a:rPr lang="en-US" sz="2000" b="0" dirty="0">
                <a:effectLst/>
                <a:latin typeface="+mn-lt"/>
              </a:rPr>
              <a:t>,</a:t>
            </a:r>
            <a:br>
              <a:rPr lang="en-US" sz="2000" dirty="0">
                <a:latin typeface="+mn-lt"/>
              </a:rPr>
            </a:br>
            <a:r>
              <a:rPr lang="en-US" sz="2000" b="0" dirty="0">
                <a:effectLst/>
                <a:latin typeface="+mn-lt"/>
              </a:rPr>
              <a:t>And the day of vengeance of our God;</a:t>
            </a:r>
            <a:br>
              <a:rPr lang="en-US" sz="2000" dirty="0">
                <a:latin typeface="+mn-lt"/>
              </a:rPr>
            </a:br>
            <a:r>
              <a:rPr lang="en-US" sz="2000" b="0" dirty="0">
                <a:effectLst/>
                <a:latin typeface="+mn-lt"/>
              </a:rPr>
              <a:t>To </a:t>
            </a:r>
            <a:r>
              <a:rPr lang="en-US" sz="2000" b="1" dirty="0">
                <a:effectLst/>
                <a:latin typeface="+mn-lt"/>
              </a:rPr>
              <a:t>comfort</a:t>
            </a:r>
            <a:r>
              <a:rPr lang="en-US" sz="2000" b="0" dirty="0">
                <a:effectLst/>
                <a:latin typeface="+mn-lt"/>
              </a:rPr>
              <a:t> all who mourn,</a:t>
            </a:r>
            <a:br>
              <a:rPr lang="en-US" sz="2000" dirty="0">
                <a:latin typeface="+mn-lt"/>
              </a:rPr>
            </a:br>
            <a:r>
              <a:rPr lang="en-US" sz="2000" b="1" baseline="30000" dirty="0">
                <a:effectLst/>
                <a:latin typeface="+mn-lt"/>
              </a:rPr>
              <a:t>3 </a:t>
            </a:r>
            <a:r>
              <a:rPr lang="en-US" sz="2000" b="0" dirty="0">
                <a:effectLst/>
                <a:latin typeface="+mn-lt"/>
              </a:rPr>
              <a:t>To </a:t>
            </a:r>
            <a:r>
              <a:rPr lang="en-US" sz="2000" b="1" dirty="0">
                <a:effectLst/>
                <a:latin typeface="+mn-lt"/>
              </a:rPr>
              <a:t>console</a:t>
            </a:r>
            <a:r>
              <a:rPr lang="en-US" sz="2000" b="0" dirty="0">
                <a:effectLst/>
                <a:latin typeface="+mn-lt"/>
              </a:rPr>
              <a:t> those who mourn in Zion,</a:t>
            </a:r>
            <a:br>
              <a:rPr lang="en-US" sz="2000" dirty="0">
                <a:latin typeface="+mn-lt"/>
              </a:rPr>
            </a:br>
            <a:r>
              <a:rPr lang="en-US" sz="2000" b="0" dirty="0">
                <a:effectLst/>
                <a:latin typeface="+mn-lt"/>
              </a:rPr>
              <a:t>To </a:t>
            </a:r>
            <a:r>
              <a:rPr lang="en-US" sz="2000" b="1" dirty="0">
                <a:effectLst/>
                <a:latin typeface="+mn-lt"/>
              </a:rPr>
              <a:t>give them beauty for ashes</a:t>
            </a:r>
            <a:r>
              <a:rPr lang="en-US" sz="2000" b="0" dirty="0">
                <a:effectLst/>
                <a:latin typeface="+mn-lt"/>
              </a:rPr>
              <a:t>,</a:t>
            </a:r>
            <a:br>
              <a:rPr lang="en-US" sz="2000" dirty="0">
                <a:latin typeface="+mn-lt"/>
              </a:rPr>
            </a:br>
            <a:r>
              <a:rPr lang="en-US" sz="2000" b="0" dirty="0">
                <a:effectLst/>
                <a:latin typeface="+mn-lt"/>
              </a:rPr>
              <a:t>The </a:t>
            </a:r>
            <a:r>
              <a:rPr lang="en-US" sz="2000" b="1" dirty="0">
                <a:effectLst/>
                <a:latin typeface="+mn-lt"/>
              </a:rPr>
              <a:t>oil of joy for mourning</a:t>
            </a:r>
            <a:r>
              <a:rPr lang="en-US" sz="2000" b="0" dirty="0">
                <a:effectLst/>
                <a:latin typeface="+mn-lt"/>
              </a:rPr>
              <a:t>,</a:t>
            </a:r>
            <a:br>
              <a:rPr lang="en-US" sz="2000" dirty="0">
                <a:latin typeface="+mn-lt"/>
              </a:rPr>
            </a:br>
            <a:r>
              <a:rPr lang="en-US" sz="2000" b="0" dirty="0">
                <a:effectLst/>
                <a:latin typeface="+mn-lt"/>
              </a:rPr>
              <a:t>The </a:t>
            </a:r>
            <a:r>
              <a:rPr lang="en-US" sz="2000" b="1" dirty="0">
                <a:effectLst/>
                <a:latin typeface="+mn-lt"/>
              </a:rPr>
              <a:t>garment of praise for the spirit of heaviness</a:t>
            </a:r>
            <a:r>
              <a:rPr lang="en-US" sz="2000" b="0" dirty="0">
                <a:effectLst/>
                <a:latin typeface="+mn-lt"/>
              </a:rPr>
              <a:t>;</a:t>
            </a:r>
            <a:br>
              <a:rPr lang="en-US" sz="2000" dirty="0">
                <a:latin typeface="+mn-lt"/>
              </a:rPr>
            </a:br>
            <a:r>
              <a:rPr lang="en-US" sz="2000" b="0" dirty="0">
                <a:effectLst/>
                <a:latin typeface="+mn-lt"/>
              </a:rPr>
              <a:t>That they may be called trees of righteousness,</a:t>
            </a:r>
            <a:br>
              <a:rPr lang="en-US" sz="2000" dirty="0">
                <a:latin typeface="+mn-lt"/>
              </a:rPr>
            </a:br>
            <a:r>
              <a:rPr lang="en-US" sz="2000" b="0" dirty="0">
                <a:effectLst/>
                <a:latin typeface="+mn-lt"/>
              </a:rPr>
              <a:t>The planting of the </a:t>
            </a:r>
            <a:r>
              <a:rPr lang="en-US" sz="2000" b="0" cap="small" dirty="0">
                <a:effectLst/>
                <a:latin typeface="+mn-lt"/>
              </a:rPr>
              <a:t>Lord</a:t>
            </a:r>
            <a:r>
              <a:rPr lang="en-US" sz="2000" b="0" dirty="0">
                <a:effectLst/>
                <a:latin typeface="+mn-lt"/>
              </a:rPr>
              <a:t>, that He may be glorified.”</a:t>
            </a:r>
            <a:endParaRPr lang="en-US" sz="2000" dirty="0">
              <a:latin typeface="+mn-lt"/>
            </a:endParaRPr>
          </a:p>
          <a:p>
            <a:pPr marL="0" indent="0"/>
            <a:endParaRPr lang="en-US" sz="1200" dirty="0"/>
          </a:p>
        </p:txBody>
      </p:sp>
      <p:pic>
        <p:nvPicPr>
          <p:cNvPr id="5" name="Picture 4" descr="Seedling growing on a tree trunk">
            <a:extLst>
              <a:ext uri="{FF2B5EF4-FFF2-40B4-BE49-F238E27FC236}">
                <a16:creationId xmlns:a16="http://schemas.microsoft.com/office/drawing/2014/main" id="{7FD4F44F-5764-30E8-E3D0-38C84A2AE82E}"/>
              </a:ext>
            </a:extLst>
          </p:cNvPr>
          <p:cNvPicPr>
            <a:picLocks noChangeAspect="1"/>
          </p:cNvPicPr>
          <p:nvPr/>
        </p:nvPicPr>
        <p:blipFill>
          <a:blip r:embed="rId3"/>
          <a:srcRect l="21741" r="19352" b="-1"/>
          <a:stretch>
            <a:fillRect/>
          </a:stretch>
        </p:blipFill>
        <p:spPr>
          <a:xfrm>
            <a:off x="6655463" y="643467"/>
            <a:ext cx="4843859" cy="5571066"/>
          </a:xfrm>
          <a:prstGeom prst="rect">
            <a:avLst/>
          </a:prstGeom>
        </p:spPr>
      </p:pic>
    </p:spTree>
    <p:extLst>
      <p:ext uri="{BB962C8B-B14F-4D97-AF65-F5344CB8AC3E}">
        <p14:creationId xmlns:p14="http://schemas.microsoft.com/office/powerpoint/2010/main" val="1100937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3" name="Rectangle 12">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up of leaves">
            <a:extLst>
              <a:ext uri="{FF2B5EF4-FFF2-40B4-BE49-F238E27FC236}">
                <a16:creationId xmlns:a16="http://schemas.microsoft.com/office/drawing/2014/main" id="{4D56545C-1285-4EB3-97E6-1DE8D03FDBA2}"/>
              </a:ext>
            </a:extLst>
          </p:cNvPr>
          <p:cNvPicPr>
            <a:picLocks noChangeAspect="1"/>
          </p:cNvPicPr>
          <p:nvPr/>
        </p:nvPicPr>
        <p:blipFill>
          <a:blip r:embed="rId3"/>
          <a:srcRect t="11294" r="-1" b="4414"/>
          <a:stretch>
            <a:fillRect/>
          </a:stretch>
        </p:blipFill>
        <p:spPr>
          <a:xfrm>
            <a:off x="0" y="10"/>
            <a:ext cx="12188932" cy="6857990"/>
          </a:xfrm>
          <a:prstGeom prst="rect">
            <a:avLst/>
          </a:prstGeom>
        </p:spPr>
      </p:pic>
      <p:sp>
        <p:nvSpPr>
          <p:cNvPr id="15" name="Rectangle 14">
            <a:extLst>
              <a:ext uri="{FF2B5EF4-FFF2-40B4-BE49-F238E27FC236}">
                <a16:creationId xmlns:a16="http://schemas.microsoft.com/office/drawing/2014/main" id="{1EF86BFA-9133-4F6B-98BE-1CBB87EB6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CAD7BA-B264-0927-3338-33D3D3D6954A}"/>
              </a:ext>
            </a:extLst>
          </p:cNvPr>
          <p:cNvSpPr>
            <a:spLocks noGrp="1"/>
          </p:cNvSpPr>
          <p:nvPr>
            <p:ph type="title"/>
          </p:nvPr>
        </p:nvSpPr>
        <p:spPr>
          <a:xfrm>
            <a:off x="1061773" y="910913"/>
            <a:ext cx="10996247" cy="4560808"/>
          </a:xfrm>
        </p:spPr>
        <p:txBody>
          <a:bodyPr vert="horz" lIns="91440" tIns="45720" rIns="91440" bIns="45720" rtlCol="0" anchor="b">
            <a:normAutofit fontScale="90000"/>
          </a:bodyPr>
          <a:lstStyle/>
          <a:p>
            <a:r>
              <a:rPr lang="en-US" sz="4400"/>
              <a:t>According to NAMI, in the United States each year, mental illness is experienced by</a:t>
            </a:r>
            <a:br>
              <a:rPr lang="en-US" sz="4400"/>
            </a:br>
            <a:br>
              <a:rPr lang="en-US" sz="4400"/>
            </a:br>
            <a:r>
              <a:rPr lang="en-US" sz="4400"/>
              <a:t>	1 in 5 adults</a:t>
            </a:r>
            <a:br>
              <a:rPr lang="en-US" sz="4400"/>
            </a:br>
            <a:r>
              <a:rPr lang="en-US" sz="4400"/>
              <a:t>	1 in 6 youth aged 6-17 </a:t>
            </a:r>
            <a:br>
              <a:rPr lang="en-US" sz="4400"/>
            </a:br>
            <a:br>
              <a:rPr lang="en-US" sz="4400"/>
            </a:br>
            <a:r>
              <a:rPr lang="en-US" sz="4400"/>
              <a:t>50% of  all lifetime mental illness begins by age 14, and 75% by age 24</a:t>
            </a:r>
            <a:endParaRPr lang="en-US" sz="4400" dirty="0"/>
          </a:p>
        </p:txBody>
      </p:sp>
    </p:spTree>
    <p:extLst>
      <p:ext uri="{BB962C8B-B14F-4D97-AF65-F5344CB8AC3E}">
        <p14:creationId xmlns:p14="http://schemas.microsoft.com/office/powerpoint/2010/main" val="216585229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30" name="Rectangle 29">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Black and white image of the trunk of standing trees">
            <a:extLst>
              <a:ext uri="{FF2B5EF4-FFF2-40B4-BE49-F238E27FC236}">
                <a16:creationId xmlns:a16="http://schemas.microsoft.com/office/drawing/2014/main" id="{D316BFCA-7240-BC00-5191-AC45CEF59A69}"/>
              </a:ext>
            </a:extLst>
          </p:cNvPr>
          <p:cNvPicPr>
            <a:picLocks noChangeAspect="1"/>
          </p:cNvPicPr>
          <p:nvPr/>
        </p:nvPicPr>
        <p:blipFill>
          <a:blip r:embed="rId3"/>
          <a:srcRect t="1585" b="9130"/>
          <a:stretch>
            <a:fillRect/>
          </a:stretch>
        </p:blipFill>
        <p:spPr>
          <a:xfrm>
            <a:off x="20" y="10"/>
            <a:ext cx="12191980" cy="6857990"/>
          </a:xfrm>
          <a:prstGeom prst="rect">
            <a:avLst/>
          </a:prstGeom>
        </p:spPr>
      </p:pic>
      <p:sp>
        <p:nvSpPr>
          <p:cNvPr id="32" name="Graphic 1">
            <a:extLst>
              <a:ext uri="{FF2B5EF4-FFF2-40B4-BE49-F238E27FC236}">
                <a16:creationId xmlns:a16="http://schemas.microsoft.com/office/drawing/2014/main" id="{96C5B42E-2B67-4A58-B9AF-78E133889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30000"/>
            </a:schemeClr>
          </a:solidFill>
          <a:ln w="32707" cap="flat">
            <a:noFill/>
            <a:prstDash val="solid"/>
            <a:miter/>
          </a:ln>
          <a:effectLst>
            <a:outerShdw blurRad="50800" dist="50800" dir="2700000" algn="tl" rotWithShape="0">
              <a:prstClr val="black">
                <a:alpha val="25000"/>
              </a:prstClr>
            </a:outerShdw>
          </a:effectLst>
        </p:spPr>
        <p:txBody>
          <a:bodyPr rtlCol="0" anchor="ctr"/>
          <a:lstStyle/>
          <a:p>
            <a:endParaRPr lang="en-US" dirty="0"/>
          </a:p>
        </p:txBody>
      </p:sp>
      <p:sp>
        <p:nvSpPr>
          <p:cNvPr id="34" name="Graphic 1">
            <a:extLst>
              <a:ext uri="{FF2B5EF4-FFF2-40B4-BE49-F238E27FC236}">
                <a16:creationId xmlns:a16="http://schemas.microsoft.com/office/drawing/2014/main" id="{8C9B5468-C837-4FF5-A94F-03C1BD52F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5"/>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40000"/>
            </a:schemeClr>
          </a:solidFill>
          <a:ln w="32707" cap="flat">
            <a:noFill/>
            <a:prstDash val="solid"/>
            <a:miter/>
          </a:ln>
          <a:effectLst/>
        </p:spPr>
        <p:txBody>
          <a:bodyPr rtlCol="0" anchor="ctr"/>
          <a:lstStyle/>
          <a:p>
            <a:endParaRPr lang="en-US" dirty="0"/>
          </a:p>
        </p:txBody>
      </p:sp>
      <p:sp>
        <p:nvSpPr>
          <p:cNvPr id="2" name="Title 1">
            <a:extLst>
              <a:ext uri="{FF2B5EF4-FFF2-40B4-BE49-F238E27FC236}">
                <a16:creationId xmlns:a16="http://schemas.microsoft.com/office/drawing/2014/main" id="{68E3A080-2B33-9E65-7976-B28BD8D9CB84}"/>
              </a:ext>
            </a:extLst>
          </p:cNvPr>
          <p:cNvSpPr>
            <a:spLocks noGrp="1"/>
          </p:cNvSpPr>
          <p:nvPr>
            <p:ph type="title"/>
          </p:nvPr>
        </p:nvSpPr>
        <p:spPr>
          <a:xfrm>
            <a:off x="3122579" y="2290327"/>
            <a:ext cx="5593223" cy="2713753"/>
          </a:xfrm>
        </p:spPr>
        <p:txBody>
          <a:bodyPr vert="horz" lIns="91440" tIns="45720" rIns="91440" bIns="45720" rtlCol="0" anchor="b">
            <a:normAutofit fontScale="90000"/>
          </a:bodyPr>
          <a:lstStyle/>
          <a:p>
            <a:pPr algn="ctr"/>
            <a:r>
              <a:rPr lang="en-US" sz="2400" dirty="0"/>
              <a:t>John 9</a:t>
            </a:r>
            <a:br>
              <a:rPr lang="en-US" sz="2400" dirty="0"/>
            </a:br>
            <a:br>
              <a:rPr lang="en-US" sz="2400" dirty="0"/>
            </a:br>
            <a:r>
              <a:rPr lang="en-US" sz="2400" b="1" baseline="30000" dirty="0"/>
              <a:t>2 </a:t>
            </a:r>
            <a:r>
              <a:rPr lang="en-US" sz="2400" dirty="0"/>
              <a:t>And His disciples asked Him, saying, “Rabbi, who sinned, this man or his parents, that he was born blind?”</a:t>
            </a:r>
            <a:br>
              <a:rPr lang="en-US" sz="2400" dirty="0"/>
            </a:br>
            <a:br>
              <a:rPr lang="en-US" sz="2400" dirty="0"/>
            </a:br>
            <a:r>
              <a:rPr lang="en-US" sz="2400" b="1" baseline="30000" dirty="0"/>
              <a:t>3 </a:t>
            </a:r>
            <a:r>
              <a:rPr lang="en-US" sz="2400" dirty="0"/>
              <a:t>Jesus answered, “Neither this man nor his parents sinned, but that the works of God should be revealed in him. </a:t>
            </a:r>
            <a:br>
              <a:rPr lang="en-US" sz="1900" dirty="0"/>
            </a:br>
            <a:endParaRPr lang="en-US" sz="1900" dirty="0"/>
          </a:p>
        </p:txBody>
      </p:sp>
    </p:spTree>
    <p:extLst>
      <p:ext uri="{BB962C8B-B14F-4D97-AF65-F5344CB8AC3E}">
        <p14:creationId xmlns:p14="http://schemas.microsoft.com/office/powerpoint/2010/main" val="273826775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41" name="Rectangle 40">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C7CE05">
              <a:alpha val="20000"/>
            </a:srgbClr>
          </a:solidFill>
          <a:ln w="32707" cap="flat">
            <a:noFill/>
            <a:prstDash val="solid"/>
            <a:miter/>
          </a:ln>
        </p:spPr>
        <p:txBody>
          <a:bodyPr wrap="square" rtlCol="0" anchor="ctr">
            <a:noAutofit/>
          </a:bodyPr>
          <a:lstStyle/>
          <a:p>
            <a:endParaRPr lang="en-US"/>
          </a:p>
        </p:txBody>
      </p:sp>
      <p:pic>
        <p:nvPicPr>
          <p:cNvPr id="4" name="Picture 3" descr="Close up image of leaf ridges">
            <a:extLst>
              <a:ext uri="{FF2B5EF4-FFF2-40B4-BE49-F238E27FC236}">
                <a16:creationId xmlns:a16="http://schemas.microsoft.com/office/drawing/2014/main" id="{04B5A74A-1276-0566-B96B-DD8FA9390573}"/>
              </a:ext>
            </a:extLst>
          </p:cNvPr>
          <p:cNvPicPr>
            <a:picLocks noChangeAspect="1"/>
          </p:cNvPicPr>
          <p:nvPr/>
        </p:nvPicPr>
        <p:blipFill>
          <a:blip r:embed="rId3"/>
          <a:srcRect t="10742" b="4989"/>
          <a:stretch>
            <a:fillRect/>
          </a:stretch>
        </p:blipFill>
        <p:spPr>
          <a:xfrm>
            <a:off x="643466" y="3295424"/>
            <a:ext cx="4309533" cy="2424093"/>
          </a:xfrm>
          <a:prstGeom prst="rect">
            <a:avLst/>
          </a:prstGeom>
        </p:spPr>
      </p:pic>
      <p:sp>
        <p:nvSpPr>
          <p:cNvPr id="2" name="TextBox 1">
            <a:extLst>
              <a:ext uri="{FF2B5EF4-FFF2-40B4-BE49-F238E27FC236}">
                <a16:creationId xmlns:a16="http://schemas.microsoft.com/office/drawing/2014/main" id="{2C4ACE80-9489-AAAD-3EED-50AF51B488A2}"/>
              </a:ext>
            </a:extLst>
          </p:cNvPr>
          <p:cNvSpPr txBox="1"/>
          <p:nvPr/>
        </p:nvSpPr>
        <p:spPr>
          <a:xfrm>
            <a:off x="5526156" y="2055813"/>
            <a:ext cx="5827644" cy="4121149"/>
          </a:xfrm>
          <a:prstGeom prst="rect">
            <a:avLst/>
          </a:prstGeom>
        </p:spPr>
        <p:txBody>
          <a:bodyPr vert="horz" lIns="91440" tIns="45720" rIns="91440" bIns="45720" rtlCol="0" anchor="t">
            <a:normAutofit/>
          </a:bodyPr>
          <a:lstStyle/>
          <a:p>
            <a:pPr>
              <a:spcBef>
                <a:spcPct val="0"/>
              </a:spcBef>
              <a:spcAft>
                <a:spcPts val="600"/>
              </a:spcAft>
            </a:pPr>
            <a:r>
              <a:rPr lang="en-US" sz="2400" i="1" dirty="0"/>
              <a:t>“</a:t>
            </a:r>
            <a:r>
              <a:rPr lang="en-US" sz="2400" dirty="0"/>
              <a:t>Mental illness is not the result of a personal weakness, lack of character or poor upbringing.  Likewise, it isn’t about “getting over it” through willpower.  Without meaning to, we may…add to the stigma that many living with a mental health condition experience.” -NAMI</a:t>
            </a:r>
            <a:endParaRPr lang="en-US" sz="2400" i="1" dirty="0"/>
          </a:p>
        </p:txBody>
      </p:sp>
    </p:spTree>
    <p:extLst>
      <p:ext uri="{BB962C8B-B14F-4D97-AF65-F5344CB8AC3E}">
        <p14:creationId xmlns:p14="http://schemas.microsoft.com/office/powerpoint/2010/main" val="641649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3" name="Rectangle 12">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54DDFE">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173D49A-DE7E-3828-1360-7D3D3C9BE6F9}"/>
              </a:ext>
            </a:extLst>
          </p:cNvPr>
          <p:cNvSpPr>
            <a:spLocks noGrp="1"/>
          </p:cNvSpPr>
          <p:nvPr>
            <p:ph type="title"/>
          </p:nvPr>
        </p:nvSpPr>
        <p:spPr>
          <a:xfrm>
            <a:off x="5526156" y="365125"/>
            <a:ext cx="5827643" cy="1433433"/>
          </a:xfrm>
        </p:spPr>
        <p:txBody>
          <a:bodyPr vert="horz" lIns="91440" tIns="45720" rIns="91440" bIns="45720" rtlCol="0" anchor="b">
            <a:normAutofit/>
          </a:bodyPr>
          <a:lstStyle/>
          <a:p>
            <a:r>
              <a:rPr lang="en-US" dirty="0"/>
              <a:t>Person-Centered, Respectful Language</a:t>
            </a:r>
          </a:p>
        </p:txBody>
      </p:sp>
      <p:pic>
        <p:nvPicPr>
          <p:cNvPr id="6" name="Content Placeholder 5">
            <a:extLst>
              <a:ext uri="{FF2B5EF4-FFF2-40B4-BE49-F238E27FC236}">
                <a16:creationId xmlns:a16="http://schemas.microsoft.com/office/drawing/2014/main" id="{C896F20D-1558-BDFD-7321-0BAB1CF6DE1F}"/>
              </a:ext>
            </a:extLst>
          </p:cNvPr>
          <p:cNvPicPr>
            <a:picLocks noGrp="1" noChangeAspect="1"/>
          </p:cNvPicPr>
          <p:nvPr>
            <p:ph sz="half" idx="1"/>
          </p:nvPr>
        </p:nvPicPr>
        <p:blipFill>
          <a:blip r:embed="rId3"/>
          <a:stretch>
            <a:fillRect/>
          </a:stretch>
        </p:blipFill>
        <p:spPr>
          <a:xfrm>
            <a:off x="985110" y="3217514"/>
            <a:ext cx="9780434" cy="3643209"/>
          </a:xfrm>
          <a:prstGeom prst="rect">
            <a:avLst/>
          </a:prstGeom>
        </p:spPr>
      </p:pic>
      <p:sp>
        <p:nvSpPr>
          <p:cNvPr id="4" name="Content Placeholder 3">
            <a:extLst>
              <a:ext uri="{FF2B5EF4-FFF2-40B4-BE49-F238E27FC236}">
                <a16:creationId xmlns:a16="http://schemas.microsoft.com/office/drawing/2014/main" id="{11FB6AB0-C149-FB3A-468D-8771F0D8F9B0}"/>
              </a:ext>
            </a:extLst>
          </p:cNvPr>
          <p:cNvSpPr>
            <a:spLocks noGrp="1"/>
          </p:cNvSpPr>
          <p:nvPr>
            <p:ph sz="half" idx="2"/>
          </p:nvPr>
        </p:nvSpPr>
        <p:spPr>
          <a:xfrm>
            <a:off x="5677318" y="1862892"/>
            <a:ext cx="6016005" cy="1290288"/>
          </a:xfrm>
        </p:spPr>
        <p:txBody>
          <a:bodyPr vert="horz" lIns="91440" tIns="45720" rIns="91440" bIns="45720" rtlCol="0" anchor="t">
            <a:normAutofit lnSpcReduction="10000"/>
          </a:bodyPr>
          <a:lstStyle/>
          <a:p>
            <a:pPr marL="0" indent="0">
              <a:buNone/>
            </a:pPr>
            <a:r>
              <a:rPr lang="en-US" sz="2400" dirty="0"/>
              <a:t>Matthew 12:34</a:t>
            </a:r>
          </a:p>
          <a:p>
            <a:pPr marL="0" indent="0">
              <a:buNone/>
            </a:pPr>
            <a:r>
              <a:rPr lang="en-US" sz="2400" b="0" i="0" dirty="0">
                <a:effectLst/>
              </a:rPr>
              <a:t>For out of the abundance of the heart the mouth speaks.</a:t>
            </a:r>
            <a:endParaRPr lang="en-US" sz="2400" dirty="0"/>
          </a:p>
        </p:txBody>
      </p:sp>
    </p:spTree>
    <p:extLst>
      <p:ext uri="{BB962C8B-B14F-4D97-AF65-F5344CB8AC3E}">
        <p14:creationId xmlns:p14="http://schemas.microsoft.com/office/powerpoint/2010/main" val="1297639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4" name="Rectangle 23">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raindrops falling off an umbrella">
            <a:extLst>
              <a:ext uri="{FF2B5EF4-FFF2-40B4-BE49-F238E27FC236}">
                <a16:creationId xmlns:a16="http://schemas.microsoft.com/office/drawing/2014/main" id="{298E77A1-2C9E-2CCE-BCC4-6F1C16884352}"/>
              </a:ext>
            </a:extLst>
          </p:cNvPr>
          <p:cNvPicPr>
            <a:picLocks noChangeAspect="1"/>
          </p:cNvPicPr>
          <p:nvPr/>
        </p:nvPicPr>
        <p:blipFill>
          <a:blip r:embed="rId3"/>
          <a:srcRect t="7818" b="7912"/>
          <a:stretch>
            <a:fillRect/>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4" name="TextBox 3">
            <a:extLst>
              <a:ext uri="{FF2B5EF4-FFF2-40B4-BE49-F238E27FC236}">
                <a16:creationId xmlns:a16="http://schemas.microsoft.com/office/drawing/2014/main" id="{A564529B-0D15-A158-BDB2-13DF929A6A52}"/>
              </a:ext>
            </a:extLst>
          </p:cNvPr>
          <p:cNvSpPr txBox="1"/>
          <p:nvPr/>
        </p:nvSpPr>
        <p:spPr>
          <a:xfrm>
            <a:off x="5645539" y="3211107"/>
            <a:ext cx="5864427" cy="119187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i="1" dirty="0">
                <a:latin typeface="+mj-lt"/>
                <a:ea typeface="+mj-ea"/>
                <a:cs typeface="+mj-cs"/>
              </a:rPr>
              <a:t>Mental Health Check-in</a:t>
            </a:r>
          </a:p>
        </p:txBody>
      </p:sp>
      <p:sp>
        <p:nvSpPr>
          <p:cNvPr id="5" name="TextBox 4">
            <a:extLst>
              <a:ext uri="{FF2B5EF4-FFF2-40B4-BE49-F238E27FC236}">
                <a16:creationId xmlns:a16="http://schemas.microsoft.com/office/drawing/2014/main" id="{FB00F810-332D-0CD8-9BC2-B88BD3B78FE3}"/>
              </a:ext>
            </a:extLst>
          </p:cNvPr>
          <p:cNvSpPr txBox="1"/>
          <p:nvPr/>
        </p:nvSpPr>
        <p:spPr>
          <a:xfrm>
            <a:off x="5801709" y="4811636"/>
            <a:ext cx="5552089" cy="1544713"/>
          </a:xfrm>
          <a:prstGeom prst="rect">
            <a:avLst/>
          </a:prstGeom>
        </p:spPr>
        <p:txBody>
          <a:bodyPr vert="horz" lIns="91440" tIns="45720" rIns="91440" bIns="45720" rtlCol="0">
            <a:normAutofit/>
          </a:bodyPr>
          <a:lstStyle/>
          <a:p>
            <a:pPr>
              <a:lnSpc>
                <a:spcPct val="90000"/>
              </a:lnSpc>
              <a:spcAft>
                <a:spcPts val="600"/>
              </a:spcAft>
            </a:pPr>
            <a:r>
              <a:rPr lang="en-US" sz="1600" dirty="0"/>
              <a:t>1) What emotion(s) am I feeling right now?</a:t>
            </a:r>
          </a:p>
          <a:p>
            <a:pPr>
              <a:lnSpc>
                <a:spcPct val="90000"/>
              </a:lnSpc>
              <a:spcAft>
                <a:spcPts val="600"/>
              </a:spcAft>
            </a:pPr>
            <a:r>
              <a:rPr lang="en-US" sz="1600" dirty="0"/>
              <a:t>2) What do I notice in my body?</a:t>
            </a:r>
          </a:p>
          <a:p>
            <a:pPr>
              <a:lnSpc>
                <a:spcPct val="90000"/>
              </a:lnSpc>
              <a:spcAft>
                <a:spcPts val="600"/>
              </a:spcAft>
            </a:pPr>
            <a:r>
              <a:rPr lang="en-US" sz="1600" dirty="0"/>
              <a:t>3) What thoughts are predominant?</a:t>
            </a:r>
          </a:p>
          <a:p>
            <a:pPr>
              <a:lnSpc>
                <a:spcPct val="90000"/>
              </a:lnSpc>
              <a:spcAft>
                <a:spcPts val="600"/>
              </a:spcAft>
            </a:pPr>
            <a:r>
              <a:rPr lang="en-US" sz="1600" dirty="0"/>
              <a:t>4) Is there anything that I need right now?</a:t>
            </a:r>
          </a:p>
          <a:p>
            <a:pPr>
              <a:lnSpc>
                <a:spcPct val="90000"/>
              </a:lnSpc>
              <a:spcAft>
                <a:spcPts val="600"/>
              </a:spcAft>
            </a:pPr>
            <a:r>
              <a:rPr lang="en-US" sz="1600" dirty="0"/>
              <a:t>5) What is something for which I am grateful?</a:t>
            </a:r>
          </a:p>
        </p:txBody>
      </p:sp>
    </p:spTree>
    <p:extLst>
      <p:ext uri="{BB962C8B-B14F-4D97-AF65-F5344CB8AC3E}">
        <p14:creationId xmlns:p14="http://schemas.microsoft.com/office/powerpoint/2010/main" val="3891260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9" name="Rectangle 2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tree in the desert">
            <a:extLst>
              <a:ext uri="{FF2B5EF4-FFF2-40B4-BE49-F238E27FC236}">
                <a16:creationId xmlns:a16="http://schemas.microsoft.com/office/drawing/2014/main" id="{401CA3C9-88CE-21B1-BAC3-5AC0D0F836CF}"/>
              </a:ext>
            </a:extLst>
          </p:cNvPr>
          <p:cNvPicPr>
            <a:picLocks noChangeAspect="1"/>
          </p:cNvPicPr>
          <p:nvPr/>
        </p:nvPicPr>
        <p:blipFill>
          <a:blip r:embed="rId3"/>
          <a:srcRect l="35603" r="4863" b="-1"/>
          <a:stretch>
            <a:fillRect/>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extBox 1">
            <a:extLst>
              <a:ext uri="{FF2B5EF4-FFF2-40B4-BE49-F238E27FC236}">
                <a16:creationId xmlns:a16="http://schemas.microsoft.com/office/drawing/2014/main" id="{97062F09-39E9-BC31-1F8B-439F7B17D46E}"/>
              </a:ext>
            </a:extLst>
          </p:cNvPr>
          <p:cNvSpPr txBox="1"/>
          <p:nvPr/>
        </p:nvSpPr>
        <p:spPr>
          <a:xfrm>
            <a:off x="6528303" y="653143"/>
            <a:ext cx="4840010" cy="5610906"/>
          </a:xfrm>
          <a:prstGeom prst="rect">
            <a:avLst/>
          </a:prstGeom>
        </p:spPr>
        <p:txBody>
          <a:bodyPr vert="horz" lIns="91440" tIns="45720" rIns="91440" bIns="45720" rtlCol="0">
            <a:normAutofit/>
          </a:bodyPr>
          <a:lstStyle/>
          <a:p>
            <a:pPr>
              <a:spcAft>
                <a:spcPts val="600"/>
              </a:spcAft>
            </a:pPr>
            <a:r>
              <a:rPr lang="en-US" sz="2800" dirty="0"/>
              <a:t>God described Job by saying “</a:t>
            </a:r>
            <a:r>
              <a:rPr lang="en-US" sz="2800" b="0" i="1" dirty="0">
                <a:solidFill>
                  <a:srgbClr val="000000"/>
                </a:solidFill>
                <a:effectLst/>
              </a:rPr>
              <a:t>there is</a:t>
            </a:r>
            <a:r>
              <a:rPr lang="en-US" sz="2800" b="0" i="0" dirty="0">
                <a:solidFill>
                  <a:srgbClr val="000000"/>
                </a:solidFill>
                <a:effectLst/>
              </a:rPr>
              <a:t> none like him on the earth, a blameless and upright man, one who fears God and shuns evil” Job 1:8</a:t>
            </a:r>
          </a:p>
          <a:p>
            <a:pPr>
              <a:spcAft>
                <a:spcPts val="600"/>
              </a:spcAft>
            </a:pPr>
            <a:endParaRPr lang="en-US" sz="2800" dirty="0"/>
          </a:p>
          <a:p>
            <a:pPr>
              <a:spcAft>
                <a:spcPts val="600"/>
              </a:spcAft>
            </a:pPr>
            <a:r>
              <a:rPr lang="en-US" sz="2800" dirty="0"/>
              <a:t>Job 7:16</a:t>
            </a:r>
          </a:p>
          <a:p>
            <a:pPr>
              <a:spcAft>
                <a:spcPts val="600"/>
              </a:spcAft>
            </a:pPr>
            <a:r>
              <a:rPr lang="en-US" sz="2800" b="0" i="0" dirty="0">
                <a:effectLst/>
              </a:rPr>
              <a:t>I loathe </a:t>
            </a:r>
            <a:r>
              <a:rPr lang="en-US" sz="2800" b="0" i="1" dirty="0">
                <a:effectLst/>
              </a:rPr>
              <a:t>my life;</a:t>
            </a:r>
            <a:r>
              <a:rPr lang="en-US" sz="2800" b="0" i="0" dirty="0">
                <a:effectLst/>
              </a:rPr>
              <a:t> I would not live forever. Let me alone, For my days </a:t>
            </a:r>
            <a:r>
              <a:rPr lang="en-US" sz="2800" b="0" i="1" dirty="0">
                <a:effectLst/>
              </a:rPr>
              <a:t>are but</a:t>
            </a:r>
            <a:r>
              <a:rPr lang="en-US" sz="2800" b="0" i="0" dirty="0">
                <a:effectLst/>
              </a:rPr>
              <a:t> a breath.</a:t>
            </a:r>
            <a:endParaRPr lang="en-US" sz="2800" dirty="0"/>
          </a:p>
        </p:txBody>
      </p:sp>
    </p:spTree>
    <p:extLst>
      <p:ext uri="{BB962C8B-B14F-4D97-AF65-F5344CB8AC3E}">
        <p14:creationId xmlns:p14="http://schemas.microsoft.com/office/powerpoint/2010/main" val="542188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0" name="Rectangle 9">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361647D-A6B4-4DFD-9849-A4AE4805C181}"/>
              </a:ext>
            </a:extLst>
          </p:cNvPr>
          <p:cNvSpPr txBox="1"/>
          <p:nvPr/>
        </p:nvSpPr>
        <p:spPr>
          <a:xfrm>
            <a:off x="900475" y="1263781"/>
            <a:ext cx="3816096" cy="4295189"/>
          </a:xfrm>
          <a:prstGeom prst="rect">
            <a:avLst/>
          </a:prstGeom>
        </p:spPr>
        <p:txBody>
          <a:bodyPr vert="horz" lIns="91440" tIns="45720" rIns="91440" bIns="45720" rtlCol="0">
            <a:noAutofit/>
          </a:bodyPr>
          <a:lstStyle/>
          <a:p>
            <a:pPr>
              <a:spcAft>
                <a:spcPts val="600"/>
              </a:spcAft>
            </a:pPr>
            <a:r>
              <a:rPr lang="en-US" dirty="0"/>
              <a:t>Psalm 6:6</a:t>
            </a:r>
          </a:p>
          <a:p>
            <a:pPr>
              <a:spcAft>
                <a:spcPts val="600"/>
              </a:spcAft>
            </a:pPr>
            <a:r>
              <a:rPr lang="en-US" b="0" i="0" dirty="0">
                <a:solidFill>
                  <a:srgbClr val="000000"/>
                </a:solidFill>
                <a:effectLst/>
              </a:rPr>
              <a:t>I am weary with my groaning;</a:t>
            </a:r>
            <a:br>
              <a:rPr lang="en-US" dirty="0"/>
            </a:br>
            <a:r>
              <a:rPr lang="en-US" b="0" i="0" dirty="0">
                <a:solidFill>
                  <a:srgbClr val="000000"/>
                </a:solidFill>
                <a:effectLst/>
              </a:rPr>
              <a:t>All night I make my bed swim;</a:t>
            </a:r>
            <a:br>
              <a:rPr lang="en-US" dirty="0"/>
            </a:br>
            <a:r>
              <a:rPr lang="en-US" b="0" i="0" dirty="0">
                <a:solidFill>
                  <a:srgbClr val="000000"/>
                </a:solidFill>
                <a:effectLst/>
              </a:rPr>
              <a:t>I drench my couch with my tears.</a:t>
            </a:r>
            <a:endParaRPr lang="en-US" dirty="0"/>
          </a:p>
          <a:p>
            <a:pPr>
              <a:spcAft>
                <a:spcPts val="600"/>
              </a:spcAft>
            </a:pPr>
            <a:endParaRPr lang="en-US" dirty="0"/>
          </a:p>
          <a:p>
            <a:pPr>
              <a:spcAft>
                <a:spcPts val="600"/>
              </a:spcAft>
            </a:pPr>
            <a:r>
              <a:rPr lang="en-US" dirty="0"/>
              <a:t>Psalm 13: 1-2</a:t>
            </a:r>
          </a:p>
          <a:p>
            <a:pPr>
              <a:spcAft>
                <a:spcPts val="600"/>
              </a:spcAft>
            </a:pPr>
            <a:r>
              <a:rPr lang="en-US" b="0" i="0" dirty="0">
                <a:solidFill>
                  <a:srgbClr val="000000"/>
                </a:solidFill>
                <a:effectLst/>
              </a:rPr>
              <a:t>How long, O </a:t>
            </a:r>
            <a:r>
              <a:rPr lang="en-US" b="0" i="0" cap="small" dirty="0">
                <a:solidFill>
                  <a:srgbClr val="000000"/>
                </a:solidFill>
                <a:effectLst/>
              </a:rPr>
              <a:t>Lord</a:t>
            </a:r>
            <a:r>
              <a:rPr lang="en-US" b="0" i="0" dirty="0">
                <a:solidFill>
                  <a:srgbClr val="000000"/>
                </a:solidFill>
                <a:effectLst/>
              </a:rPr>
              <a:t>? Will You forget me forever?</a:t>
            </a:r>
            <a:br>
              <a:rPr lang="en-US" dirty="0"/>
            </a:br>
            <a:r>
              <a:rPr lang="en-US" b="0" i="0" dirty="0">
                <a:solidFill>
                  <a:srgbClr val="000000"/>
                </a:solidFill>
                <a:effectLst/>
              </a:rPr>
              <a:t>How long will You hide Your face from me?</a:t>
            </a:r>
            <a:br>
              <a:rPr lang="en-US" dirty="0"/>
            </a:br>
            <a:r>
              <a:rPr lang="en-US" b="1" i="0" baseline="30000" dirty="0">
                <a:solidFill>
                  <a:srgbClr val="000000"/>
                </a:solidFill>
                <a:effectLst/>
              </a:rPr>
              <a:t>2 </a:t>
            </a:r>
            <a:r>
              <a:rPr lang="en-US" b="0" i="0" dirty="0">
                <a:solidFill>
                  <a:srgbClr val="000000"/>
                </a:solidFill>
                <a:effectLst/>
              </a:rPr>
              <a:t>How long shall I take counsel in my soul,</a:t>
            </a:r>
            <a:br>
              <a:rPr lang="en-US" dirty="0"/>
            </a:br>
            <a:r>
              <a:rPr lang="en-US" b="0" i="1" dirty="0">
                <a:solidFill>
                  <a:srgbClr val="000000"/>
                </a:solidFill>
                <a:effectLst/>
              </a:rPr>
              <a:t>Having</a:t>
            </a:r>
            <a:r>
              <a:rPr lang="en-US" b="0" i="0" dirty="0">
                <a:solidFill>
                  <a:srgbClr val="000000"/>
                </a:solidFill>
                <a:effectLst/>
              </a:rPr>
              <a:t> sorrow in my heart daily?</a:t>
            </a:r>
            <a:endParaRPr lang="en-US" dirty="0"/>
          </a:p>
        </p:txBody>
      </p:sp>
      <p:pic>
        <p:nvPicPr>
          <p:cNvPr id="4" name="Picture 3" descr="The angle of the storm to hit.">
            <a:extLst>
              <a:ext uri="{FF2B5EF4-FFF2-40B4-BE49-F238E27FC236}">
                <a16:creationId xmlns:a16="http://schemas.microsoft.com/office/drawing/2014/main" id="{D19C7ABF-DF9B-310A-3153-1E5219AB9F76}"/>
              </a:ext>
            </a:extLst>
          </p:cNvPr>
          <p:cNvPicPr>
            <a:picLocks noChangeAspect="1"/>
          </p:cNvPicPr>
          <p:nvPr/>
        </p:nvPicPr>
        <p:blipFill>
          <a:blip r:embed="rId3"/>
          <a:srcRect r="27269" b="-1"/>
          <a:stretch>
            <a:fill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3214189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2" name="Rectangle 21">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Flowers bushes in wilderness">
            <a:extLst>
              <a:ext uri="{FF2B5EF4-FFF2-40B4-BE49-F238E27FC236}">
                <a16:creationId xmlns:a16="http://schemas.microsoft.com/office/drawing/2014/main" id="{F991AD8E-5AD1-CD77-765C-AE9842D339FF}"/>
              </a:ext>
            </a:extLst>
          </p:cNvPr>
          <p:cNvPicPr>
            <a:picLocks noChangeAspect="1"/>
          </p:cNvPicPr>
          <p:nvPr/>
        </p:nvPicPr>
        <p:blipFill>
          <a:blip r:embed="rId3"/>
          <a:srcRect t="9224" b="6506"/>
          <a:stretch>
            <a:fillRect/>
          </a:stretch>
        </p:blipFill>
        <p:spPr>
          <a:xfrm>
            <a:off x="-3047" y="0"/>
            <a:ext cx="12191980" cy="6857990"/>
          </a:xfrm>
          <a:prstGeom prst="rect">
            <a:avLst/>
          </a:prstGeom>
        </p:spPr>
      </p:pic>
      <p:sp>
        <p:nvSpPr>
          <p:cNvPr id="24" name="Rectangle 23">
            <a:extLst>
              <a:ext uri="{FF2B5EF4-FFF2-40B4-BE49-F238E27FC236}">
                <a16:creationId xmlns:a16="http://schemas.microsoft.com/office/drawing/2014/main" id="{FE664A62-D0CB-4F7E-9B51-BA2214071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3C6BB2B-C47C-D1C8-34C3-E1A44F44E1FB}"/>
              </a:ext>
            </a:extLst>
          </p:cNvPr>
          <p:cNvSpPr txBox="1"/>
          <p:nvPr/>
        </p:nvSpPr>
        <p:spPr>
          <a:xfrm>
            <a:off x="5225143" y="3715658"/>
            <a:ext cx="6268470" cy="244195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2800" i="1" dirty="0">
                <a:ea typeface="+mj-ea"/>
                <a:cs typeface="+mj-cs"/>
              </a:rPr>
              <a:t>I Kings 19:4</a:t>
            </a:r>
          </a:p>
          <a:p>
            <a:pPr algn="ctr">
              <a:lnSpc>
                <a:spcPct val="90000"/>
              </a:lnSpc>
              <a:spcBef>
                <a:spcPct val="0"/>
              </a:spcBef>
              <a:spcAft>
                <a:spcPts val="600"/>
              </a:spcAft>
            </a:pPr>
            <a:r>
              <a:rPr lang="en-US" sz="2800" b="0" i="0" dirty="0">
                <a:effectLst/>
              </a:rPr>
              <a:t>But he himself went a day’s journey into the wilderness, and came and sat down under a broom tree. And he prayed that he might die, and said, “It is enough! Now, </a:t>
            </a:r>
            <a:r>
              <a:rPr lang="en-US" sz="2800" b="0" i="0" cap="small" dirty="0">
                <a:effectLst/>
              </a:rPr>
              <a:t>Lord</a:t>
            </a:r>
            <a:r>
              <a:rPr lang="en-US" sz="2800" b="0" i="0" dirty="0">
                <a:effectLst/>
              </a:rPr>
              <a:t>, take my life”</a:t>
            </a:r>
            <a:endParaRPr lang="en-US" sz="2800" i="1" dirty="0">
              <a:ea typeface="+mj-ea"/>
              <a:cs typeface="+mj-cs"/>
            </a:endParaRPr>
          </a:p>
        </p:txBody>
      </p:sp>
    </p:spTree>
    <p:extLst>
      <p:ext uri="{BB962C8B-B14F-4D97-AF65-F5344CB8AC3E}">
        <p14:creationId xmlns:p14="http://schemas.microsoft.com/office/powerpoint/2010/main" val="137886808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1" name="Rectangle 2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FBA067-5490-8EF3-50C0-2ADEF2FACDB2}"/>
              </a:ext>
            </a:extLst>
          </p:cNvPr>
          <p:cNvSpPr txBox="1"/>
          <p:nvPr/>
        </p:nvSpPr>
        <p:spPr>
          <a:xfrm>
            <a:off x="838200" y="1356527"/>
            <a:ext cx="4909457" cy="4820436"/>
          </a:xfrm>
          <a:prstGeom prst="rect">
            <a:avLst/>
          </a:prstGeom>
        </p:spPr>
        <p:txBody>
          <a:bodyPr vert="horz" lIns="91440" tIns="45720" rIns="91440" bIns="45720" rtlCol="0">
            <a:noAutofit/>
          </a:bodyPr>
          <a:lstStyle/>
          <a:p>
            <a:pPr>
              <a:lnSpc>
                <a:spcPct val="90000"/>
              </a:lnSpc>
              <a:spcAft>
                <a:spcPts val="600"/>
              </a:spcAft>
            </a:pPr>
            <a:r>
              <a:rPr lang="en-US" sz="1600" b="1" i="1" dirty="0">
                <a:effectLst/>
                <a:hlinkClick r:id="rId3">
                  <a:extLst>
                    <a:ext uri="{A12FA001-AC4F-418D-AE19-62706E023703}">
                      <ahyp:hlinkClr xmlns:ahyp="http://schemas.microsoft.com/office/drawing/2018/hyperlinkcolor" val="tx"/>
                    </a:ext>
                  </a:extLst>
                </a:hlinkClick>
              </a:rPr>
              <a:t>The actual ratio of attempts to completed suicides is probably at least 10 to 1</a:t>
            </a:r>
            <a:r>
              <a:rPr lang="en-US" sz="1600" b="0" i="1" dirty="0">
                <a:effectLst/>
              </a:rPr>
              <a:t>. </a:t>
            </a:r>
            <a:r>
              <a:rPr lang="en-US" sz="1600" b="0" i="0" dirty="0">
                <a:effectLst/>
              </a:rPr>
              <a:t>This somewhat backs up the theory that many of those who attempt suicide want their pain to end, not their life.</a:t>
            </a:r>
            <a:br>
              <a:rPr lang="en-US" sz="1600" b="0" i="0" dirty="0">
                <a:effectLst/>
              </a:rPr>
            </a:br>
            <a:r>
              <a:rPr lang="en-US" sz="1600" b="0" i="0" dirty="0">
                <a:effectLst/>
              </a:rPr>
              <a:t> </a:t>
            </a:r>
          </a:p>
          <a:p>
            <a:pPr>
              <a:lnSpc>
                <a:spcPct val="90000"/>
              </a:lnSpc>
              <a:spcAft>
                <a:spcPts val="600"/>
              </a:spcAft>
            </a:pPr>
            <a:r>
              <a:rPr lang="en-US" sz="1600" b="1" i="1" dirty="0">
                <a:effectLst/>
                <a:hlinkClick r:id="rId3">
                  <a:extLst>
                    <a:ext uri="{A12FA001-AC4F-418D-AE19-62706E023703}">
                      <ahyp:hlinkClr xmlns:ahyp="http://schemas.microsoft.com/office/drawing/2018/hyperlinkcolor" val="tx"/>
                    </a:ext>
                  </a:extLst>
                </a:hlinkClick>
              </a:rPr>
              <a:t>Eight out of ten people considering suicide give some sign of their intentions</a:t>
            </a:r>
            <a:r>
              <a:rPr lang="en-US" sz="1600" b="0" i="1" dirty="0">
                <a:effectLst/>
              </a:rPr>
              <a:t>. </a:t>
            </a:r>
            <a:r>
              <a:rPr lang="en-US" sz="1600" b="0" i="0" dirty="0">
                <a:effectLst/>
              </a:rPr>
              <a:t>This emphasizes that learning the warning signs is essential to recognizing the people who may be at risk. Some of the major warning signs include:</a:t>
            </a:r>
          </a:p>
          <a:p>
            <a:pPr indent="-228600">
              <a:lnSpc>
                <a:spcPct val="90000"/>
              </a:lnSpc>
              <a:spcAft>
                <a:spcPts val="600"/>
              </a:spcAft>
              <a:buFont typeface="Arial" panose="020B0604020202020204" pitchFamily="34" charset="0"/>
              <a:buChar char="•"/>
            </a:pPr>
            <a:r>
              <a:rPr lang="en-US" sz="1600" b="0" i="0" dirty="0">
                <a:effectLst/>
              </a:rPr>
              <a:t>talking about death or suicide</a:t>
            </a:r>
          </a:p>
          <a:p>
            <a:pPr indent="-228600">
              <a:lnSpc>
                <a:spcPct val="90000"/>
              </a:lnSpc>
              <a:spcAft>
                <a:spcPts val="600"/>
              </a:spcAft>
              <a:buFont typeface="Arial" panose="020B0604020202020204" pitchFamily="34" charset="0"/>
              <a:buChar char="•"/>
            </a:pPr>
            <a:r>
              <a:rPr lang="en-US" sz="1600" b="0" i="0" dirty="0">
                <a:effectLst/>
              </a:rPr>
              <a:t>looking for the means to kill oneself</a:t>
            </a:r>
          </a:p>
          <a:p>
            <a:pPr indent="-228600">
              <a:lnSpc>
                <a:spcPct val="90000"/>
              </a:lnSpc>
              <a:spcAft>
                <a:spcPts val="600"/>
              </a:spcAft>
              <a:buFont typeface="Arial" panose="020B0604020202020204" pitchFamily="34" charset="0"/>
              <a:buChar char="•"/>
            </a:pPr>
            <a:r>
              <a:rPr lang="en-US" sz="1600" b="0" i="0" dirty="0">
                <a:effectLst/>
              </a:rPr>
              <a:t>hopelessness and anger/irritability</a:t>
            </a:r>
          </a:p>
          <a:p>
            <a:pPr indent="-228600">
              <a:lnSpc>
                <a:spcPct val="90000"/>
              </a:lnSpc>
              <a:spcAft>
                <a:spcPts val="600"/>
              </a:spcAft>
              <a:buFont typeface="Arial" panose="020B0604020202020204" pitchFamily="34" charset="0"/>
              <a:buChar char="•"/>
            </a:pPr>
            <a:r>
              <a:rPr lang="en-US" sz="1600" b="0" i="0" dirty="0">
                <a:effectLst/>
              </a:rPr>
              <a:t>dramatic changes in mood, appetite or sleep patterns</a:t>
            </a:r>
          </a:p>
          <a:p>
            <a:pPr indent="-228600">
              <a:lnSpc>
                <a:spcPct val="90000"/>
              </a:lnSpc>
              <a:buFont typeface="Arial" panose="020B0604020202020204" pitchFamily="34" charset="0"/>
              <a:buChar char="•"/>
            </a:pPr>
            <a:r>
              <a:rPr lang="en-US" sz="1600" b="0" i="0" dirty="0">
                <a:effectLst/>
              </a:rPr>
              <a:t>Don’t be afraid to ask your loved one: “Are you having thoughts of suicide?” If the answer is yes, stay with them and call 988.</a:t>
            </a:r>
          </a:p>
        </p:txBody>
      </p:sp>
      <p:pic>
        <p:nvPicPr>
          <p:cNvPr id="2" name="Content Placeholder 12" descr="Vibrant green forest">
            <a:extLst>
              <a:ext uri="{FF2B5EF4-FFF2-40B4-BE49-F238E27FC236}">
                <a16:creationId xmlns:a16="http://schemas.microsoft.com/office/drawing/2014/main" id="{0A19D884-92CA-530F-5AAE-A97E66544BF7}"/>
              </a:ext>
            </a:extLst>
          </p:cNvPr>
          <p:cNvPicPr>
            <a:picLocks noChangeAspect="1"/>
          </p:cNvPicPr>
          <p:nvPr/>
        </p:nvPicPr>
        <p:blipFill>
          <a:blip r:embed="rId4"/>
          <a:srcRect l="17217" r="24746"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4180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2EFCE1-CB40-6C32-7E05-70CED6600B8A}"/>
            </a:ext>
          </a:extLst>
        </p:cNvPr>
        <p:cNvGrpSpPr/>
        <p:nvPr/>
      </p:nvGrpSpPr>
      <p:grpSpPr>
        <a:xfrm>
          <a:off x="0" y="0"/>
          <a:ext cx="0" cy="0"/>
          <a:chOff x="0" y="0"/>
          <a:chExt cx="0" cy="0"/>
        </a:xfrm>
      </p:grpSpPr>
      <p:sp>
        <p:nvSpPr>
          <p:cNvPr id="20" name="Freeform: Shape 19">
            <a:extLst>
              <a:ext uri="{FF2B5EF4-FFF2-40B4-BE49-F238E27FC236}">
                <a16:creationId xmlns:a16="http://schemas.microsoft.com/office/drawing/2014/main" id="{CCA1DA0F-304E-F278-C997-E73979100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1" name="Rectangle 20">
            <a:extLst>
              <a:ext uri="{FF2B5EF4-FFF2-40B4-BE49-F238E27FC236}">
                <a16:creationId xmlns:a16="http://schemas.microsoft.com/office/drawing/2014/main" id="{A0CC16F6-AC22-1E40-21AD-4DCF0B127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DE1B1F-58CD-D2D4-21B6-A1F68F208AF1}"/>
              </a:ext>
            </a:extLst>
          </p:cNvPr>
          <p:cNvSpPr txBox="1"/>
          <p:nvPr/>
        </p:nvSpPr>
        <p:spPr>
          <a:xfrm>
            <a:off x="838200" y="1356527"/>
            <a:ext cx="4909457" cy="4820436"/>
          </a:xfrm>
          <a:prstGeom prst="rect">
            <a:avLst/>
          </a:prstGeom>
        </p:spPr>
        <p:txBody>
          <a:bodyPr vert="horz" lIns="91440" tIns="45720" rIns="91440" bIns="45720" rtlCol="0">
            <a:noAutofit/>
          </a:bodyPr>
          <a:lstStyle/>
          <a:p>
            <a:pPr>
              <a:lnSpc>
                <a:spcPct val="90000"/>
              </a:lnSpc>
              <a:spcAft>
                <a:spcPts val="600"/>
              </a:spcAft>
            </a:pPr>
            <a:endParaRPr lang="en-US" sz="1600" b="0" i="0" dirty="0">
              <a:effectLst/>
            </a:endParaRPr>
          </a:p>
        </p:txBody>
      </p:sp>
      <p:pic>
        <p:nvPicPr>
          <p:cNvPr id="2" name="Content Placeholder 12" descr="Vibrant green forest">
            <a:extLst>
              <a:ext uri="{FF2B5EF4-FFF2-40B4-BE49-F238E27FC236}">
                <a16:creationId xmlns:a16="http://schemas.microsoft.com/office/drawing/2014/main" id="{352CB1C6-5ECF-911D-5EE7-941A809939F1}"/>
              </a:ext>
            </a:extLst>
          </p:cNvPr>
          <p:cNvPicPr>
            <a:picLocks noChangeAspect="1"/>
          </p:cNvPicPr>
          <p:nvPr/>
        </p:nvPicPr>
        <p:blipFill>
          <a:blip r:embed="rId3"/>
          <a:srcRect l="17217" r="24746"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B1A8B281-13E5-8651-C0F6-CAAC1DFFA149}"/>
              </a:ext>
            </a:extLst>
          </p:cNvPr>
          <p:cNvSpPr txBox="1"/>
          <p:nvPr/>
        </p:nvSpPr>
        <p:spPr>
          <a:xfrm>
            <a:off x="609084" y="344395"/>
            <a:ext cx="5353702" cy="6463308"/>
          </a:xfrm>
          <a:prstGeom prst="rect">
            <a:avLst/>
          </a:prstGeom>
          <a:noFill/>
        </p:spPr>
        <p:txBody>
          <a:bodyPr wrap="square" rtlCol="0">
            <a:spAutoFit/>
          </a:bodyPr>
          <a:lstStyle/>
          <a:p>
            <a:r>
              <a:rPr lang="en-US" b="1" i="0" dirty="0">
                <a:solidFill>
                  <a:srgbClr val="000000"/>
                </a:solidFill>
                <a:effectLst/>
                <a:latin typeface="Open Sans" panose="020B0606030504020204" pitchFamily="34" charset="0"/>
              </a:rPr>
              <a:t>Get comfortable feeling uncomfortable. </a:t>
            </a:r>
            <a:r>
              <a:rPr lang="en-US" b="0" i="0" dirty="0">
                <a:solidFill>
                  <a:srgbClr val="000000"/>
                </a:solidFill>
                <a:effectLst/>
                <a:latin typeface="Open Sans" panose="020B0606030504020204" pitchFamily="34" charset="0"/>
              </a:rPr>
              <a:t>Your physical and emotional presence will have a big impact on how the conversation goes.</a:t>
            </a:r>
          </a:p>
          <a:p>
            <a:endParaRPr lang="en-US" b="1" i="0" dirty="0">
              <a:solidFill>
                <a:srgbClr val="000000"/>
              </a:solidFill>
              <a:effectLst/>
              <a:latin typeface="Open Sans" panose="020B0606030504020204" pitchFamily="34" charset="0"/>
            </a:endParaRPr>
          </a:p>
          <a:p>
            <a:r>
              <a:rPr lang="en-US" b="1" i="0" dirty="0">
                <a:solidFill>
                  <a:srgbClr val="000000"/>
                </a:solidFill>
                <a:effectLst/>
                <a:latin typeface="Open Sans" panose="020B0606030504020204" pitchFamily="34" charset="0"/>
              </a:rPr>
              <a:t>Create a safe space</a:t>
            </a:r>
            <a:r>
              <a:rPr lang="en-US" b="0" i="0" dirty="0">
                <a:solidFill>
                  <a:srgbClr val="000000"/>
                </a:solidFill>
                <a:effectLst/>
                <a:latin typeface="Open Sans" panose="020B0606030504020204" pitchFamily="34" charset="0"/>
              </a:rPr>
              <a:t>. Find a place for privacy and comfort. </a:t>
            </a:r>
          </a:p>
          <a:p>
            <a:endParaRPr lang="en-US" dirty="0">
              <a:solidFill>
                <a:srgbClr val="000000"/>
              </a:solidFill>
              <a:latin typeface="Open Sans" panose="020B0606030504020204" pitchFamily="34" charset="0"/>
            </a:endParaRPr>
          </a:p>
          <a:p>
            <a:r>
              <a:rPr lang="en-US" b="1" i="0" dirty="0">
                <a:solidFill>
                  <a:srgbClr val="000000"/>
                </a:solidFill>
                <a:effectLst/>
                <a:latin typeface="Open Sans" panose="020B0606030504020204" pitchFamily="34" charset="0"/>
              </a:rPr>
              <a:t>Start with, “I’ve noticed….”</a:t>
            </a:r>
            <a:r>
              <a:rPr lang="en-US" b="0" i="0" dirty="0">
                <a:solidFill>
                  <a:srgbClr val="000000"/>
                </a:solidFill>
                <a:effectLst/>
                <a:latin typeface="Open Sans" panose="020B0606030504020204" pitchFamily="34" charset="0"/>
              </a:rPr>
              <a:t>Thank them for taking time to speak with you, and list the observations you’ve made that led you to be concerned. </a:t>
            </a:r>
          </a:p>
          <a:p>
            <a:endParaRPr lang="en-US" dirty="0">
              <a:solidFill>
                <a:srgbClr val="000000"/>
              </a:solidFill>
              <a:latin typeface="Open Sans" panose="020B0606030504020204" pitchFamily="34" charset="0"/>
            </a:endParaRPr>
          </a:p>
          <a:p>
            <a:r>
              <a:rPr lang="en-US" b="1" i="0" dirty="0">
                <a:solidFill>
                  <a:srgbClr val="000000"/>
                </a:solidFill>
                <a:effectLst/>
                <a:latin typeface="Open Sans" panose="020B0606030504020204" pitchFamily="34" charset="0"/>
              </a:rPr>
              <a:t>Ask open-ended questions</a:t>
            </a:r>
            <a:r>
              <a:rPr lang="en-US" b="0" i="0" dirty="0">
                <a:solidFill>
                  <a:srgbClr val="000000"/>
                </a:solidFill>
                <a:effectLst/>
                <a:latin typeface="Open Sans" panose="020B0606030504020204" pitchFamily="34" charset="0"/>
              </a:rPr>
              <a:t>.  “I’d like to understand more about what you’re going through. Can you tell me more?”</a:t>
            </a:r>
          </a:p>
          <a:p>
            <a:endParaRPr lang="en-US" dirty="0">
              <a:solidFill>
                <a:srgbClr val="000000"/>
              </a:solidFill>
              <a:latin typeface="Open Sans" panose="020B0606030504020204" pitchFamily="34" charset="0"/>
            </a:endParaRPr>
          </a:p>
          <a:p>
            <a:r>
              <a:rPr lang="en-US" b="1" i="0" dirty="0">
                <a:solidFill>
                  <a:srgbClr val="000000"/>
                </a:solidFill>
                <a:effectLst/>
                <a:latin typeface="Open Sans" panose="020B0606030504020204" pitchFamily="34" charset="0"/>
              </a:rPr>
              <a:t>Practice active listening</a:t>
            </a:r>
            <a:r>
              <a:rPr lang="en-US" b="0" i="0" dirty="0">
                <a:solidFill>
                  <a:srgbClr val="000000"/>
                </a:solidFill>
                <a:effectLst/>
                <a:latin typeface="Open Sans" panose="020B0606030504020204" pitchFamily="34" charset="0"/>
              </a:rPr>
              <a:t>. Refrain from problem-solving and advice-giving. Instead, show them that they are being heard. Use minimal encouragers like nodding your head, and saying, “and then what happened” to keep the conversation going.</a:t>
            </a:r>
            <a:endParaRPr lang="en-US" dirty="0">
              <a:solidFill>
                <a:srgbClr val="000000"/>
              </a:solidFill>
              <a:latin typeface="Open Sans" panose="020B0606030504020204" pitchFamily="34" charset="0"/>
            </a:endParaRPr>
          </a:p>
          <a:p>
            <a:endParaRPr lang="en-US" dirty="0"/>
          </a:p>
        </p:txBody>
      </p:sp>
    </p:spTree>
    <p:extLst>
      <p:ext uri="{BB962C8B-B14F-4D97-AF65-F5344CB8AC3E}">
        <p14:creationId xmlns:p14="http://schemas.microsoft.com/office/powerpoint/2010/main" val="353815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0F0F1C-D4E3-DF80-9B9C-58CE035F0BF5}"/>
            </a:ext>
          </a:extLst>
        </p:cNvPr>
        <p:cNvGrpSpPr/>
        <p:nvPr/>
      </p:nvGrpSpPr>
      <p:grpSpPr>
        <a:xfrm>
          <a:off x="0" y="0"/>
          <a:ext cx="0" cy="0"/>
          <a:chOff x="0" y="0"/>
          <a:chExt cx="0" cy="0"/>
        </a:xfrm>
      </p:grpSpPr>
      <p:sp>
        <p:nvSpPr>
          <p:cNvPr id="20" name="Freeform: Shape 19">
            <a:extLst>
              <a:ext uri="{FF2B5EF4-FFF2-40B4-BE49-F238E27FC236}">
                <a16:creationId xmlns:a16="http://schemas.microsoft.com/office/drawing/2014/main" id="{4E25BC82-8487-D771-C25D-353BAB182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1" name="Rectangle 20">
            <a:extLst>
              <a:ext uri="{FF2B5EF4-FFF2-40B4-BE49-F238E27FC236}">
                <a16:creationId xmlns:a16="http://schemas.microsoft.com/office/drawing/2014/main" id="{824DBF90-A5A2-5682-658F-2688F103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99E1DD-C007-A587-D812-14833D401F6E}"/>
              </a:ext>
            </a:extLst>
          </p:cNvPr>
          <p:cNvSpPr txBox="1"/>
          <p:nvPr/>
        </p:nvSpPr>
        <p:spPr>
          <a:xfrm>
            <a:off x="838200" y="1356527"/>
            <a:ext cx="4909457" cy="4820436"/>
          </a:xfrm>
          <a:prstGeom prst="rect">
            <a:avLst/>
          </a:prstGeom>
        </p:spPr>
        <p:txBody>
          <a:bodyPr vert="horz" lIns="91440" tIns="45720" rIns="91440" bIns="45720" rtlCol="0">
            <a:noAutofit/>
          </a:bodyPr>
          <a:lstStyle/>
          <a:p>
            <a:pPr>
              <a:lnSpc>
                <a:spcPct val="90000"/>
              </a:lnSpc>
              <a:spcAft>
                <a:spcPts val="600"/>
              </a:spcAft>
            </a:pPr>
            <a:endParaRPr lang="en-US" sz="1600" b="0" i="0" dirty="0">
              <a:effectLst/>
            </a:endParaRPr>
          </a:p>
        </p:txBody>
      </p:sp>
      <p:pic>
        <p:nvPicPr>
          <p:cNvPr id="2" name="Content Placeholder 12" descr="Vibrant green forest">
            <a:extLst>
              <a:ext uri="{FF2B5EF4-FFF2-40B4-BE49-F238E27FC236}">
                <a16:creationId xmlns:a16="http://schemas.microsoft.com/office/drawing/2014/main" id="{5051312C-3B57-1154-FAAF-E2BB36BB8044}"/>
              </a:ext>
            </a:extLst>
          </p:cNvPr>
          <p:cNvPicPr>
            <a:picLocks noChangeAspect="1"/>
          </p:cNvPicPr>
          <p:nvPr/>
        </p:nvPicPr>
        <p:blipFill>
          <a:blip r:embed="rId3"/>
          <a:srcRect l="17217" r="24746"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88D536BC-C2F2-34F0-C51B-6832A26F3636}"/>
              </a:ext>
            </a:extLst>
          </p:cNvPr>
          <p:cNvSpPr txBox="1"/>
          <p:nvPr/>
        </p:nvSpPr>
        <p:spPr>
          <a:xfrm>
            <a:off x="609084" y="344395"/>
            <a:ext cx="5353702" cy="6463308"/>
          </a:xfrm>
          <a:prstGeom prst="rect">
            <a:avLst/>
          </a:prstGeom>
          <a:noFill/>
        </p:spPr>
        <p:txBody>
          <a:bodyPr wrap="square" rtlCol="0">
            <a:spAutoFit/>
          </a:bodyPr>
          <a:lstStyle/>
          <a:p>
            <a:r>
              <a:rPr lang="en-US" b="1" i="0" dirty="0">
                <a:solidFill>
                  <a:srgbClr val="000000"/>
                </a:solidFill>
                <a:effectLst/>
                <a:latin typeface="Open Sans" panose="020B0606030504020204" pitchFamily="34" charset="0"/>
              </a:rPr>
              <a:t>Frame the question in empathy and compassion. </a:t>
            </a:r>
            <a:r>
              <a:rPr lang="en-US" b="0" i="0" dirty="0">
                <a:solidFill>
                  <a:srgbClr val="000000"/>
                </a:solidFill>
                <a:effectLst/>
                <a:latin typeface="Open Sans" panose="020B0606030504020204" pitchFamily="34" charset="0"/>
              </a:rPr>
              <a:t>“You know, sometimes when people are going through what you’re going through, they find themselves in unimaginable pain. Thoughts like, ‘I wish I could go to bed and not wake up in the morning’ enter their mind because their pain has exceeded their ability to cope.” </a:t>
            </a:r>
            <a:br>
              <a:rPr lang="en-US" dirty="0"/>
            </a:br>
            <a:r>
              <a:rPr lang="en-US" b="0" i="0" dirty="0">
                <a:solidFill>
                  <a:srgbClr val="000000"/>
                </a:solidFill>
                <a:effectLst/>
                <a:latin typeface="Open Sans" panose="020B0606030504020204" pitchFamily="34" charset="0"/>
              </a:rPr>
              <a:t> </a:t>
            </a:r>
            <a:br>
              <a:rPr lang="en-US" dirty="0"/>
            </a:br>
            <a:r>
              <a:rPr lang="en-US" b="1" i="0" dirty="0">
                <a:solidFill>
                  <a:srgbClr val="000000"/>
                </a:solidFill>
                <a:effectLst/>
                <a:latin typeface="Open Sans" panose="020B0606030504020204" pitchFamily="34" charset="0"/>
              </a:rPr>
              <a:t>Assume that suicide is “on the menu.” </a:t>
            </a:r>
            <a:r>
              <a:rPr lang="en-US" b="0" i="0" dirty="0">
                <a:solidFill>
                  <a:srgbClr val="000000"/>
                </a:solidFill>
                <a:effectLst/>
                <a:latin typeface="Open Sans" panose="020B0606030504020204" pitchFamily="34" charset="0"/>
              </a:rPr>
              <a:t>Because suicidal thoughts are common for people who feel overwhelmed, you can say something like, “Sometimes when emotional pain is so intense, people think about suicide. I’m wondering how many times suicide might have crossed your mind, even if just fleeting in nature.” </a:t>
            </a:r>
            <a:br>
              <a:rPr lang="en-US" dirty="0"/>
            </a:br>
            <a:r>
              <a:rPr lang="en-US" b="0" i="0" dirty="0">
                <a:solidFill>
                  <a:srgbClr val="000000"/>
                </a:solidFill>
                <a:effectLst/>
                <a:latin typeface="Open Sans" panose="020B0606030504020204" pitchFamily="34" charset="0"/>
              </a:rPr>
              <a:t> </a:t>
            </a:r>
            <a:br>
              <a:rPr lang="en-US" dirty="0"/>
            </a:br>
            <a:r>
              <a:rPr lang="en-US" b="1" i="0" dirty="0">
                <a:solidFill>
                  <a:srgbClr val="000000"/>
                </a:solidFill>
                <a:effectLst/>
                <a:latin typeface="Open Sans" panose="020B0606030504020204" pitchFamily="34" charset="0"/>
              </a:rPr>
              <a:t>Use direct language</a:t>
            </a:r>
            <a:r>
              <a:rPr lang="en-US" b="0" i="0" dirty="0">
                <a:solidFill>
                  <a:srgbClr val="000000"/>
                </a:solidFill>
                <a:effectLst/>
                <a:latin typeface="Open Sans" panose="020B0606030504020204" pitchFamily="34" charset="0"/>
              </a:rPr>
              <a:t>. Using the word “suicide” in a direct way says, “We can talk about this here.” It’s important to use the direct language of “suicide” rather than “hurting yourself,” because these are different questions.</a:t>
            </a:r>
            <a:endParaRPr lang="en-US" dirty="0"/>
          </a:p>
        </p:txBody>
      </p:sp>
    </p:spTree>
    <p:extLst>
      <p:ext uri="{BB962C8B-B14F-4D97-AF65-F5344CB8AC3E}">
        <p14:creationId xmlns:p14="http://schemas.microsoft.com/office/powerpoint/2010/main" val="4183172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0" name="Rectangle 19">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ooming flowers at sunset">
            <a:extLst>
              <a:ext uri="{FF2B5EF4-FFF2-40B4-BE49-F238E27FC236}">
                <a16:creationId xmlns:a16="http://schemas.microsoft.com/office/drawing/2014/main" id="{B28F3659-D532-3F57-04C5-A4A690DA5FC1}"/>
              </a:ext>
            </a:extLst>
          </p:cNvPr>
          <p:cNvPicPr>
            <a:picLocks noChangeAspect="1"/>
          </p:cNvPicPr>
          <p:nvPr/>
        </p:nvPicPr>
        <p:blipFill>
          <a:blip r:embed="rId3"/>
          <a:srcRect t="6473" b="9257"/>
          <a:stretch>
            <a:fillRect/>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FE664A62-D0CB-4F7E-9B51-BA2214071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E88CC-4678-5237-37FF-EE0DAE1E3CD1}"/>
              </a:ext>
            </a:extLst>
          </p:cNvPr>
          <p:cNvSpPr>
            <a:spLocks noGrp="1"/>
          </p:cNvSpPr>
          <p:nvPr>
            <p:ph type="title"/>
          </p:nvPr>
        </p:nvSpPr>
        <p:spPr>
          <a:xfrm>
            <a:off x="3325473" y="1998924"/>
            <a:ext cx="5541054" cy="2213621"/>
          </a:xfrm>
        </p:spPr>
        <p:txBody>
          <a:bodyPr vert="horz" lIns="91440" tIns="45720" rIns="91440" bIns="45720" rtlCol="0" anchor="b">
            <a:normAutofit/>
          </a:bodyPr>
          <a:lstStyle/>
          <a:p>
            <a:pPr algn="ctr"/>
            <a:br>
              <a:rPr lang="en-US" sz="3700" dirty="0"/>
            </a:br>
            <a:endParaRPr lang="en-US" sz="3700" dirty="0"/>
          </a:p>
        </p:txBody>
      </p:sp>
      <p:sp>
        <p:nvSpPr>
          <p:cNvPr id="6" name="TextBox 5">
            <a:extLst>
              <a:ext uri="{FF2B5EF4-FFF2-40B4-BE49-F238E27FC236}">
                <a16:creationId xmlns:a16="http://schemas.microsoft.com/office/drawing/2014/main" id="{FA6D6F2D-0F61-A720-AE44-644EB68182CE}"/>
              </a:ext>
            </a:extLst>
          </p:cNvPr>
          <p:cNvSpPr txBox="1"/>
          <p:nvPr/>
        </p:nvSpPr>
        <p:spPr>
          <a:xfrm>
            <a:off x="2130250" y="2612972"/>
            <a:ext cx="9264580" cy="2308324"/>
          </a:xfrm>
          <a:prstGeom prst="rect">
            <a:avLst/>
          </a:prstGeom>
          <a:noFill/>
        </p:spPr>
        <p:txBody>
          <a:bodyPr wrap="square">
            <a:spAutoFit/>
          </a:bodyPr>
          <a:lstStyle/>
          <a:p>
            <a:r>
              <a:rPr lang="en-US" sz="2400" b="1" i="0" dirty="0">
                <a:effectLst/>
              </a:rPr>
              <a:t>Ephesians 4:1-3</a:t>
            </a:r>
          </a:p>
          <a:p>
            <a:r>
              <a:rPr lang="en-US" sz="2400" b="0" i="0" dirty="0">
                <a:effectLst/>
              </a:rPr>
              <a:t>I, therefore, the prisoner of the Lord, beseech you to walk worthy of the calling with which you were called, </a:t>
            </a:r>
            <a:r>
              <a:rPr lang="en-US" sz="2400" b="1" i="0" baseline="30000" dirty="0">
                <a:effectLst/>
              </a:rPr>
              <a:t>2 </a:t>
            </a:r>
            <a:r>
              <a:rPr lang="en-US" sz="2400" b="0" i="0" dirty="0">
                <a:effectLst/>
              </a:rPr>
              <a:t>with all </a:t>
            </a:r>
            <a:r>
              <a:rPr lang="en-US" sz="2400" b="1" i="0" dirty="0">
                <a:effectLst/>
              </a:rPr>
              <a:t>lowliness and gentleness</a:t>
            </a:r>
            <a:r>
              <a:rPr lang="en-US" sz="2400" b="0" i="0" dirty="0">
                <a:effectLst/>
              </a:rPr>
              <a:t>, with </a:t>
            </a:r>
            <a:r>
              <a:rPr lang="en-US" sz="2400" b="1" i="0" dirty="0">
                <a:effectLst/>
              </a:rPr>
              <a:t>longsuffering, bearing with one another in love, </a:t>
            </a:r>
            <a:r>
              <a:rPr lang="en-US" sz="2400" b="1" i="0" baseline="30000" dirty="0">
                <a:effectLst/>
              </a:rPr>
              <a:t>3 </a:t>
            </a:r>
            <a:r>
              <a:rPr lang="en-US" sz="2400" b="0" i="0" dirty="0">
                <a:effectLst/>
              </a:rPr>
              <a:t>endeavoring to keep the </a:t>
            </a:r>
            <a:r>
              <a:rPr lang="en-US" sz="2400" b="1" i="0" dirty="0">
                <a:effectLst/>
              </a:rPr>
              <a:t>unity</a:t>
            </a:r>
            <a:r>
              <a:rPr lang="en-US" sz="2400" b="0" i="0" dirty="0">
                <a:effectLst/>
              </a:rPr>
              <a:t> of the Spirit in the bond of </a:t>
            </a:r>
            <a:r>
              <a:rPr lang="en-US" sz="2400" b="1" i="0" dirty="0">
                <a:effectLst/>
              </a:rPr>
              <a:t>peace</a:t>
            </a:r>
            <a:r>
              <a:rPr lang="en-US" sz="2400" b="0" i="0" dirty="0">
                <a:effectLst/>
              </a:rPr>
              <a:t>. </a:t>
            </a:r>
            <a:endParaRPr lang="en-US" sz="2400" dirty="0"/>
          </a:p>
        </p:txBody>
      </p:sp>
    </p:spTree>
    <p:extLst>
      <p:ext uri="{BB962C8B-B14F-4D97-AF65-F5344CB8AC3E}">
        <p14:creationId xmlns:p14="http://schemas.microsoft.com/office/powerpoint/2010/main" val="192686495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216725-E657-62D6-03AC-6FCB90283B1C}"/>
              </a:ext>
            </a:extLst>
          </p:cNvPr>
          <p:cNvSpPr>
            <a:spLocks noGrp="1"/>
          </p:cNvSpPr>
          <p:nvPr>
            <p:ph type="title"/>
          </p:nvPr>
        </p:nvSpPr>
        <p:spPr>
          <a:xfrm>
            <a:off x="488950" y="216710"/>
            <a:ext cx="5251316" cy="928654"/>
          </a:xfrm>
        </p:spPr>
        <p:txBody>
          <a:bodyPr>
            <a:normAutofit fontScale="90000"/>
          </a:bodyPr>
          <a:lstStyle/>
          <a:p>
            <a:r>
              <a:rPr lang="en-US" dirty="0"/>
              <a:t>Responding to Others in a Storm</a:t>
            </a:r>
          </a:p>
        </p:txBody>
      </p:sp>
      <p:sp>
        <p:nvSpPr>
          <p:cNvPr id="23" name="Content Placeholder 2">
            <a:extLst>
              <a:ext uri="{FF2B5EF4-FFF2-40B4-BE49-F238E27FC236}">
                <a16:creationId xmlns:a16="http://schemas.microsoft.com/office/drawing/2014/main" id="{893EECB5-C64D-BE16-EE29-94DE4915B98B}"/>
              </a:ext>
            </a:extLst>
          </p:cNvPr>
          <p:cNvSpPr>
            <a:spLocks noGrp="1"/>
          </p:cNvSpPr>
          <p:nvPr>
            <p:ph idx="1"/>
          </p:nvPr>
        </p:nvSpPr>
        <p:spPr>
          <a:xfrm>
            <a:off x="420789" y="1945532"/>
            <a:ext cx="5563952" cy="4695758"/>
          </a:xfrm>
        </p:spPr>
        <p:txBody>
          <a:bodyPr>
            <a:noAutofit/>
          </a:bodyPr>
          <a:lstStyle/>
          <a:p>
            <a:pPr marL="0" indent="0">
              <a:buNone/>
            </a:pPr>
            <a:r>
              <a:rPr lang="en-US" sz="1800" dirty="0"/>
              <a:t>Romans 12:15</a:t>
            </a:r>
          </a:p>
          <a:p>
            <a:pPr marL="0" indent="0">
              <a:buNone/>
            </a:pPr>
            <a:r>
              <a:rPr lang="en-US" sz="1800" b="0" i="0" dirty="0">
                <a:solidFill>
                  <a:srgbClr val="000000"/>
                </a:solidFill>
                <a:effectLst/>
              </a:rPr>
              <a:t>Rejoice with those who rejoice, and weep with those who weep.</a:t>
            </a:r>
          </a:p>
          <a:p>
            <a:pPr marL="0" indent="0">
              <a:buNone/>
            </a:pPr>
            <a:endParaRPr lang="en-US" sz="1800" dirty="0">
              <a:solidFill>
                <a:srgbClr val="000000"/>
              </a:solidFill>
            </a:endParaRPr>
          </a:p>
          <a:p>
            <a:pPr marL="0" indent="0">
              <a:buNone/>
            </a:pPr>
            <a:r>
              <a:rPr lang="en-US" sz="1800" dirty="0">
                <a:solidFill>
                  <a:srgbClr val="000000"/>
                </a:solidFill>
              </a:rPr>
              <a:t>II Corinthians 1:3-4</a:t>
            </a:r>
          </a:p>
          <a:p>
            <a:pPr marL="0" indent="0">
              <a:buNone/>
            </a:pPr>
            <a:r>
              <a:rPr lang="en-US" sz="1800" b="1" i="0" baseline="30000" dirty="0">
                <a:solidFill>
                  <a:srgbClr val="000000"/>
                </a:solidFill>
                <a:effectLst/>
              </a:rPr>
              <a:t>3 </a:t>
            </a:r>
            <a:r>
              <a:rPr lang="en-US" sz="1800" b="0" i="0" dirty="0">
                <a:solidFill>
                  <a:srgbClr val="000000"/>
                </a:solidFill>
                <a:effectLst/>
              </a:rPr>
              <a:t>Blessed </a:t>
            </a:r>
            <a:r>
              <a:rPr lang="en-US" sz="1800" b="0" i="1" dirty="0">
                <a:solidFill>
                  <a:srgbClr val="000000"/>
                </a:solidFill>
                <a:effectLst/>
              </a:rPr>
              <a:t>be</a:t>
            </a:r>
            <a:r>
              <a:rPr lang="en-US" sz="1800" b="0" i="0" dirty="0">
                <a:solidFill>
                  <a:srgbClr val="000000"/>
                </a:solidFill>
                <a:effectLst/>
              </a:rPr>
              <a:t> the God and Father of our Lord Jesus Christ, the Father of mercies and God of all comfort, </a:t>
            </a:r>
            <a:r>
              <a:rPr lang="en-US" sz="1800" b="1" i="0" baseline="30000" dirty="0">
                <a:solidFill>
                  <a:srgbClr val="000000"/>
                </a:solidFill>
                <a:effectLst/>
              </a:rPr>
              <a:t>4 </a:t>
            </a:r>
            <a:r>
              <a:rPr lang="en-US" sz="1800" b="0" i="0" dirty="0">
                <a:solidFill>
                  <a:srgbClr val="000000"/>
                </a:solidFill>
                <a:effectLst/>
              </a:rPr>
              <a:t>who comforts us in all our tribulation, that we may be able to comfort those who are in any trouble, with the comfort with which we ourselves are comforted by God. </a:t>
            </a:r>
            <a:endParaRPr lang="en-US" sz="1800" dirty="0"/>
          </a:p>
        </p:txBody>
      </p:sp>
      <p:pic>
        <p:nvPicPr>
          <p:cNvPr id="24" name="Picture 23" descr="Low angle view of lightning against cloudy sky at dusk">
            <a:extLst>
              <a:ext uri="{FF2B5EF4-FFF2-40B4-BE49-F238E27FC236}">
                <a16:creationId xmlns:a16="http://schemas.microsoft.com/office/drawing/2014/main" id="{8CF4085A-CDDA-3742-E393-37CBF9BB35DE}"/>
              </a:ext>
            </a:extLst>
          </p:cNvPr>
          <p:cNvPicPr>
            <a:picLocks noChangeAspect="1"/>
          </p:cNvPicPr>
          <p:nvPr/>
        </p:nvPicPr>
        <p:blipFill>
          <a:blip r:embed="rId3"/>
          <a:srcRect l="47615" r="-1"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27626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oggy mountain ridges">
            <a:extLst>
              <a:ext uri="{FF2B5EF4-FFF2-40B4-BE49-F238E27FC236}">
                <a16:creationId xmlns:a16="http://schemas.microsoft.com/office/drawing/2014/main" id="{88EAC352-3063-9B30-79CB-EAB8B101D1A3}"/>
              </a:ext>
            </a:extLst>
          </p:cNvPr>
          <p:cNvPicPr>
            <a:picLocks noChangeAspect="1"/>
          </p:cNvPicPr>
          <p:nvPr/>
        </p:nvPicPr>
        <p:blipFill>
          <a:blip r:embed="rId3"/>
          <a:srcRect t="15730"/>
          <a:stretch>
            <a:fill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A3418AD9-C53E-C92C-AE0E-45DB71A7A34E}"/>
              </a:ext>
            </a:extLst>
          </p:cNvPr>
          <p:cNvSpPr txBox="1"/>
          <p:nvPr/>
        </p:nvSpPr>
        <p:spPr>
          <a:xfrm>
            <a:off x="643466" y="643467"/>
            <a:ext cx="10905059" cy="333035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endParaRPr lang="en-US" sz="3600" i="1" dirty="0">
              <a:solidFill>
                <a:schemeClr val="bg1"/>
              </a:solidFill>
              <a:latin typeface="+mj-lt"/>
              <a:ea typeface="+mj-ea"/>
              <a:cs typeface="+mj-cs"/>
            </a:endParaRPr>
          </a:p>
        </p:txBody>
      </p:sp>
      <p:sp>
        <p:nvSpPr>
          <p:cNvPr id="7" name="TextBox 6">
            <a:extLst>
              <a:ext uri="{FF2B5EF4-FFF2-40B4-BE49-F238E27FC236}">
                <a16:creationId xmlns:a16="http://schemas.microsoft.com/office/drawing/2014/main" id="{0E49DBE7-EFDB-D14A-CC33-5AF493ED033C}"/>
              </a:ext>
            </a:extLst>
          </p:cNvPr>
          <p:cNvSpPr txBox="1"/>
          <p:nvPr/>
        </p:nvSpPr>
        <p:spPr>
          <a:xfrm>
            <a:off x="1984701" y="1303423"/>
            <a:ext cx="8219550" cy="2585323"/>
          </a:xfrm>
          <a:prstGeom prst="rect">
            <a:avLst/>
          </a:prstGeom>
          <a:noFill/>
        </p:spPr>
        <p:txBody>
          <a:bodyPr wrap="square">
            <a:spAutoFit/>
          </a:bodyPr>
          <a:lstStyle/>
          <a:p>
            <a:r>
              <a:rPr lang="en-US" b="0" i="0" dirty="0">
                <a:solidFill>
                  <a:srgbClr val="000000"/>
                </a:solidFill>
                <a:effectLst/>
              </a:rPr>
              <a:t>Romans 15:13 </a:t>
            </a:r>
          </a:p>
          <a:p>
            <a:r>
              <a:rPr lang="en-US" b="0" i="0" dirty="0">
                <a:solidFill>
                  <a:srgbClr val="000000"/>
                </a:solidFill>
                <a:effectLst/>
              </a:rPr>
              <a:t>Now may the God of hope fill you with all joy and peace in believing, that you may abound in hope by the power of the Holy Spirit.</a:t>
            </a:r>
          </a:p>
          <a:p>
            <a:endParaRPr lang="en-US" dirty="0">
              <a:solidFill>
                <a:srgbClr val="000000"/>
              </a:solidFill>
            </a:endParaRPr>
          </a:p>
          <a:p>
            <a:r>
              <a:rPr lang="en-US" dirty="0">
                <a:solidFill>
                  <a:srgbClr val="000000"/>
                </a:solidFill>
              </a:rPr>
              <a:t>Hebrews 19:20-21</a:t>
            </a:r>
          </a:p>
          <a:p>
            <a:r>
              <a:rPr lang="en-US" b="0" i="0" dirty="0">
                <a:solidFill>
                  <a:srgbClr val="000000"/>
                </a:solidFill>
                <a:effectLst/>
              </a:rPr>
              <a:t>This </a:t>
            </a:r>
            <a:r>
              <a:rPr lang="en-US" b="0" i="1" dirty="0">
                <a:solidFill>
                  <a:srgbClr val="000000"/>
                </a:solidFill>
                <a:effectLst/>
              </a:rPr>
              <a:t>hope</a:t>
            </a:r>
            <a:r>
              <a:rPr lang="en-US" b="0" i="0" dirty="0">
                <a:solidFill>
                  <a:srgbClr val="000000"/>
                </a:solidFill>
                <a:effectLst/>
              </a:rPr>
              <a:t> we have as an anchor of the soul, both sure and steadfast, and which enters the </a:t>
            </a:r>
            <a:r>
              <a:rPr lang="en-US" b="0" i="1" dirty="0">
                <a:solidFill>
                  <a:srgbClr val="000000"/>
                </a:solidFill>
                <a:effectLst/>
              </a:rPr>
              <a:t>Presence</a:t>
            </a:r>
            <a:r>
              <a:rPr lang="en-US" b="0" i="0" dirty="0">
                <a:solidFill>
                  <a:srgbClr val="000000"/>
                </a:solidFill>
                <a:effectLst/>
              </a:rPr>
              <a:t> behind the veil, </a:t>
            </a:r>
            <a:r>
              <a:rPr lang="en-US" b="1" i="0" baseline="30000" dirty="0">
                <a:solidFill>
                  <a:srgbClr val="000000"/>
                </a:solidFill>
                <a:effectLst/>
              </a:rPr>
              <a:t>20 </a:t>
            </a:r>
            <a:r>
              <a:rPr lang="en-US" b="0" i="0" dirty="0">
                <a:solidFill>
                  <a:srgbClr val="000000"/>
                </a:solidFill>
                <a:effectLst/>
              </a:rPr>
              <a:t>where the forerunner has entered for us, </a:t>
            </a:r>
            <a:r>
              <a:rPr lang="en-US" b="0" i="1" dirty="0">
                <a:solidFill>
                  <a:srgbClr val="000000"/>
                </a:solidFill>
                <a:effectLst/>
              </a:rPr>
              <a:t>even</a:t>
            </a:r>
            <a:r>
              <a:rPr lang="en-US" b="0" i="0" dirty="0">
                <a:solidFill>
                  <a:srgbClr val="000000"/>
                </a:solidFill>
                <a:effectLst/>
              </a:rPr>
              <a:t> Jesus, having become High Priest forever according to the order of Melchizedek.</a:t>
            </a:r>
            <a:endParaRPr lang="en-US" dirty="0"/>
          </a:p>
        </p:txBody>
      </p:sp>
    </p:spTree>
    <p:extLst>
      <p:ext uri="{BB962C8B-B14F-4D97-AF65-F5344CB8AC3E}">
        <p14:creationId xmlns:p14="http://schemas.microsoft.com/office/powerpoint/2010/main" val="1250914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pic>
        <p:nvPicPr>
          <p:cNvPr id="5" name="Picture 4" descr="Purple mountain heights">
            <a:extLst>
              <a:ext uri="{FF2B5EF4-FFF2-40B4-BE49-F238E27FC236}">
                <a16:creationId xmlns:a16="http://schemas.microsoft.com/office/drawing/2014/main" id="{D9A35BFA-E608-A3E9-50DB-76527F0457E2}"/>
              </a:ext>
            </a:extLst>
          </p:cNvPr>
          <p:cNvPicPr>
            <a:picLocks noChangeAspect="1"/>
          </p:cNvPicPr>
          <p:nvPr/>
        </p:nvPicPr>
        <p:blipFill>
          <a:blip r:embed="rId3"/>
          <a:srcRect t="9639"/>
          <a:stretch>
            <a:fillRect/>
          </a:stretch>
        </p:blipFill>
        <p:spPr>
          <a:xfrm>
            <a:off x="1" y="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734F6D2-0E26-C0D4-FF20-AAE39D21350F}"/>
              </a:ext>
            </a:extLst>
          </p:cNvPr>
          <p:cNvSpPr>
            <a:spLocks noGrp="1"/>
          </p:cNvSpPr>
          <p:nvPr>
            <p:ph idx="1"/>
          </p:nvPr>
        </p:nvSpPr>
        <p:spPr>
          <a:xfrm>
            <a:off x="2976326" y="2169919"/>
            <a:ext cx="10515600" cy="4160520"/>
          </a:xfrm>
        </p:spPr>
        <p:txBody>
          <a:bodyPr>
            <a:normAutofit fontScale="77500" lnSpcReduction="20000"/>
          </a:bodyPr>
          <a:lstStyle/>
          <a:p>
            <a:pPr marL="0" indent="0">
              <a:buNone/>
            </a:pPr>
            <a:r>
              <a:rPr lang="en-US" dirty="0">
                <a:solidFill>
                  <a:schemeClr val="bg1"/>
                </a:solidFill>
              </a:rPr>
              <a:t>Lamentations 3:21-26</a:t>
            </a:r>
          </a:p>
          <a:p>
            <a:pPr marL="0" indent="0">
              <a:buNone/>
            </a:pPr>
            <a:r>
              <a:rPr lang="en-US" b="1" i="0" baseline="30000" dirty="0">
                <a:solidFill>
                  <a:schemeClr val="bg1"/>
                </a:solidFill>
                <a:effectLst/>
              </a:rPr>
              <a:t>21 </a:t>
            </a:r>
            <a:r>
              <a:rPr lang="en-US" b="0" i="0" dirty="0">
                <a:solidFill>
                  <a:schemeClr val="bg1"/>
                </a:solidFill>
                <a:effectLst/>
              </a:rPr>
              <a:t>This I </a:t>
            </a:r>
            <a:r>
              <a:rPr lang="en-US" b="1" i="0" dirty="0">
                <a:solidFill>
                  <a:schemeClr val="bg1"/>
                </a:solidFill>
                <a:effectLst/>
              </a:rPr>
              <a:t>recall to my mind</a:t>
            </a:r>
            <a:r>
              <a:rPr lang="en-US" b="0" i="0" dirty="0">
                <a:solidFill>
                  <a:schemeClr val="bg1"/>
                </a:solidFill>
                <a:effectLst/>
              </a:rPr>
              <a:t>,</a:t>
            </a:r>
            <a:br>
              <a:rPr lang="en-US" b="0" i="0" dirty="0">
                <a:solidFill>
                  <a:schemeClr val="bg1"/>
                </a:solidFill>
                <a:effectLst/>
              </a:rPr>
            </a:br>
            <a:r>
              <a:rPr lang="en-US" b="0" i="0" dirty="0">
                <a:solidFill>
                  <a:schemeClr val="bg1"/>
                </a:solidFill>
                <a:effectLst/>
              </a:rPr>
              <a:t>Therefore I have</a:t>
            </a:r>
            <a:r>
              <a:rPr lang="en-US" b="1" i="0" dirty="0">
                <a:solidFill>
                  <a:schemeClr val="bg1"/>
                </a:solidFill>
                <a:effectLst/>
              </a:rPr>
              <a:t> hope</a:t>
            </a:r>
            <a:r>
              <a:rPr lang="en-US" b="0" i="0" dirty="0">
                <a:solidFill>
                  <a:schemeClr val="bg1"/>
                </a:solidFill>
                <a:effectLst/>
              </a:rPr>
              <a:t>.</a:t>
            </a:r>
          </a:p>
          <a:p>
            <a:pPr marL="0" indent="0">
              <a:buNone/>
            </a:pPr>
            <a:r>
              <a:rPr lang="en-US" b="1" i="0" baseline="30000" dirty="0">
                <a:solidFill>
                  <a:schemeClr val="bg1"/>
                </a:solidFill>
                <a:effectLst/>
              </a:rPr>
              <a:t>22 </a:t>
            </a:r>
            <a:r>
              <a:rPr lang="en-US" b="0" i="1" dirty="0">
                <a:solidFill>
                  <a:schemeClr val="bg1"/>
                </a:solidFill>
                <a:effectLst/>
              </a:rPr>
              <a:t>Through</a:t>
            </a:r>
            <a:r>
              <a:rPr lang="en-US" b="0" i="0" dirty="0">
                <a:solidFill>
                  <a:schemeClr val="bg1"/>
                </a:solidFill>
                <a:effectLst/>
              </a:rPr>
              <a:t> the </a:t>
            </a:r>
            <a:r>
              <a:rPr lang="en-US" b="0" i="0" cap="small" dirty="0">
                <a:solidFill>
                  <a:schemeClr val="bg1"/>
                </a:solidFill>
                <a:effectLst/>
              </a:rPr>
              <a:t>Lord</a:t>
            </a:r>
            <a:r>
              <a:rPr lang="en-US" b="0" i="0" dirty="0">
                <a:solidFill>
                  <a:schemeClr val="bg1"/>
                </a:solidFill>
                <a:effectLst/>
              </a:rPr>
              <a:t>’s mercies we are not consumed,</a:t>
            </a:r>
            <a:br>
              <a:rPr lang="en-US" b="0" i="0" dirty="0">
                <a:solidFill>
                  <a:schemeClr val="bg1"/>
                </a:solidFill>
                <a:effectLst/>
              </a:rPr>
            </a:br>
            <a:r>
              <a:rPr lang="en-US" b="0" i="0" dirty="0">
                <a:solidFill>
                  <a:schemeClr val="bg1"/>
                </a:solidFill>
                <a:effectLst/>
              </a:rPr>
              <a:t>Because His compassions fail not.</a:t>
            </a:r>
            <a:br>
              <a:rPr lang="en-US" b="0" i="0" dirty="0">
                <a:solidFill>
                  <a:schemeClr val="bg1"/>
                </a:solidFill>
                <a:effectLst/>
              </a:rPr>
            </a:br>
            <a:r>
              <a:rPr lang="en-US" b="1" i="0" baseline="30000" dirty="0">
                <a:solidFill>
                  <a:schemeClr val="bg1"/>
                </a:solidFill>
                <a:effectLst/>
              </a:rPr>
              <a:t>23 </a:t>
            </a:r>
            <a:r>
              <a:rPr lang="en-US" b="0" i="1" dirty="0">
                <a:solidFill>
                  <a:schemeClr val="bg1"/>
                </a:solidFill>
                <a:effectLst/>
              </a:rPr>
              <a:t>They are</a:t>
            </a:r>
            <a:r>
              <a:rPr lang="en-US" b="0" i="0" dirty="0">
                <a:solidFill>
                  <a:schemeClr val="bg1"/>
                </a:solidFill>
                <a:effectLst/>
              </a:rPr>
              <a:t> new every morning;</a:t>
            </a:r>
            <a:br>
              <a:rPr lang="en-US" b="0" i="0" dirty="0">
                <a:solidFill>
                  <a:schemeClr val="bg1"/>
                </a:solidFill>
                <a:effectLst/>
              </a:rPr>
            </a:br>
            <a:r>
              <a:rPr lang="en-US" b="0" i="0" dirty="0">
                <a:solidFill>
                  <a:schemeClr val="bg1"/>
                </a:solidFill>
                <a:effectLst/>
              </a:rPr>
              <a:t>Great </a:t>
            </a:r>
            <a:r>
              <a:rPr lang="en-US" b="0" i="1" dirty="0">
                <a:solidFill>
                  <a:schemeClr val="bg1"/>
                </a:solidFill>
                <a:effectLst/>
              </a:rPr>
              <a:t>is</a:t>
            </a:r>
            <a:r>
              <a:rPr lang="en-US" b="0" i="0" dirty="0">
                <a:solidFill>
                  <a:schemeClr val="bg1"/>
                </a:solidFill>
                <a:effectLst/>
              </a:rPr>
              <a:t> Your faithfulness.</a:t>
            </a:r>
            <a:br>
              <a:rPr lang="en-US" b="0" i="0" dirty="0">
                <a:solidFill>
                  <a:schemeClr val="bg1"/>
                </a:solidFill>
                <a:effectLst/>
              </a:rPr>
            </a:br>
            <a:r>
              <a:rPr lang="en-US" b="1" i="0" baseline="30000" dirty="0">
                <a:solidFill>
                  <a:schemeClr val="bg1"/>
                </a:solidFill>
                <a:effectLst/>
              </a:rPr>
              <a:t>24 </a:t>
            </a:r>
            <a:r>
              <a:rPr lang="en-US" b="0" i="0" dirty="0">
                <a:solidFill>
                  <a:schemeClr val="bg1"/>
                </a:solidFill>
                <a:effectLst/>
              </a:rPr>
              <a:t>“The </a:t>
            </a:r>
            <a:r>
              <a:rPr lang="en-US" b="0" i="0" cap="small" dirty="0">
                <a:solidFill>
                  <a:schemeClr val="bg1"/>
                </a:solidFill>
                <a:effectLst/>
              </a:rPr>
              <a:t>Lord</a:t>
            </a:r>
            <a:r>
              <a:rPr lang="en-US" b="0" i="0" dirty="0">
                <a:solidFill>
                  <a:schemeClr val="bg1"/>
                </a:solidFill>
                <a:effectLst/>
              </a:rPr>
              <a:t> </a:t>
            </a:r>
            <a:r>
              <a:rPr lang="en-US" b="0" i="1" dirty="0">
                <a:solidFill>
                  <a:schemeClr val="bg1"/>
                </a:solidFill>
                <a:effectLst/>
              </a:rPr>
              <a:t>is</a:t>
            </a:r>
            <a:r>
              <a:rPr lang="en-US" b="0" i="0" dirty="0">
                <a:solidFill>
                  <a:schemeClr val="bg1"/>
                </a:solidFill>
                <a:effectLst/>
              </a:rPr>
              <a:t> my portion,” says my soul,</a:t>
            </a:r>
            <a:br>
              <a:rPr lang="en-US" b="0" i="0" dirty="0">
                <a:solidFill>
                  <a:schemeClr val="bg1"/>
                </a:solidFill>
                <a:effectLst/>
              </a:rPr>
            </a:br>
            <a:r>
              <a:rPr lang="en-US" b="0" i="0" dirty="0">
                <a:solidFill>
                  <a:schemeClr val="bg1"/>
                </a:solidFill>
                <a:effectLst/>
              </a:rPr>
              <a:t>“Therefore I hope in Him!”</a:t>
            </a:r>
          </a:p>
          <a:p>
            <a:pPr marL="0" indent="0">
              <a:buNone/>
            </a:pPr>
            <a:r>
              <a:rPr lang="en-US" b="1" i="0" baseline="30000" dirty="0">
                <a:solidFill>
                  <a:schemeClr val="bg1"/>
                </a:solidFill>
                <a:effectLst/>
              </a:rPr>
              <a:t>25 </a:t>
            </a:r>
            <a:r>
              <a:rPr lang="en-US" b="0" i="0" dirty="0">
                <a:solidFill>
                  <a:schemeClr val="bg1"/>
                </a:solidFill>
                <a:effectLst/>
              </a:rPr>
              <a:t>The </a:t>
            </a:r>
            <a:r>
              <a:rPr lang="en-US" b="0" i="0" cap="small" dirty="0">
                <a:solidFill>
                  <a:schemeClr val="bg1"/>
                </a:solidFill>
                <a:effectLst/>
              </a:rPr>
              <a:t>Lord</a:t>
            </a:r>
            <a:r>
              <a:rPr lang="en-US" b="0" i="0" dirty="0">
                <a:solidFill>
                  <a:schemeClr val="bg1"/>
                </a:solidFill>
                <a:effectLst/>
              </a:rPr>
              <a:t> </a:t>
            </a:r>
            <a:r>
              <a:rPr lang="en-US" b="0" i="1" dirty="0">
                <a:solidFill>
                  <a:schemeClr val="bg1"/>
                </a:solidFill>
                <a:effectLst/>
              </a:rPr>
              <a:t>is</a:t>
            </a:r>
            <a:r>
              <a:rPr lang="en-US" b="0" i="0" dirty="0">
                <a:solidFill>
                  <a:schemeClr val="bg1"/>
                </a:solidFill>
                <a:effectLst/>
              </a:rPr>
              <a:t> good to those who wait for Him,</a:t>
            </a:r>
            <a:br>
              <a:rPr lang="en-US" b="0" i="0" dirty="0">
                <a:solidFill>
                  <a:schemeClr val="bg1"/>
                </a:solidFill>
                <a:effectLst/>
              </a:rPr>
            </a:br>
            <a:r>
              <a:rPr lang="en-US" b="0" i="0" dirty="0">
                <a:solidFill>
                  <a:schemeClr val="bg1"/>
                </a:solidFill>
                <a:effectLst/>
              </a:rPr>
              <a:t>To the soul </a:t>
            </a:r>
            <a:r>
              <a:rPr lang="en-US" b="0" i="1" dirty="0">
                <a:solidFill>
                  <a:schemeClr val="bg1"/>
                </a:solidFill>
                <a:effectLst/>
              </a:rPr>
              <a:t>who</a:t>
            </a:r>
            <a:r>
              <a:rPr lang="en-US" b="0" i="0" dirty="0">
                <a:solidFill>
                  <a:schemeClr val="bg1"/>
                </a:solidFill>
                <a:effectLst/>
              </a:rPr>
              <a:t> seeks Him.</a:t>
            </a:r>
            <a:br>
              <a:rPr lang="en-US" b="0" i="0" dirty="0">
                <a:solidFill>
                  <a:schemeClr val="bg1"/>
                </a:solidFill>
                <a:effectLst/>
              </a:rPr>
            </a:br>
            <a:r>
              <a:rPr lang="en-US" b="1" i="0" baseline="30000" dirty="0">
                <a:solidFill>
                  <a:schemeClr val="bg1"/>
                </a:solidFill>
                <a:effectLst/>
              </a:rPr>
              <a:t>26 </a:t>
            </a:r>
            <a:r>
              <a:rPr lang="en-US" b="0" i="1" dirty="0">
                <a:solidFill>
                  <a:schemeClr val="bg1"/>
                </a:solidFill>
                <a:effectLst/>
              </a:rPr>
              <a:t>It is</a:t>
            </a:r>
            <a:r>
              <a:rPr lang="en-US" b="0" i="0" dirty="0">
                <a:solidFill>
                  <a:schemeClr val="bg1"/>
                </a:solidFill>
                <a:effectLst/>
              </a:rPr>
              <a:t> good that </a:t>
            </a:r>
            <a:r>
              <a:rPr lang="en-US" b="0" i="1" dirty="0">
                <a:solidFill>
                  <a:schemeClr val="bg1"/>
                </a:solidFill>
                <a:effectLst/>
              </a:rPr>
              <a:t>one</a:t>
            </a:r>
            <a:r>
              <a:rPr lang="en-US" b="0" i="0" dirty="0">
                <a:solidFill>
                  <a:schemeClr val="bg1"/>
                </a:solidFill>
                <a:effectLst/>
              </a:rPr>
              <a:t> should hope and wait quietly</a:t>
            </a:r>
            <a:br>
              <a:rPr lang="en-US" b="0" i="0" dirty="0">
                <a:solidFill>
                  <a:schemeClr val="bg1"/>
                </a:solidFill>
                <a:effectLst/>
              </a:rPr>
            </a:br>
            <a:r>
              <a:rPr lang="en-US" b="0" i="0" dirty="0">
                <a:solidFill>
                  <a:schemeClr val="bg1"/>
                </a:solidFill>
                <a:effectLst/>
              </a:rPr>
              <a:t>For the salvation of the </a:t>
            </a:r>
            <a:r>
              <a:rPr lang="en-US" b="0" i="0" cap="small" dirty="0">
                <a:solidFill>
                  <a:schemeClr val="bg1"/>
                </a:solidFill>
                <a:effectLst/>
              </a:rPr>
              <a:t>Lord</a:t>
            </a:r>
            <a:r>
              <a:rPr lang="en-US" b="0" i="0" dirty="0">
                <a:solidFill>
                  <a:schemeClr val="bg1"/>
                </a:solidFill>
                <a:effectLst/>
              </a:rPr>
              <a:t>.</a:t>
            </a:r>
          </a:p>
          <a:p>
            <a:pPr marL="0" indent="0">
              <a:buNone/>
            </a:pPr>
            <a:endParaRPr lang="en-US" dirty="0"/>
          </a:p>
        </p:txBody>
      </p:sp>
    </p:spTree>
    <p:extLst>
      <p:ext uri="{BB962C8B-B14F-4D97-AF65-F5344CB8AC3E}">
        <p14:creationId xmlns:p14="http://schemas.microsoft.com/office/powerpoint/2010/main" val="1518338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9" name="Rectangle 1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C3A08B-ABDF-E489-0262-300135642749}"/>
              </a:ext>
            </a:extLst>
          </p:cNvPr>
          <p:cNvSpPr txBox="1"/>
          <p:nvPr/>
        </p:nvSpPr>
        <p:spPr>
          <a:xfrm>
            <a:off x="838201" y="2333297"/>
            <a:ext cx="3816096" cy="3843666"/>
          </a:xfrm>
          <a:prstGeom prst="rect">
            <a:avLst/>
          </a:prstGeom>
        </p:spPr>
        <p:txBody>
          <a:bodyPr vert="horz" lIns="91440" tIns="45720" rIns="91440" bIns="45720" rtlCol="0">
            <a:normAutofit/>
          </a:bodyPr>
          <a:lstStyle/>
          <a:p>
            <a:pPr>
              <a:spcBef>
                <a:spcPct val="0"/>
              </a:spcBef>
              <a:spcAft>
                <a:spcPts val="600"/>
              </a:spcAft>
            </a:pPr>
            <a:r>
              <a:rPr lang="en-US" sz="2800" b="1" i="0" baseline="30000" dirty="0">
                <a:effectLst/>
              </a:rPr>
              <a:t>”</a:t>
            </a:r>
            <a:r>
              <a:rPr lang="en-US" sz="2800" b="0" i="0" dirty="0">
                <a:effectLst/>
              </a:rPr>
              <a:t>Do not despise these small beginnings, for the </a:t>
            </a:r>
            <a:r>
              <a:rPr lang="en-US" sz="2800" b="0" i="0" cap="small" dirty="0">
                <a:effectLst/>
              </a:rPr>
              <a:t>Lord</a:t>
            </a:r>
            <a:r>
              <a:rPr lang="en-US" sz="2800" b="0" i="0" dirty="0">
                <a:effectLst/>
              </a:rPr>
              <a:t> rejoices to see the work begin.”</a:t>
            </a:r>
          </a:p>
          <a:p>
            <a:pPr>
              <a:spcBef>
                <a:spcPct val="0"/>
              </a:spcBef>
              <a:spcAft>
                <a:spcPts val="600"/>
              </a:spcAft>
            </a:pPr>
            <a:r>
              <a:rPr lang="en-US" sz="2800" dirty="0"/>
              <a:t>Zechariah 4:10 NLT</a:t>
            </a:r>
            <a:endParaRPr lang="en-US" sz="2800" i="1" dirty="0"/>
          </a:p>
        </p:txBody>
      </p:sp>
      <p:pic>
        <p:nvPicPr>
          <p:cNvPr id="4" name="Picture 3" descr="Close-up of shoots growing in stone cracks">
            <a:extLst>
              <a:ext uri="{FF2B5EF4-FFF2-40B4-BE49-F238E27FC236}">
                <a16:creationId xmlns:a16="http://schemas.microsoft.com/office/drawing/2014/main" id="{25504876-5E7B-94C7-6A0C-0306A40D714E}"/>
              </a:ext>
            </a:extLst>
          </p:cNvPr>
          <p:cNvPicPr>
            <a:picLocks noChangeAspect="1"/>
          </p:cNvPicPr>
          <p:nvPr/>
        </p:nvPicPr>
        <p:blipFill>
          <a:blip r:embed="rId3"/>
          <a:srcRect l="13635" r="13634" b="-1"/>
          <a:stretch>
            <a:fill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3501100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lant growing in the gaps of a path">
            <a:extLst>
              <a:ext uri="{FF2B5EF4-FFF2-40B4-BE49-F238E27FC236}">
                <a16:creationId xmlns:a16="http://schemas.microsoft.com/office/drawing/2014/main" id="{A5FE7EF3-C223-3832-29AD-D57CC91F6723}"/>
              </a:ext>
            </a:extLst>
          </p:cNvPr>
          <p:cNvPicPr>
            <a:picLocks noChangeAspect="1"/>
          </p:cNvPicPr>
          <p:nvPr/>
        </p:nvPicPr>
        <p:blipFill>
          <a:blip r:embed="rId3"/>
          <a:srcRect t="4740" b="9709"/>
          <a:stretch>
            <a:fillRect/>
          </a:stretch>
        </p:blipFill>
        <p:spPr>
          <a:xfrm>
            <a:off x="20" y="10"/>
            <a:ext cx="12191980" cy="6857990"/>
          </a:xfrm>
          <a:prstGeom prst="rect">
            <a:avLst/>
          </a:prstGeom>
        </p:spPr>
      </p:pic>
    </p:spTree>
    <p:extLst>
      <p:ext uri="{BB962C8B-B14F-4D97-AF65-F5344CB8AC3E}">
        <p14:creationId xmlns:p14="http://schemas.microsoft.com/office/powerpoint/2010/main" val="333569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pic>
        <p:nvPicPr>
          <p:cNvPr id="5" name="Picture 4">
            <a:extLst>
              <a:ext uri="{FF2B5EF4-FFF2-40B4-BE49-F238E27FC236}">
                <a16:creationId xmlns:a16="http://schemas.microsoft.com/office/drawing/2014/main" id="{DE18E330-D155-949A-D70A-BAD5B84403EB}"/>
              </a:ext>
            </a:extLst>
          </p:cNvPr>
          <p:cNvPicPr>
            <a:picLocks noChangeAspect="1"/>
          </p:cNvPicPr>
          <p:nvPr/>
        </p:nvPicPr>
        <p:blipFill>
          <a:blip r:embed="rId3"/>
          <a:srcRect/>
          <a:stretch>
            <a:fillRect/>
          </a:stretch>
        </p:blipFill>
        <p:spPr>
          <a:xfrm>
            <a:off x="3" y="-22"/>
            <a:ext cx="12191997" cy="6858022"/>
          </a:xfrm>
          <a:prstGeom prst="rect">
            <a:avLst/>
          </a:prstGeom>
        </p:spPr>
      </p:pic>
      <p:sp>
        <p:nvSpPr>
          <p:cNvPr id="28" name="Rectangle 2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ACA040-50AF-E11A-97BC-32D971E479B6}"/>
              </a:ext>
            </a:extLst>
          </p:cNvPr>
          <p:cNvSpPr>
            <a:spLocks noGrp="1"/>
          </p:cNvSpPr>
          <p:nvPr>
            <p:ph type="title"/>
          </p:nvPr>
        </p:nvSpPr>
        <p:spPr>
          <a:xfrm>
            <a:off x="5606980" y="643467"/>
            <a:ext cx="6400800" cy="3275390"/>
          </a:xfrm>
        </p:spPr>
        <p:txBody>
          <a:bodyPr vert="horz" lIns="91440" tIns="45720" rIns="91440" bIns="45720" rtlCol="0" anchor="t">
            <a:normAutofit/>
          </a:bodyPr>
          <a:lstStyle/>
          <a:p>
            <a:pPr algn="r"/>
            <a:r>
              <a:rPr lang="en-US" sz="2400" dirty="0">
                <a:solidFill>
                  <a:schemeClr val="bg1"/>
                </a:solidFill>
              </a:rPr>
              <a:t>Isaiah 54:10</a:t>
            </a:r>
            <a:br>
              <a:rPr lang="en-US" sz="2400" dirty="0">
                <a:solidFill>
                  <a:schemeClr val="bg1"/>
                </a:solidFill>
              </a:rPr>
            </a:br>
            <a:r>
              <a:rPr lang="en-US" sz="2400" b="0" dirty="0">
                <a:solidFill>
                  <a:schemeClr val="bg1"/>
                </a:solidFill>
                <a:effectLst/>
              </a:rPr>
              <a:t>For the mountains shall depart</a:t>
            </a:r>
            <a:br>
              <a:rPr lang="en-US" sz="2400" dirty="0">
                <a:solidFill>
                  <a:schemeClr val="bg1"/>
                </a:solidFill>
              </a:rPr>
            </a:br>
            <a:r>
              <a:rPr lang="en-US" sz="2400" b="0" dirty="0">
                <a:solidFill>
                  <a:schemeClr val="bg1"/>
                </a:solidFill>
                <a:effectLst/>
              </a:rPr>
              <a:t>And the hills be removed,</a:t>
            </a:r>
            <a:br>
              <a:rPr lang="en-US" sz="2400" dirty="0">
                <a:solidFill>
                  <a:schemeClr val="bg1"/>
                </a:solidFill>
              </a:rPr>
            </a:br>
            <a:r>
              <a:rPr lang="en-US" sz="2400" b="0" dirty="0">
                <a:solidFill>
                  <a:schemeClr val="bg1"/>
                </a:solidFill>
                <a:effectLst/>
              </a:rPr>
              <a:t>But My kindness shall not depart from you,</a:t>
            </a:r>
            <a:br>
              <a:rPr lang="en-US" sz="2400" dirty="0">
                <a:solidFill>
                  <a:schemeClr val="bg1"/>
                </a:solidFill>
              </a:rPr>
            </a:br>
            <a:r>
              <a:rPr lang="en-US" sz="2400" b="0" dirty="0">
                <a:solidFill>
                  <a:schemeClr val="bg1"/>
                </a:solidFill>
                <a:effectLst/>
              </a:rPr>
              <a:t>Nor shall My covenant of peace be removed,”</a:t>
            </a:r>
            <a:br>
              <a:rPr lang="en-US" sz="2400" dirty="0">
                <a:solidFill>
                  <a:schemeClr val="bg1"/>
                </a:solidFill>
              </a:rPr>
            </a:br>
            <a:r>
              <a:rPr lang="en-US" sz="2400" b="0" dirty="0">
                <a:solidFill>
                  <a:schemeClr val="bg1"/>
                </a:solidFill>
                <a:effectLst/>
              </a:rPr>
              <a:t>Says the </a:t>
            </a:r>
            <a:r>
              <a:rPr lang="en-US" sz="2400" b="0" cap="small" dirty="0">
                <a:solidFill>
                  <a:schemeClr val="bg1"/>
                </a:solidFill>
                <a:effectLst/>
              </a:rPr>
              <a:t>Lord</a:t>
            </a:r>
            <a:r>
              <a:rPr lang="en-US" sz="2400" b="0" dirty="0">
                <a:solidFill>
                  <a:schemeClr val="bg1"/>
                </a:solidFill>
                <a:effectLst/>
              </a:rPr>
              <a:t>, who has mercy on you.</a:t>
            </a:r>
            <a:endParaRPr lang="en-US" sz="2400" dirty="0">
              <a:solidFill>
                <a:schemeClr val="bg1"/>
              </a:solidFill>
            </a:endParaRPr>
          </a:p>
        </p:txBody>
      </p:sp>
    </p:spTree>
    <p:extLst>
      <p:ext uri="{BB962C8B-B14F-4D97-AF65-F5344CB8AC3E}">
        <p14:creationId xmlns:p14="http://schemas.microsoft.com/office/powerpoint/2010/main" val="2159397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8" name="Rectangle 37">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813A06-558E-1349-1A86-8983D2049198}"/>
              </a:ext>
            </a:extLst>
          </p:cNvPr>
          <p:cNvSpPr txBox="1"/>
          <p:nvPr/>
        </p:nvSpPr>
        <p:spPr>
          <a:xfrm>
            <a:off x="291403" y="1104193"/>
            <a:ext cx="4606147" cy="4649614"/>
          </a:xfrm>
          <a:prstGeom prst="rect">
            <a:avLst/>
          </a:prstGeom>
        </p:spPr>
        <p:txBody>
          <a:bodyPr vert="horz" lIns="91440" tIns="45720" rIns="91440" bIns="45720" rtlCol="0">
            <a:normAutofit/>
          </a:bodyPr>
          <a:lstStyle/>
          <a:p>
            <a:pPr>
              <a:lnSpc>
                <a:spcPct val="90000"/>
              </a:lnSpc>
              <a:spcBef>
                <a:spcPct val="0"/>
              </a:spcBef>
              <a:spcAft>
                <a:spcPts val="600"/>
              </a:spcAft>
            </a:pPr>
            <a:r>
              <a:rPr lang="en-US" sz="2400" dirty="0"/>
              <a:t>Jeremiah 29:11-13</a:t>
            </a:r>
          </a:p>
          <a:p>
            <a:pPr>
              <a:lnSpc>
                <a:spcPct val="90000"/>
              </a:lnSpc>
              <a:spcBef>
                <a:spcPct val="0"/>
              </a:spcBef>
              <a:spcAft>
                <a:spcPts val="600"/>
              </a:spcAft>
            </a:pPr>
            <a:endParaRPr lang="en-US" sz="2400" dirty="0"/>
          </a:p>
          <a:p>
            <a:pPr>
              <a:lnSpc>
                <a:spcPct val="90000"/>
              </a:lnSpc>
              <a:spcBef>
                <a:spcPct val="0"/>
              </a:spcBef>
              <a:spcAft>
                <a:spcPts val="600"/>
              </a:spcAft>
            </a:pPr>
            <a:r>
              <a:rPr lang="en-US" sz="2400" b="0" i="0" dirty="0">
                <a:effectLst/>
              </a:rPr>
              <a:t>For I know the thoughts that I think toward you, says the </a:t>
            </a:r>
            <a:r>
              <a:rPr lang="en-US" sz="2400" b="0" i="0" cap="small" dirty="0">
                <a:effectLst/>
              </a:rPr>
              <a:t>Lord</a:t>
            </a:r>
            <a:r>
              <a:rPr lang="en-US" sz="2400" b="0" i="0" dirty="0">
                <a:effectLst/>
              </a:rPr>
              <a:t>, thoughts of peace and not of evil, to give you a future and a hope.  Then you will call upon Me and go and pray to Me, and I will listen to you.  And you will seek Me and find </a:t>
            </a:r>
            <a:r>
              <a:rPr lang="en-US" sz="2400" b="0" i="1" dirty="0">
                <a:effectLst/>
              </a:rPr>
              <a:t>Me,</a:t>
            </a:r>
            <a:r>
              <a:rPr lang="en-US" sz="2400" b="0" i="0" dirty="0">
                <a:effectLst/>
              </a:rPr>
              <a:t> when you search for Me with all your heart. </a:t>
            </a:r>
            <a:endParaRPr lang="en-US" sz="2400" i="1" dirty="0"/>
          </a:p>
          <a:p>
            <a:pPr indent="-228600">
              <a:lnSpc>
                <a:spcPct val="90000"/>
              </a:lnSpc>
              <a:spcBef>
                <a:spcPct val="0"/>
              </a:spcBef>
              <a:spcAft>
                <a:spcPts val="600"/>
              </a:spcAft>
              <a:buFont typeface="Arial" panose="020B0604020202020204" pitchFamily="34" charset="0"/>
              <a:buChar char="•"/>
            </a:pPr>
            <a:endParaRPr lang="en-US" sz="2000" i="1" dirty="0"/>
          </a:p>
        </p:txBody>
      </p:sp>
      <p:pic>
        <p:nvPicPr>
          <p:cNvPr id="4" name="Picture 3" descr="Clear sunny skies">
            <a:extLst>
              <a:ext uri="{FF2B5EF4-FFF2-40B4-BE49-F238E27FC236}">
                <a16:creationId xmlns:a16="http://schemas.microsoft.com/office/drawing/2014/main" id="{2174194C-F75F-CDFE-1FCE-D68A6991E90E}"/>
              </a:ext>
            </a:extLst>
          </p:cNvPr>
          <p:cNvPicPr>
            <a:picLocks noChangeAspect="1"/>
          </p:cNvPicPr>
          <p:nvPr/>
        </p:nvPicPr>
        <p:blipFill>
          <a:blip r:embed="rId3"/>
          <a:srcRect l="13635" r="13634" b="-1"/>
          <a:stretch>
            <a:fill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2162563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1" name="Rectangle 20">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83BBE3-320F-1008-2EE2-AD580EDA73DD}"/>
              </a:ext>
            </a:extLst>
          </p:cNvPr>
          <p:cNvSpPr txBox="1"/>
          <p:nvPr/>
        </p:nvSpPr>
        <p:spPr>
          <a:xfrm>
            <a:off x="838201" y="2333297"/>
            <a:ext cx="3816096" cy="3843666"/>
          </a:xfrm>
          <a:prstGeom prst="rect">
            <a:avLst/>
          </a:prstGeom>
        </p:spPr>
        <p:txBody>
          <a:bodyPr vert="horz" lIns="91440" tIns="45720" rIns="91440" bIns="45720" rtlCol="0">
            <a:normAutofit/>
          </a:bodyPr>
          <a:lstStyle/>
          <a:p>
            <a:pPr>
              <a:spcAft>
                <a:spcPts val="600"/>
              </a:spcAft>
            </a:pPr>
            <a:r>
              <a:rPr lang="en-US" sz="3200" dirty="0"/>
              <a:t>Psalm 61:2</a:t>
            </a:r>
          </a:p>
          <a:p>
            <a:pPr>
              <a:spcAft>
                <a:spcPts val="600"/>
              </a:spcAft>
            </a:pPr>
            <a:r>
              <a:rPr lang="en-US" sz="3200" b="0" i="0" dirty="0">
                <a:solidFill>
                  <a:srgbClr val="000000"/>
                </a:solidFill>
                <a:effectLst/>
              </a:rPr>
              <a:t>When my heart is overwhelmed; Lead me to the rock that is higher than I.</a:t>
            </a:r>
            <a:endParaRPr lang="en-US" sz="3200" dirty="0"/>
          </a:p>
        </p:txBody>
      </p:sp>
      <p:pic>
        <p:nvPicPr>
          <p:cNvPr id="22" name="Picture 21" descr="Dog peaking at the window">
            <a:extLst>
              <a:ext uri="{FF2B5EF4-FFF2-40B4-BE49-F238E27FC236}">
                <a16:creationId xmlns:a16="http://schemas.microsoft.com/office/drawing/2014/main" id="{6C1213A0-A539-1C4B-AA2A-06C9B4B12E16}"/>
              </a:ext>
            </a:extLst>
          </p:cNvPr>
          <p:cNvPicPr>
            <a:picLocks noChangeAspect="1"/>
          </p:cNvPicPr>
          <p:nvPr/>
        </p:nvPicPr>
        <p:blipFill>
          <a:blip r:embed="rId2"/>
          <a:srcRect l="15876" r="11393" b="-1"/>
          <a:stretch>
            <a:fill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3987139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4F95BC-BA39-232B-F82D-853CB407F49B}"/>
            </a:ext>
          </a:extLst>
        </p:cNvPr>
        <p:cNvGrpSpPr/>
        <p:nvPr/>
      </p:nvGrpSpPr>
      <p:grpSpPr>
        <a:xfrm>
          <a:off x="0" y="0"/>
          <a:ext cx="0" cy="0"/>
          <a:chOff x="0" y="0"/>
          <a:chExt cx="0" cy="0"/>
        </a:xfrm>
      </p:grpSpPr>
      <p:sp>
        <p:nvSpPr>
          <p:cNvPr id="6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67" name="Rectangle 6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spotted trees">
            <a:extLst>
              <a:ext uri="{FF2B5EF4-FFF2-40B4-BE49-F238E27FC236}">
                <a16:creationId xmlns:a16="http://schemas.microsoft.com/office/drawing/2014/main" id="{142E9FF8-7B97-C5FF-11BD-A9FEAB03264F}"/>
              </a:ext>
            </a:extLst>
          </p:cNvPr>
          <p:cNvPicPr>
            <a:picLocks noChangeAspect="1"/>
          </p:cNvPicPr>
          <p:nvPr/>
        </p:nvPicPr>
        <p:blipFill>
          <a:blip r:embed="rId3"/>
          <a:srcRect t="7865" b="7865"/>
          <a:stretch>
            <a:fillRect/>
          </a:stretch>
        </p:blipFill>
        <p:spPr>
          <a:xfrm>
            <a:off x="0" y="10"/>
            <a:ext cx="12191980" cy="6857990"/>
          </a:xfrm>
          <a:prstGeom prst="rect">
            <a:avLst/>
          </a:prstGeom>
        </p:spPr>
      </p:pic>
      <p:sp>
        <p:nvSpPr>
          <p:cNvPr id="69" name="Rectangle 68">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C0D484-5167-55EC-26E4-DD69FFF7388F}"/>
              </a:ext>
            </a:extLst>
          </p:cNvPr>
          <p:cNvSpPr>
            <a:spLocks noGrp="1"/>
          </p:cNvSpPr>
          <p:nvPr>
            <p:ph type="title"/>
          </p:nvPr>
        </p:nvSpPr>
        <p:spPr>
          <a:xfrm>
            <a:off x="206675" y="3268649"/>
            <a:ext cx="7821957" cy="2802219"/>
          </a:xfrm>
        </p:spPr>
        <p:txBody>
          <a:bodyPr vert="horz" lIns="91440" tIns="45720" rIns="91440" bIns="45720" rtlCol="0" anchor="b">
            <a:normAutofit/>
          </a:bodyPr>
          <a:lstStyle/>
          <a:p>
            <a:pPr marL="0" indent="0"/>
            <a:r>
              <a:rPr lang="en-US" sz="2700" b="1" dirty="0">
                <a:latin typeface="+mn-lt"/>
              </a:rPr>
              <a:t>The </a:t>
            </a:r>
            <a:r>
              <a:rPr lang="en-US" sz="2700" b="1" cap="small" dirty="0">
                <a:latin typeface="+mn-lt"/>
              </a:rPr>
              <a:t>Lord</a:t>
            </a:r>
            <a:r>
              <a:rPr lang="en-US" sz="2700" b="1" dirty="0">
                <a:latin typeface="+mn-lt"/>
              </a:rPr>
              <a:t> is near to the brokenhearted </a:t>
            </a:r>
            <a:br>
              <a:rPr lang="en-US" sz="2700" b="1" dirty="0">
                <a:latin typeface="+mn-lt"/>
              </a:rPr>
            </a:br>
            <a:r>
              <a:rPr lang="en-US" sz="2700" b="1" dirty="0">
                <a:latin typeface="+mn-lt"/>
              </a:rPr>
              <a:t>And saves those who are crushed in spirit.</a:t>
            </a:r>
            <a:br>
              <a:rPr lang="en-US" sz="2700" b="1" dirty="0">
                <a:latin typeface="+mn-lt"/>
              </a:rPr>
            </a:br>
            <a:br>
              <a:rPr lang="en-US" sz="2700" b="1" dirty="0">
                <a:latin typeface="+mn-lt"/>
              </a:rPr>
            </a:br>
            <a:r>
              <a:rPr lang="en-US" sz="2700" b="1" dirty="0">
                <a:latin typeface="+mn-lt"/>
              </a:rPr>
              <a:t>Psalm 34:18 (NASB)</a:t>
            </a:r>
          </a:p>
        </p:txBody>
      </p:sp>
    </p:spTree>
    <p:extLst>
      <p:ext uri="{BB962C8B-B14F-4D97-AF65-F5344CB8AC3E}">
        <p14:creationId xmlns:p14="http://schemas.microsoft.com/office/powerpoint/2010/main" val="278142972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DB2D-8DEF-50BA-1F9E-BA5CF8B2DE36}"/>
              </a:ext>
            </a:extLst>
          </p:cNvPr>
          <p:cNvSpPr>
            <a:spLocks noGrp="1"/>
          </p:cNvSpPr>
          <p:nvPr>
            <p:ph type="title"/>
          </p:nvPr>
        </p:nvSpPr>
        <p:spPr>
          <a:xfrm>
            <a:off x="130629" y="243672"/>
            <a:ext cx="4029389" cy="1474596"/>
          </a:xfrm>
        </p:spPr>
        <p:txBody>
          <a:bodyPr/>
          <a:lstStyle/>
          <a:p>
            <a:r>
              <a:rPr lang="en-US" dirty="0"/>
              <a:t>Songs for the Struggle</a:t>
            </a:r>
          </a:p>
        </p:txBody>
      </p:sp>
      <p:pic>
        <p:nvPicPr>
          <p:cNvPr id="5" name="Content Placeholder 4">
            <a:extLst>
              <a:ext uri="{FF2B5EF4-FFF2-40B4-BE49-F238E27FC236}">
                <a16:creationId xmlns:a16="http://schemas.microsoft.com/office/drawing/2014/main" id="{C9E2FFEB-1DB9-ED22-6289-DBC3E030BE1D}"/>
              </a:ext>
            </a:extLst>
          </p:cNvPr>
          <p:cNvPicPr>
            <a:picLocks noGrp="1" noChangeAspect="1"/>
          </p:cNvPicPr>
          <p:nvPr>
            <p:ph idx="1"/>
          </p:nvPr>
        </p:nvPicPr>
        <p:blipFill>
          <a:blip r:embed="rId3"/>
          <a:stretch>
            <a:fillRect/>
          </a:stretch>
        </p:blipFill>
        <p:spPr>
          <a:xfrm>
            <a:off x="0" y="2606718"/>
            <a:ext cx="5813908" cy="4160837"/>
          </a:xfrm>
        </p:spPr>
      </p:pic>
      <p:pic>
        <p:nvPicPr>
          <p:cNvPr id="19" name="Picture 18" descr="A storm brewing at sea">
            <a:extLst>
              <a:ext uri="{FF2B5EF4-FFF2-40B4-BE49-F238E27FC236}">
                <a16:creationId xmlns:a16="http://schemas.microsoft.com/office/drawing/2014/main" id="{10C65CB5-D735-5AA6-D6A6-BC71FE1C7174}"/>
              </a:ext>
            </a:extLst>
          </p:cNvPr>
          <p:cNvPicPr>
            <a:picLocks noChangeAspect="1"/>
          </p:cNvPicPr>
          <p:nvPr/>
        </p:nvPicPr>
        <p:blipFill>
          <a:blip r:embed="rId4"/>
          <a:srcRect l="32308" t="13322" r="-2" b="2409"/>
          <a:stretch/>
        </p:blipFill>
        <p:spPr>
          <a:xfrm>
            <a:off x="4290646" y="10"/>
            <a:ext cx="8253046" cy="6857990"/>
          </a:xfrm>
          <a:prstGeom prst="rect">
            <a:avLst/>
          </a:prstGeom>
        </p:spPr>
      </p:pic>
    </p:spTree>
    <p:extLst>
      <p:ext uri="{BB962C8B-B14F-4D97-AF65-F5344CB8AC3E}">
        <p14:creationId xmlns:p14="http://schemas.microsoft.com/office/powerpoint/2010/main" val="367719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0" name="Rectangle 29">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E7F773-68CC-4F85-633C-F317DB77346A}"/>
              </a:ext>
            </a:extLst>
          </p:cNvPr>
          <p:cNvSpPr txBox="1">
            <a:spLocks/>
          </p:cNvSpPr>
          <p:nvPr/>
        </p:nvSpPr>
        <p:spPr>
          <a:xfrm>
            <a:off x="455316" y="1931363"/>
            <a:ext cx="3816096" cy="38436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t>Hebrews 4:15</a:t>
            </a:r>
          </a:p>
          <a:p>
            <a:pPr marL="0" indent="0">
              <a:buNone/>
            </a:pPr>
            <a:r>
              <a:rPr lang="en-US" sz="1900" dirty="0"/>
              <a:t>For we do not have a High Priest who cannot sympathize with our weaknesses, but was in all </a:t>
            </a:r>
            <a:r>
              <a:rPr lang="en-US" sz="1900" i="1" dirty="0"/>
              <a:t>points</a:t>
            </a:r>
            <a:r>
              <a:rPr lang="en-US" sz="1900" dirty="0"/>
              <a:t> tempted as </a:t>
            </a:r>
            <a:r>
              <a:rPr lang="en-US" sz="1900" i="1" dirty="0"/>
              <a:t>we are,</a:t>
            </a:r>
            <a:r>
              <a:rPr lang="en-US" sz="1900" dirty="0"/>
              <a:t> </a:t>
            </a:r>
            <a:r>
              <a:rPr lang="en-US" sz="1900" i="1" dirty="0"/>
              <a:t>yet</a:t>
            </a:r>
            <a:r>
              <a:rPr lang="en-US" sz="1900" dirty="0"/>
              <a:t> without sin.</a:t>
            </a:r>
          </a:p>
          <a:p>
            <a:pPr marL="0"/>
            <a:endParaRPr lang="en-US" sz="1900" dirty="0"/>
          </a:p>
          <a:p>
            <a:pPr marL="0" indent="0">
              <a:buNone/>
            </a:pPr>
            <a:r>
              <a:rPr lang="en-US" sz="1900" dirty="0"/>
              <a:t>II Timothy 1:7</a:t>
            </a:r>
          </a:p>
          <a:p>
            <a:pPr marL="0" indent="0">
              <a:buNone/>
            </a:pPr>
            <a:r>
              <a:rPr lang="en-US" sz="1900" dirty="0"/>
              <a:t>For God has not given us a spirit of fear, but of power and of love and of a sound mind.</a:t>
            </a:r>
          </a:p>
        </p:txBody>
      </p:sp>
      <p:pic>
        <p:nvPicPr>
          <p:cNvPr id="4" name="Picture 3" descr="Port at a lake">
            <a:extLst>
              <a:ext uri="{FF2B5EF4-FFF2-40B4-BE49-F238E27FC236}">
                <a16:creationId xmlns:a16="http://schemas.microsoft.com/office/drawing/2014/main" id="{2633C465-0903-F230-43B8-0D8EF0845DB6}"/>
              </a:ext>
            </a:extLst>
          </p:cNvPr>
          <p:cNvPicPr>
            <a:picLocks noChangeAspect="1"/>
          </p:cNvPicPr>
          <p:nvPr/>
        </p:nvPicPr>
        <p:blipFill>
          <a:blip r:embed="rId3"/>
          <a:srcRect l="8326" r="18943" b="-1"/>
          <a:stretch>
            <a:fill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2" name="TextBox 1">
            <a:extLst>
              <a:ext uri="{FF2B5EF4-FFF2-40B4-BE49-F238E27FC236}">
                <a16:creationId xmlns:a16="http://schemas.microsoft.com/office/drawing/2014/main" id="{4C0CCDEC-22BE-6C29-E46F-2D44D6CD5BBF}"/>
              </a:ext>
            </a:extLst>
          </p:cNvPr>
          <p:cNvSpPr txBox="1"/>
          <p:nvPr/>
        </p:nvSpPr>
        <p:spPr>
          <a:xfrm>
            <a:off x="643466" y="643467"/>
            <a:ext cx="10905059" cy="333035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endParaRPr lang="en-US" sz="3600" i="1" dirty="0">
              <a:solidFill>
                <a:schemeClr val="bg1"/>
              </a:solidFill>
              <a:latin typeface="+mj-lt"/>
              <a:ea typeface="+mj-ea"/>
              <a:cs typeface="+mj-cs"/>
            </a:endParaRPr>
          </a:p>
        </p:txBody>
      </p:sp>
    </p:spTree>
    <p:extLst>
      <p:ext uri="{BB962C8B-B14F-4D97-AF65-F5344CB8AC3E}">
        <p14:creationId xmlns:p14="http://schemas.microsoft.com/office/powerpoint/2010/main" val="337015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754858-2E4E-309C-F829-0D8BDEBE6057}"/>
              </a:ext>
            </a:extLst>
          </p:cNvPr>
          <p:cNvPicPr>
            <a:picLocks noChangeAspect="1"/>
          </p:cNvPicPr>
          <p:nvPr/>
        </p:nvPicPr>
        <p:blipFill>
          <a:blip r:embed="rId3"/>
          <a:srcRect t="7774" r="-1" b="7934"/>
          <a:stretch>
            <a:fillRect/>
          </a:stretch>
        </p:blipFill>
        <p:spPr>
          <a:xfrm>
            <a:off x="20" y="10"/>
            <a:ext cx="12188932" cy="6857990"/>
          </a:xfrm>
          <a:prstGeom prst="rect">
            <a:avLst/>
          </a:prstGeom>
        </p:spPr>
      </p:pic>
      <p:sp>
        <p:nvSpPr>
          <p:cNvPr id="18" name="Rectangle 17">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59D98-BD38-741D-F0E5-394B5438696B}"/>
              </a:ext>
            </a:extLst>
          </p:cNvPr>
          <p:cNvSpPr>
            <a:spLocks noGrp="1"/>
          </p:cNvSpPr>
          <p:nvPr>
            <p:ph type="ctrTitle"/>
          </p:nvPr>
        </p:nvSpPr>
        <p:spPr>
          <a:xfrm>
            <a:off x="1524000" y="4416721"/>
            <a:ext cx="9144000" cy="1152663"/>
          </a:xfrm>
        </p:spPr>
        <p:txBody>
          <a:bodyPr>
            <a:normAutofit/>
          </a:bodyPr>
          <a:lstStyle/>
          <a:p>
            <a:pPr algn="ctr"/>
            <a:r>
              <a:rPr lang="en-US">
                <a:solidFill>
                  <a:schemeClr val="bg1"/>
                </a:solidFill>
              </a:rPr>
              <a:t>Bringing It Together</a:t>
            </a:r>
          </a:p>
        </p:txBody>
      </p:sp>
      <p:sp>
        <p:nvSpPr>
          <p:cNvPr id="3" name="Subtitle 2">
            <a:extLst>
              <a:ext uri="{FF2B5EF4-FFF2-40B4-BE49-F238E27FC236}">
                <a16:creationId xmlns:a16="http://schemas.microsoft.com/office/drawing/2014/main" id="{D0F93FB2-D40B-8525-524B-6D8D86C7F24A}"/>
              </a:ext>
            </a:extLst>
          </p:cNvPr>
          <p:cNvSpPr>
            <a:spLocks noGrp="1"/>
          </p:cNvSpPr>
          <p:nvPr>
            <p:ph type="subTitle" idx="1"/>
          </p:nvPr>
        </p:nvSpPr>
        <p:spPr>
          <a:xfrm>
            <a:off x="1524000" y="5636465"/>
            <a:ext cx="9144000" cy="646785"/>
          </a:xfrm>
        </p:spPr>
        <p:txBody>
          <a:bodyPr>
            <a:normAutofit/>
          </a:bodyPr>
          <a:lstStyle/>
          <a:p>
            <a:pPr algn="ctr"/>
            <a:r>
              <a:rPr lang="en-US">
                <a:solidFill>
                  <a:schemeClr val="bg1"/>
                </a:solidFill>
              </a:rPr>
              <a:t>The Intersections of Faith and Mental Health</a:t>
            </a:r>
          </a:p>
        </p:txBody>
      </p:sp>
    </p:spTree>
    <p:extLst>
      <p:ext uri="{BB962C8B-B14F-4D97-AF65-F5344CB8AC3E}">
        <p14:creationId xmlns:p14="http://schemas.microsoft.com/office/powerpoint/2010/main" val="27529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7A9EB7-24B9-4B1F-F2E8-7A9509EE8AFD}"/>
            </a:ext>
          </a:extLst>
        </p:cNvPr>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0" name="Rectangle 1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C0D9C2-F851-4F4B-57EC-FF2D522AB4B3}"/>
              </a:ext>
            </a:extLst>
          </p:cNvPr>
          <p:cNvSpPr>
            <a:spLocks noGrp="1"/>
          </p:cNvSpPr>
          <p:nvPr>
            <p:ph type="title"/>
          </p:nvPr>
        </p:nvSpPr>
        <p:spPr>
          <a:xfrm>
            <a:off x="209732" y="957860"/>
            <a:ext cx="4620584" cy="4567137"/>
          </a:xfrm>
        </p:spPr>
        <p:txBody>
          <a:bodyPr vert="horz" lIns="91440" tIns="45720" rIns="91440" bIns="45720" rtlCol="0" anchor="b">
            <a:normAutofit fontScale="90000"/>
          </a:bodyPr>
          <a:lstStyle/>
          <a:p>
            <a:r>
              <a:rPr lang="en-US" sz="4800" dirty="0"/>
              <a:t>Mental Health is the intersection of your biology, environment, mind, emotions, and soul.</a:t>
            </a:r>
          </a:p>
        </p:txBody>
      </p:sp>
      <p:grpSp>
        <p:nvGrpSpPr>
          <p:cNvPr id="9" name="Group 8">
            <a:extLst>
              <a:ext uri="{FF2B5EF4-FFF2-40B4-BE49-F238E27FC236}">
                <a16:creationId xmlns:a16="http://schemas.microsoft.com/office/drawing/2014/main" id="{11A25CC7-84CA-762D-93C8-39C5B0E14F72}"/>
              </a:ext>
            </a:extLst>
          </p:cNvPr>
          <p:cNvGrpSpPr/>
          <p:nvPr/>
        </p:nvGrpSpPr>
        <p:grpSpPr>
          <a:xfrm>
            <a:off x="5962785" y="561642"/>
            <a:ext cx="5750309" cy="5734716"/>
            <a:chOff x="6001059" y="176170"/>
            <a:chExt cx="5750309" cy="5734716"/>
          </a:xfrm>
        </p:grpSpPr>
        <p:sp>
          <p:nvSpPr>
            <p:cNvPr id="3" name="Oval 2">
              <a:extLst>
                <a:ext uri="{FF2B5EF4-FFF2-40B4-BE49-F238E27FC236}">
                  <a16:creationId xmlns:a16="http://schemas.microsoft.com/office/drawing/2014/main" id="{B6259D4E-629E-0CE9-56CB-A5E1E2C0442D}"/>
                </a:ext>
              </a:extLst>
            </p:cNvPr>
            <p:cNvSpPr/>
            <p:nvPr/>
          </p:nvSpPr>
          <p:spPr>
            <a:xfrm>
              <a:off x="6001059" y="1575947"/>
              <a:ext cx="2926080" cy="2926080"/>
            </a:xfrm>
            <a:prstGeom prst="ellipse">
              <a:avLst/>
            </a:prstGeom>
            <a:solidFill>
              <a:schemeClr val="accent6">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BIOLOGICAL</a:t>
              </a:r>
            </a:p>
          </p:txBody>
        </p:sp>
        <p:sp>
          <p:nvSpPr>
            <p:cNvPr id="4" name="Oval 3">
              <a:extLst>
                <a:ext uri="{FF2B5EF4-FFF2-40B4-BE49-F238E27FC236}">
                  <a16:creationId xmlns:a16="http://schemas.microsoft.com/office/drawing/2014/main" id="{10A18FE8-79F2-B1F6-0A84-B425F648EBBA}"/>
                </a:ext>
              </a:extLst>
            </p:cNvPr>
            <p:cNvSpPr/>
            <p:nvPr/>
          </p:nvSpPr>
          <p:spPr>
            <a:xfrm>
              <a:off x="8825288" y="1576269"/>
              <a:ext cx="2926080" cy="2926080"/>
            </a:xfrm>
            <a:prstGeom prst="ellipse">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effectLst>
                    <a:outerShdw blurRad="38100" dist="38100" dir="2700000" algn="tl">
                      <a:srgbClr val="000000">
                        <a:alpha val="43137"/>
                      </a:srgbClr>
                    </a:outerShdw>
                  </a:effectLst>
                </a:rPr>
                <a:t>PSYCHOLOGICAL</a:t>
              </a:r>
            </a:p>
          </p:txBody>
        </p:sp>
        <p:sp>
          <p:nvSpPr>
            <p:cNvPr id="5" name="Oval 4">
              <a:extLst>
                <a:ext uri="{FF2B5EF4-FFF2-40B4-BE49-F238E27FC236}">
                  <a16:creationId xmlns:a16="http://schemas.microsoft.com/office/drawing/2014/main" id="{7595C105-F60D-8ADB-E29F-06A1C472F8AE}"/>
                </a:ext>
              </a:extLst>
            </p:cNvPr>
            <p:cNvSpPr/>
            <p:nvPr/>
          </p:nvSpPr>
          <p:spPr>
            <a:xfrm>
              <a:off x="7409106" y="2984806"/>
              <a:ext cx="2926080" cy="2926080"/>
            </a:xfrm>
            <a:prstGeom prst="ellipse">
              <a:avLst/>
            </a:prstGeom>
            <a:solidFill>
              <a:srgbClr val="7030A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SPIRITUAL</a:t>
              </a:r>
            </a:p>
          </p:txBody>
        </p:sp>
        <p:sp>
          <p:nvSpPr>
            <p:cNvPr id="6" name="Oval 5">
              <a:extLst>
                <a:ext uri="{FF2B5EF4-FFF2-40B4-BE49-F238E27FC236}">
                  <a16:creationId xmlns:a16="http://schemas.microsoft.com/office/drawing/2014/main" id="{24BF161E-E479-8E4E-0677-7B1979563ACF}"/>
                </a:ext>
              </a:extLst>
            </p:cNvPr>
            <p:cNvSpPr/>
            <p:nvPr/>
          </p:nvSpPr>
          <p:spPr>
            <a:xfrm>
              <a:off x="7409106" y="176170"/>
              <a:ext cx="2926080" cy="2926080"/>
            </a:xfrm>
            <a:prstGeom prst="ellipse">
              <a:avLst/>
            </a:prstGeom>
            <a:solidFill>
              <a:srgbClr val="00B05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SOCIAL</a:t>
              </a:r>
            </a:p>
          </p:txBody>
        </p:sp>
      </p:grpSp>
    </p:spTree>
    <p:extLst>
      <p:ext uri="{BB962C8B-B14F-4D97-AF65-F5344CB8AC3E}">
        <p14:creationId xmlns:p14="http://schemas.microsoft.com/office/powerpoint/2010/main" val="2093212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pic>
        <p:nvPicPr>
          <p:cNvPr id="4" name="Picture 3" descr="Wave in water">
            <a:extLst>
              <a:ext uri="{FF2B5EF4-FFF2-40B4-BE49-F238E27FC236}">
                <a16:creationId xmlns:a16="http://schemas.microsoft.com/office/drawing/2014/main" id="{510A5A57-4E74-9929-D374-D82E4855D3EA}"/>
              </a:ext>
            </a:extLst>
          </p:cNvPr>
          <p:cNvPicPr>
            <a:picLocks noChangeAspect="1"/>
          </p:cNvPicPr>
          <p:nvPr/>
        </p:nvPicPr>
        <p:blipFill>
          <a:blip r:embed="rId3"/>
          <a:srcRect b="15730"/>
          <a:stretch>
            <a:fillRect/>
          </a:stretch>
        </p:blipFill>
        <p:spPr>
          <a:xfrm>
            <a:off x="-1" y="-31"/>
            <a:ext cx="12191997" cy="6858022"/>
          </a:xfrm>
          <a:prstGeom prst="rect">
            <a:avLst/>
          </a:prstGeom>
        </p:spPr>
      </p:pic>
      <p:sp>
        <p:nvSpPr>
          <p:cNvPr id="10" name="Rectangle 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26EC2C-014F-DDF6-DCE8-4187E34A6324}"/>
              </a:ext>
            </a:extLst>
          </p:cNvPr>
          <p:cNvSpPr txBox="1"/>
          <p:nvPr/>
        </p:nvSpPr>
        <p:spPr>
          <a:xfrm>
            <a:off x="1376624" y="3428989"/>
            <a:ext cx="10309609" cy="3477875"/>
          </a:xfrm>
          <a:prstGeom prst="rect">
            <a:avLst/>
          </a:prstGeom>
          <a:noFill/>
        </p:spPr>
        <p:txBody>
          <a:bodyPr wrap="square" rtlCol="0">
            <a:spAutoFit/>
          </a:bodyPr>
          <a:lstStyle/>
          <a:p>
            <a:r>
              <a:rPr lang="en-US" sz="2000" dirty="0"/>
              <a:t>Isaiah 59:1</a:t>
            </a:r>
          </a:p>
          <a:p>
            <a:r>
              <a:rPr lang="en-US" sz="2000" b="0" i="0" dirty="0">
                <a:solidFill>
                  <a:srgbClr val="000000"/>
                </a:solidFill>
                <a:effectLst/>
              </a:rPr>
              <a:t>Behold, the </a:t>
            </a:r>
            <a:r>
              <a:rPr lang="en-US" sz="2000" b="0" i="0" cap="small" dirty="0">
                <a:solidFill>
                  <a:srgbClr val="000000"/>
                </a:solidFill>
                <a:effectLst/>
              </a:rPr>
              <a:t>Lord</a:t>
            </a:r>
            <a:r>
              <a:rPr lang="en-US" sz="2000" b="0" i="0" dirty="0">
                <a:solidFill>
                  <a:srgbClr val="000000"/>
                </a:solidFill>
                <a:effectLst/>
              </a:rPr>
              <a:t>’s hand is not shortened, That it cannot save;</a:t>
            </a:r>
            <a:br>
              <a:rPr lang="en-US" sz="2000" dirty="0"/>
            </a:br>
            <a:r>
              <a:rPr lang="en-US" sz="2000" b="0" i="0" dirty="0">
                <a:solidFill>
                  <a:srgbClr val="000000"/>
                </a:solidFill>
                <a:effectLst/>
              </a:rPr>
              <a:t>Nor His ear heavy, That it cannot hear.</a:t>
            </a:r>
          </a:p>
          <a:p>
            <a:endParaRPr lang="en-US" sz="2000" dirty="0">
              <a:solidFill>
                <a:srgbClr val="000000"/>
              </a:solidFill>
            </a:endParaRPr>
          </a:p>
          <a:p>
            <a:r>
              <a:rPr lang="en-US" sz="2000" b="0" i="0" dirty="0">
                <a:solidFill>
                  <a:srgbClr val="000000"/>
                </a:solidFill>
                <a:effectLst/>
              </a:rPr>
              <a:t>Jeremiah 32:27</a:t>
            </a:r>
          </a:p>
          <a:p>
            <a:r>
              <a:rPr lang="en-US" sz="2000" b="0" i="0" dirty="0">
                <a:solidFill>
                  <a:srgbClr val="000000"/>
                </a:solidFill>
                <a:effectLst/>
              </a:rPr>
              <a:t>“Behold, I </a:t>
            </a:r>
            <a:r>
              <a:rPr lang="en-US" sz="2000" b="0" i="1" dirty="0">
                <a:solidFill>
                  <a:srgbClr val="000000"/>
                </a:solidFill>
                <a:effectLst/>
              </a:rPr>
              <a:t>am</a:t>
            </a:r>
            <a:r>
              <a:rPr lang="en-US" sz="2000" b="0" i="0" dirty="0">
                <a:solidFill>
                  <a:srgbClr val="000000"/>
                </a:solidFill>
                <a:effectLst/>
              </a:rPr>
              <a:t> the </a:t>
            </a:r>
            <a:r>
              <a:rPr lang="en-US" sz="2000" b="0" i="0" cap="small" dirty="0">
                <a:solidFill>
                  <a:srgbClr val="000000"/>
                </a:solidFill>
                <a:effectLst/>
              </a:rPr>
              <a:t>Lord</a:t>
            </a:r>
            <a:r>
              <a:rPr lang="en-US" sz="2000" b="0" i="0" dirty="0">
                <a:solidFill>
                  <a:srgbClr val="000000"/>
                </a:solidFill>
                <a:effectLst/>
              </a:rPr>
              <a:t>, the God of all flesh. Is there anything too hard for Me?</a:t>
            </a:r>
          </a:p>
          <a:p>
            <a:endParaRPr lang="en-US" sz="2000" dirty="0">
              <a:solidFill>
                <a:srgbClr val="000000"/>
              </a:solidFill>
            </a:endParaRPr>
          </a:p>
          <a:p>
            <a:r>
              <a:rPr lang="en-US" sz="2000" dirty="0">
                <a:solidFill>
                  <a:srgbClr val="000000"/>
                </a:solidFill>
              </a:rPr>
              <a:t>Ephesians 3:20-21</a:t>
            </a:r>
          </a:p>
          <a:p>
            <a:r>
              <a:rPr lang="en-US" sz="2000" b="0" i="0" dirty="0">
                <a:solidFill>
                  <a:srgbClr val="000000"/>
                </a:solidFill>
                <a:effectLst/>
              </a:rPr>
              <a:t>Now to Him who is able to do exceedingly abundantly above all that we ask or think, according to the power that works in us, to Him </a:t>
            </a:r>
            <a:r>
              <a:rPr lang="en-US" sz="2000" b="0" i="1" dirty="0">
                <a:solidFill>
                  <a:srgbClr val="000000"/>
                </a:solidFill>
                <a:effectLst/>
              </a:rPr>
              <a:t>be</a:t>
            </a:r>
            <a:r>
              <a:rPr lang="en-US" sz="2000" b="0" i="0" dirty="0">
                <a:solidFill>
                  <a:srgbClr val="000000"/>
                </a:solidFill>
                <a:effectLst/>
              </a:rPr>
              <a:t> glory in the church by Christ Jesus to all generations, forever and ever. Amen.</a:t>
            </a:r>
            <a:endParaRPr lang="en-US" sz="2000" dirty="0">
              <a:solidFill>
                <a:srgbClr val="000000"/>
              </a:solidFill>
            </a:endParaRPr>
          </a:p>
        </p:txBody>
      </p:sp>
    </p:spTree>
    <p:extLst>
      <p:ext uri="{BB962C8B-B14F-4D97-AF65-F5344CB8AC3E}">
        <p14:creationId xmlns:p14="http://schemas.microsoft.com/office/powerpoint/2010/main" val="4197555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419D-5A2F-258D-7674-2C34917798BA}"/>
              </a:ext>
            </a:extLst>
          </p:cNvPr>
          <p:cNvSpPr>
            <a:spLocks noGrp="1"/>
          </p:cNvSpPr>
          <p:nvPr>
            <p:ph type="title"/>
          </p:nvPr>
        </p:nvSpPr>
        <p:spPr/>
        <p:txBody>
          <a:bodyPr/>
          <a:lstStyle/>
          <a:p>
            <a:r>
              <a:rPr lang="en-US" dirty="0"/>
              <a:t>Treating Illness from a Biological Perspective</a:t>
            </a:r>
          </a:p>
        </p:txBody>
      </p:sp>
      <p:sp>
        <p:nvSpPr>
          <p:cNvPr id="3" name="Text Placeholder 2">
            <a:extLst>
              <a:ext uri="{FF2B5EF4-FFF2-40B4-BE49-F238E27FC236}">
                <a16:creationId xmlns:a16="http://schemas.microsoft.com/office/drawing/2014/main" id="{647060A3-7271-2C54-5E25-8883AB66E17A}"/>
              </a:ext>
            </a:extLst>
          </p:cNvPr>
          <p:cNvSpPr>
            <a:spLocks noGrp="1"/>
          </p:cNvSpPr>
          <p:nvPr>
            <p:ph type="body" idx="1"/>
          </p:nvPr>
        </p:nvSpPr>
        <p:spPr/>
        <p:txBody>
          <a:bodyPr/>
          <a:lstStyle/>
          <a:p>
            <a:r>
              <a:rPr lang="en-US" dirty="0"/>
              <a:t>High Blood Pressure</a:t>
            </a:r>
          </a:p>
        </p:txBody>
      </p:sp>
      <p:sp>
        <p:nvSpPr>
          <p:cNvPr id="4" name="Content Placeholder 3">
            <a:extLst>
              <a:ext uri="{FF2B5EF4-FFF2-40B4-BE49-F238E27FC236}">
                <a16:creationId xmlns:a16="http://schemas.microsoft.com/office/drawing/2014/main" id="{DE842897-1F8E-38C1-0753-E68B892483CA}"/>
              </a:ext>
            </a:extLst>
          </p:cNvPr>
          <p:cNvSpPr>
            <a:spLocks noGrp="1"/>
          </p:cNvSpPr>
          <p:nvPr>
            <p:ph sz="half" idx="2"/>
          </p:nvPr>
        </p:nvSpPr>
        <p:spPr/>
        <p:txBody>
          <a:bodyPr>
            <a:normAutofit lnSpcReduction="10000"/>
          </a:bodyPr>
          <a:lstStyle/>
          <a:p>
            <a:r>
              <a:rPr lang="en-US" dirty="0"/>
              <a:t>Medication</a:t>
            </a:r>
          </a:p>
          <a:p>
            <a:r>
              <a:rPr lang="en-US" dirty="0"/>
              <a:t>Home Blood Pressure Monitoring</a:t>
            </a:r>
          </a:p>
          <a:p>
            <a:r>
              <a:rPr lang="en-US" dirty="0"/>
              <a:t>Adequate Sleep</a:t>
            </a:r>
          </a:p>
          <a:p>
            <a:r>
              <a:rPr lang="en-US" dirty="0"/>
              <a:t>Exercise</a:t>
            </a:r>
          </a:p>
          <a:p>
            <a:r>
              <a:rPr lang="en-US" dirty="0"/>
              <a:t>Stress Reduction/Self-care </a:t>
            </a:r>
          </a:p>
        </p:txBody>
      </p:sp>
      <p:sp>
        <p:nvSpPr>
          <p:cNvPr id="5" name="Text Placeholder 4">
            <a:extLst>
              <a:ext uri="{FF2B5EF4-FFF2-40B4-BE49-F238E27FC236}">
                <a16:creationId xmlns:a16="http://schemas.microsoft.com/office/drawing/2014/main" id="{44B0756A-DFF1-426C-15E2-40BC1C2EFB7C}"/>
              </a:ext>
            </a:extLst>
          </p:cNvPr>
          <p:cNvSpPr>
            <a:spLocks noGrp="1"/>
          </p:cNvSpPr>
          <p:nvPr>
            <p:ph type="body" sz="quarter" idx="3"/>
          </p:nvPr>
        </p:nvSpPr>
        <p:spPr/>
        <p:txBody>
          <a:bodyPr/>
          <a:lstStyle/>
          <a:p>
            <a:r>
              <a:rPr lang="en-US" dirty="0"/>
              <a:t>Depression</a:t>
            </a:r>
          </a:p>
        </p:txBody>
      </p:sp>
      <p:sp>
        <p:nvSpPr>
          <p:cNvPr id="6" name="Content Placeholder 5">
            <a:extLst>
              <a:ext uri="{FF2B5EF4-FFF2-40B4-BE49-F238E27FC236}">
                <a16:creationId xmlns:a16="http://schemas.microsoft.com/office/drawing/2014/main" id="{A7777723-40CC-9ADF-BEC4-E6737703FAFF}"/>
              </a:ext>
            </a:extLst>
          </p:cNvPr>
          <p:cNvSpPr>
            <a:spLocks noGrp="1"/>
          </p:cNvSpPr>
          <p:nvPr>
            <p:ph sz="quarter" idx="4"/>
          </p:nvPr>
        </p:nvSpPr>
        <p:spPr/>
        <p:txBody>
          <a:bodyPr>
            <a:normAutofit lnSpcReduction="10000"/>
          </a:bodyPr>
          <a:lstStyle/>
          <a:p>
            <a:r>
              <a:rPr lang="en-US" dirty="0"/>
              <a:t>Medication</a:t>
            </a:r>
          </a:p>
          <a:p>
            <a:r>
              <a:rPr lang="en-US" dirty="0"/>
              <a:t>Mood Logs</a:t>
            </a:r>
          </a:p>
          <a:p>
            <a:r>
              <a:rPr lang="en-US" dirty="0"/>
              <a:t>Adequate Sleep</a:t>
            </a:r>
          </a:p>
          <a:p>
            <a:r>
              <a:rPr lang="en-US" dirty="0"/>
              <a:t>Exercise</a:t>
            </a:r>
          </a:p>
          <a:p>
            <a:r>
              <a:rPr lang="en-US" dirty="0"/>
              <a:t>Stress Reduction/Self-care</a:t>
            </a:r>
          </a:p>
        </p:txBody>
      </p:sp>
    </p:spTree>
    <p:extLst>
      <p:ext uri="{BB962C8B-B14F-4D97-AF65-F5344CB8AC3E}">
        <p14:creationId xmlns:p14="http://schemas.microsoft.com/office/powerpoint/2010/main" val="39601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47" y="2116753"/>
            <a:ext cx="4088106" cy="2781653"/>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A50B3A-8E23-34DD-5EE4-4DDC8618B2A9}"/>
              </a:ext>
            </a:extLst>
          </p:cNvPr>
          <p:cNvSpPr>
            <a:spLocks noGrp="1"/>
          </p:cNvSpPr>
          <p:nvPr>
            <p:ph type="title"/>
          </p:nvPr>
        </p:nvSpPr>
        <p:spPr>
          <a:xfrm>
            <a:off x="838200" y="1495426"/>
            <a:ext cx="3220880" cy="4024310"/>
          </a:xfrm>
        </p:spPr>
        <p:txBody>
          <a:bodyPr>
            <a:normAutofit/>
          </a:bodyPr>
          <a:lstStyle/>
          <a:p>
            <a:r>
              <a:rPr lang="en-US" sz="3600" dirty="0"/>
              <a:t>Mark </a:t>
            </a:r>
            <a:br>
              <a:rPr lang="en-US" sz="3600" dirty="0"/>
            </a:br>
            <a:r>
              <a:rPr lang="en-US" sz="3600" dirty="0"/>
              <a:t>12:29-30</a:t>
            </a:r>
          </a:p>
        </p:txBody>
      </p:sp>
      <p:graphicFrame>
        <p:nvGraphicFramePr>
          <p:cNvPr id="13" name="Content Placeholder 2">
            <a:extLst>
              <a:ext uri="{FF2B5EF4-FFF2-40B4-BE49-F238E27FC236}">
                <a16:creationId xmlns:a16="http://schemas.microsoft.com/office/drawing/2014/main" id="{01B0230B-D3B1-76DD-5F97-7F485490D5AA}"/>
              </a:ext>
            </a:extLst>
          </p:cNvPr>
          <p:cNvGraphicFramePr>
            <a:graphicFrameLocks noGrp="1"/>
          </p:cNvGraphicFramePr>
          <p:nvPr>
            <p:ph idx="1"/>
            <p:extLst>
              <p:ext uri="{D42A27DB-BD31-4B8C-83A1-F6EECF244321}">
                <p14:modId xmlns:p14="http://schemas.microsoft.com/office/powerpoint/2010/main" val="2920152448"/>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045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ense fog covering the mountain">
            <a:extLst>
              <a:ext uri="{FF2B5EF4-FFF2-40B4-BE49-F238E27FC236}">
                <a16:creationId xmlns:a16="http://schemas.microsoft.com/office/drawing/2014/main" id="{CE6DF1D7-38C8-C821-4BD5-D320E57AB8CD}"/>
              </a:ext>
            </a:extLst>
          </p:cNvPr>
          <p:cNvPicPr>
            <a:picLocks noChangeAspect="1"/>
          </p:cNvPicPr>
          <p:nvPr/>
        </p:nvPicPr>
        <p:blipFill>
          <a:blip r:embed="rId3"/>
          <a:srcRect l="25242" r="2027" b="-1"/>
          <a:stretch>
            <a:fill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4" name="Content Placeholder 2">
            <a:extLst>
              <a:ext uri="{FF2B5EF4-FFF2-40B4-BE49-F238E27FC236}">
                <a16:creationId xmlns:a16="http://schemas.microsoft.com/office/drawing/2014/main" id="{1FAA9467-6182-748C-F74D-9D447277ED72}"/>
              </a:ext>
            </a:extLst>
          </p:cNvPr>
          <p:cNvSpPr>
            <a:spLocks noGrp="1"/>
          </p:cNvSpPr>
          <p:nvPr>
            <p:ph idx="1"/>
          </p:nvPr>
        </p:nvSpPr>
        <p:spPr>
          <a:xfrm>
            <a:off x="350838" y="136188"/>
            <a:ext cx="4619625" cy="6351926"/>
          </a:xfrm>
        </p:spPr>
        <p:txBody>
          <a:bodyPr anchor="ctr">
            <a:normAutofit/>
          </a:bodyPr>
          <a:lstStyle/>
          <a:p>
            <a:pPr marL="0" indent="0">
              <a:buNone/>
            </a:pPr>
            <a:r>
              <a:rPr lang="en-US" sz="2000" dirty="0"/>
              <a:t>Isaiah 53:3 </a:t>
            </a:r>
          </a:p>
          <a:p>
            <a:pPr marL="0" indent="0">
              <a:buNone/>
            </a:pPr>
            <a:r>
              <a:rPr lang="en-US" sz="2000" b="0" i="0" dirty="0">
                <a:effectLst/>
              </a:rPr>
              <a:t>He is despised and rejected by men,</a:t>
            </a:r>
            <a:br>
              <a:rPr lang="en-US" sz="2000" dirty="0"/>
            </a:br>
            <a:r>
              <a:rPr lang="en-US" sz="2000" b="0" i="0" dirty="0">
                <a:effectLst/>
              </a:rPr>
              <a:t>A Man of </a:t>
            </a:r>
            <a:r>
              <a:rPr lang="en-US" sz="2000" b="1" i="0" dirty="0">
                <a:effectLst/>
              </a:rPr>
              <a:t>sorrows</a:t>
            </a:r>
            <a:r>
              <a:rPr lang="en-US" sz="2000" b="0" i="0" dirty="0">
                <a:effectLst/>
              </a:rPr>
              <a:t> and acquainted with </a:t>
            </a:r>
            <a:r>
              <a:rPr lang="en-US" sz="2000" b="1" i="0" dirty="0">
                <a:effectLst/>
              </a:rPr>
              <a:t>grief</a:t>
            </a:r>
            <a:r>
              <a:rPr lang="en-US" sz="2000" b="0" i="0" dirty="0">
                <a:effectLst/>
              </a:rPr>
              <a:t>.</a:t>
            </a:r>
          </a:p>
          <a:p>
            <a:pPr marL="0" indent="0">
              <a:buNone/>
            </a:pPr>
            <a:endParaRPr lang="en-US" sz="2000" b="0" i="0" dirty="0">
              <a:effectLst/>
            </a:endParaRPr>
          </a:p>
          <a:p>
            <a:pPr>
              <a:buNone/>
            </a:pPr>
            <a:r>
              <a:rPr lang="en-US" sz="2000" dirty="0"/>
              <a:t>John 11:33-35</a:t>
            </a:r>
          </a:p>
          <a:p>
            <a:pPr>
              <a:buNone/>
            </a:pPr>
            <a:r>
              <a:rPr lang="en-US" sz="2000" b="1" i="0" baseline="30000" dirty="0">
                <a:effectLst/>
              </a:rPr>
              <a:t>33 </a:t>
            </a:r>
            <a:r>
              <a:rPr lang="en-US" sz="2000" b="0" i="0" dirty="0">
                <a:effectLst/>
              </a:rPr>
              <a:t>Therefore, when Jesus saw her weeping, and the Jews who came with her weeping, He </a:t>
            </a:r>
            <a:r>
              <a:rPr lang="en-US" sz="2000" b="1" i="0" dirty="0">
                <a:effectLst/>
              </a:rPr>
              <a:t>groaned in the spirit and was troubled</a:t>
            </a:r>
            <a:r>
              <a:rPr lang="en-US" sz="2000" b="0" i="0" dirty="0">
                <a:effectLst/>
              </a:rPr>
              <a:t>. </a:t>
            </a:r>
            <a:r>
              <a:rPr lang="en-US" sz="2000" b="1" i="0" baseline="30000" dirty="0">
                <a:effectLst/>
              </a:rPr>
              <a:t>34 </a:t>
            </a:r>
            <a:r>
              <a:rPr lang="en-US" sz="2000" b="0" i="0" dirty="0">
                <a:effectLst/>
              </a:rPr>
              <a:t>And He said, “Where have you laid him?”</a:t>
            </a:r>
          </a:p>
          <a:p>
            <a:pPr>
              <a:buNone/>
            </a:pPr>
            <a:r>
              <a:rPr lang="en-US" sz="2000" b="0" i="0" dirty="0">
                <a:effectLst/>
              </a:rPr>
              <a:t>They said to Him, “Lord, come and see.”</a:t>
            </a:r>
          </a:p>
          <a:p>
            <a:pPr marL="0" indent="0">
              <a:buNone/>
            </a:pPr>
            <a:r>
              <a:rPr lang="en-US" sz="2000" b="1" i="0" baseline="30000" dirty="0">
                <a:effectLst/>
              </a:rPr>
              <a:t>35 </a:t>
            </a:r>
            <a:r>
              <a:rPr lang="en-US" sz="2000" b="1" i="0" dirty="0">
                <a:effectLst/>
              </a:rPr>
              <a:t>Jesus wept. </a:t>
            </a:r>
            <a:endParaRPr lang="en-US" sz="2000" b="1" dirty="0"/>
          </a:p>
        </p:txBody>
      </p:sp>
    </p:spTree>
    <p:extLst>
      <p:ext uri="{BB962C8B-B14F-4D97-AF65-F5344CB8AC3E}">
        <p14:creationId xmlns:p14="http://schemas.microsoft.com/office/powerpoint/2010/main" val="1917884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Black sheep among white sheep">
            <a:extLst>
              <a:ext uri="{FF2B5EF4-FFF2-40B4-BE49-F238E27FC236}">
                <a16:creationId xmlns:a16="http://schemas.microsoft.com/office/drawing/2014/main" id="{A45EC6A2-013F-54E7-87CE-0AB31F4E1A6F}"/>
              </a:ext>
            </a:extLst>
          </p:cNvPr>
          <p:cNvPicPr>
            <a:picLocks noChangeAspect="1"/>
          </p:cNvPicPr>
          <p:nvPr/>
        </p:nvPicPr>
        <p:blipFill>
          <a:blip r:embed="rId3"/>
          <a:srcRect l="22161" r="18305" b="-1"/>
          <a:stretch>
            <a:fillRect/>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F8AAED0-7E2E-26D5-0DD0-4DCBC6ED225C}"/>
              </a:ext>
            </a:extLst>
          </p:cNvPr>
          <p:cNvSpPr>
            <a:spLocks noGrp="1"/>
          </p:cNvSpPr>
          <p:nvPr>
            <p:ph idx="1"/>
          </p:nvPr>
        </p:nvSpPr>
        <p:spPr>
          <a:xfrm>
            <a:off x="6513788" y="1099226"/>
            <a:ext cx="4840010" cy="5077737"/>
          </a:xfrm>
        </p:spPr>
        <p:txBody>
          <a:bodyPr>
            <a:normAutofit/>
          </a:bodyPr>
          <a:lstStyle/>
          <a:p>
            <a:pPr marL="0" indent="0">
              <a:buNone/>
            </a:pPr>
            <a:r>
              <a:rPr lang="en-US" sz="2000" dirty="0"/>
              <a:t>Matthew 9:36</a:t>
            </a:r>
          </a:p>
          <a:p>
            <a:pPr marL="0" indent="0">
              <a:buNone/>
            </a:pPr>
            <a:r>
              <a:rPr lang="en-US" sz="2000" b="1" i="0" baseline="30000" dirty="0">
                <a:effectLst/>
                <a:latin typeface="system-ui"/>
              </a:rPr>
              <a:t> </a:t>
            </a:r>
            <a:r>
              <a:rPr lang="en-US" sz="2000" b="0" i="0" dirty="0">
                <a:effectLst/>
              </a:rPr>
              <a:t>But when He saw the multitudes, He was </a:t>
            </a:r>
            <a:r>
              <a:rPr lang="en-US" sz="2000" b="1" i="0" dirty="0">
                <a:effectLst/>
              </a:rPr>
              <a:t>moved with compassion</a:t>
            </a:r>
            <a:r>
              <a:rPr lang="en-US" sz="2000" b="0" i="0" dirty="0">
                <a:effectLst/>
              </a:rPr>
              <a:t> for them, because they were weary and scattered, like sheep having no shepherd.</a:t>
            </a:r>
            <a:endParaRPr lang="en-US" sz="2000" dirty="0"/>
          </a:p>
          <a:p>
            <a:pPr marL="0" indent="0">
              <a:buNone/>
            </a:pPr>
            <a:endParaRPr lang="en-US" sz="2000" dirty="0"/>
          </a:p>
          <a:p>
            <a:pPr marL="0" indent="0">
              <a:buNone/>
            </a:pPr>
            <a:r>
              <a:rPr lang="en-US" sz="2000" dirty="0"/>
              <a:t>Matthew 14:14</a:t>
            </a:r>
          </a:p>
          <a:p>
            <a:pPr marL="0" indent="0">
              <a:buNone/>
            </a:pPr>
            <a:r>
              <a:rPr lang="en-US" sz="2000" b="1" i="0" baseline="30000" dirty="0">
                <a:effectLst/>
              </a:rPr>
              <a:t> </a:t>
            </a:r>
            <a:r>
              <a:rPr lang="en-US" sz="2000" b="0" i="0" dirty="0">
                <a:effectLst/>
              </a:rPr>
              <a:t>And when Jesus went out He saw a great multitude; and He was </a:t>
            </a:r>
            <a:r>
              <a:rPr lang="en-US" sz="2000" b="1" i="0" dirty="0">
                <a:effectLst/>
              </a:rPr>
              <a:t>moved with compassion</a:t>
            </a:r>
            <a:r>
              <a:rPr lang="en-US" sz="2000" b="0" i="0" dirty="0">
                <a:effectLst/>
              </a:rPr>
              <a:t> for them, and healed their sick.</a:t>
            </a:r>
          </a:p>
          <a:p>
            <a:pPr marL="0" indent="0">
              <a:buNone/>
            </a:pPr>
            <a:endParaRPr lang="en-US" sz="2000" dirty="0"/>
          </a:p>
        </p:txBody>
      </p:sp>
    </p:spTree>
    <p:extLst>
      <p:ext uri="{BB962C8B-B14F-4D97-AF65-F5344CB8AC3E}">
        <p14:creationId xmlns:p14="http://schemas.microsoft.com/office/powerpoint/2010/main" val="2910252557"/>
      </p:ext>
    </p:extLst>
  </p:cSld>
  <p:clrMapOvr>
    <a:masterClrMapping/>
  </p:clrMapOvr>
</p:sld>
</file>

<file path=ppt/theme/theme1.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8412</TotalTime>
  <Words>6961</Words>
  <Application>Microsoft Office PowerPoint</Application>
  <PresentationFormat>Widescreen</PresentationFormat>
  <Paragraphs>333</Paragraphs>
  <Slides>37</Slides>
  <Notes>36</Notes>
  <HiddenSlides>2</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Arial</vt:lpstr>
      <vt:lpstr>Cambria</vt:lpstr>
      <vt:lpstr>Century Gothic</vt:lpstr>
      <vt:lpstr>Elephant</vt:lpstr>
      <vt:lpstr>Open Sans</vt:lpstr>
      <vt:lpstr>Roboto Mono Web</vt:lpstr>
      <vt:lpstr>system-ui</vt:lpstr>
      <vt:lpstr>BrushVTI</vt:lpstr>
      <vt:lpstr>Bringing It Together</vt:lpstr>
      <vt:lpstr>PowerPoint Presentation</vt:lpstr>
      <vt:lpstr>PowerPoint Presentation</vt:lpstr>
      <vt:lpstr>Mental Health is the intersection of your biology, environment, mind, emotions, and soul.</vt:lpstr>
      <vt:lpstr>PowerPoint Presentation</vt:lpstr>
      <vt:lpstr>Treating Illness from a Biological Perspective</vt:lpstr>
      <vt:lpstr>Mark  12:29-30</vt:lpstr>
      <vt:lpstr>PowerPoint Presentation</vt:lpstr>
      <vt:lpstr>PowerPoint Presentation</vt:lpstr>
      <vt:lpstr>PowerPoint Presentation</vt:lpstr>
      <vt:lpstr>PowerPoint Presentation</vt:lpstr>
      <vt:lpstr>PowerPoint Presentation</vt:lpstr>
      <vt:lpstr>The World Health Organization (WHO) defines health as "a state of complete physical, mental, and social well-being and not merely the absence of disease or infirmity." </vt:lpstr>
      <vt:lpstr>Romans 12:4-6</vt:lpstr>
      <vt:lpstr>Isaiah 61:1-3.  “The Spirit of the Lord God is upon Me, Because the Lord has anointed Me To preach good tidings to the poor; He has sent Me to heal the brokenhearted, To proclaim liberty to the captives, And the opening of the prison to those who are bound; 2 To proclaim the acceptable year of the Lord, And the day of vengeance of our God; To comfort all who mourn, 3 To console those who mourn in Zion, To give them beauty for ashes, The oil of joy for mourning, The garment of praise for the spirit of heaviness; That they may be called trees of righteousness, The planting of the Lord, that He may be glorified.” </vt:lpstr>
      <vt:lpstr>According to NAMI, in the United States each year, mental illness is experienced by   1 in 5 adults  1 in 6 youth aged 6-17   50% of  all lifetime mental illness begins by age 14, and 75% by age 24</vt:lpstr>
      <vt:lpstr>John 9  2 And His disciples asked Him, saying, “Rabbi, who sinned, this man or his parents, that he was born blind?”  3 Jesus answered, “Neither this man nor his parents sinned, but that the works of God should be revealed in him.  </vt:lpstr>
      <vt:lpstr>PowerPoint Presentation</vt:lpstr>
      <vt:lpstr>Person-Centered, Respectful Language</vt:lpstr>
      <vt:lpstr>PowerPoint Presentation</vt:lpstr>
      <vt:lpstr>PowerPoint Presentation</vt:lpstr>
      <vt:lpstr>PowerPoint Presentation</vt:lpstr>
      <vt:lpstr>PowerPoint Presentation</vt:lpstr>
      <vt:lpstr>PowerPoint Presentation</vt:lpstr>
      <vt:lpstr>PowerPoint Presentation</vt:lpstr>
      <vt:lpstr> </vt:lpstr>
      <vt:lpstr>Responding to Others in a Storm</vt:lpstr>
      <vt:lpstr>PowerPoint Presentation</vt:lpstr>
      <vt:lpstr>PowerPoint Presentation</vt:lpstr>
      <vt:lpstr>PowerPoint Presentation</vt:lpstr>
      <vt:lpstr>Isaiah 54:10 For the mountains shall depart And the hills be removed, But My kindness shall not depart from you, Nor shall My covenant of peace be removed,” Says the Lord, who has mercy on you.</vt:lpstr>
      <vt:lpstr>PowerPoint Presentation</vt:lpstr>
      <vt:lpstr>PowerPoint Presentation</vt:lpstr>
      <vt:lpstr>The Lord is near to the brokenhearted  And saves those who are crushed in spirit.  Psalm 34:18 (NASB)</vt:lpstr>
      <vt:lpstr>Songs for the Struggle</vt:lpstr>
      <vt:lpstr>PowerPoint Presentation</vt:lpstr>
      <vt:lpstr>Bringing It Together</vt:lpstr>
    </vt:vector>
  </TitlesOfParts>
  <Company>Prisma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Jana Farmer</dc:creator>
  <cp:lastModifiedBy>Randy See</cp:lastModifiedBy>
  <cp:revision>2</cp:revision>
  <dcterms:created xsi:type="dcterms:W3CDTF">2025-06-15T13:15:34Z</dcterms:created>
  <dcterms:modified xsi:type="dcterms:W3CDTF">2025-06-22T13:38:35Z</dcterms:modified>
</cp:coreProperties>
</file>