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312" r:id="rId3"/>
    <p:sldId id="274" r:id="rId4"/>
    <p:sldId id="336" r:id="rId5"/>
    <p:sldId id="347" r:id="rId6"/>
    <p:sldId id="330" r:id="rId7"/>
    <p:sldId id="350" r:id="rId8"/>
    <p:sldId id="334" r:id="rId9"/>
    <p:sldId id="337" r:id="rId10"/>
    <p:sldId id="338" r:id="rId11"/>
    <p:sldId id="327" r:id="rId12"/>
    <p:sldId id="326" r:id="rId13"/>
    <p:sldId id="340" r:id="rId14"/>
    <p:sldId id="351" r:id="rId15"/>
    <p:sldId id="271" r:id="rId16"/>
    <p:sldId id="272" r:id="rId17"/>
    <p:sldId id="349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731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546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154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526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0850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037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106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51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32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393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580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278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033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713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360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2601575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2601575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2901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reachingtoday.com/illustrations/2009/october/2101909.html" TargetMode="External"/><Relationship Id="rId4" Type="http://schemas.openxmlformats.org/officeDocument/2006/relationships/hyperlink" Target="https://www.preachingtoday.com/illustrations/2011/october/1102411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esearchgate.net/figure/Example-of-a-typical-rip-current-at-Marina-Beach-California-The-rip-current-can-be_fig1_321741831" TargetMode="External"/><Relationship Id="rId4" Type="http://schemas.openxmlformats.org/officeDocument/2006/relationships/hyperlink" Target="https://bobowenblog.com/2016/03/17/cros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" name="Picture 6" descr="A crown of thorns and a crown of thorns&#10;&#10;Description automatically generated">
            <a:extLst>
              <a:ext uri="{FF2B5EF4-FFF2-40B4-BE49-F238E27FC236}">
                <a16:creationId xmlns:a16="http://schemas.microsoft.com/office/drawing/2014/main" id="{0033701A-A1EC-3966-D960-F7CEB7B0A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176" y="-147912"/>
            <a:ext cx="9669910" cy="5439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F6F04-5F63-6DD2-CB7C-9B8F6025BF8D}"/>
              </a:ext>
            </a:extLst>
          </p:cNvPr>
          <p:cNvSpPr txBox="1"/>
          <p:nvPr/>
        </p:nvSpPr>
        <p:spPr>
          <a:xfrm>
            <a:off x="600362" y="1387575"/>
            <a:ext cx="7943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The King and His Kingdom Part 39</a:t>
            </a:r>
            <a:endParaRPr lang="en-US" sz="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</a:rPr>
              <a:t>“Costs and Rewards”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14756-1E81-34A4-4AB5-0478DAEB6F5D}"/>
              </a:ext>
            </a:extLst>
          </p:cNvPr>
          <p:cNvSpPr txBox="1"/>
          <p:nvPr/>
        </p:nvSpPr>
        <p:spPr>
          <a:xfrm>
            <a:off x="600361" y="3063510"/>
            <a:ext cx="794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Matthew 10:34-42</a:t>
            </a:r>
            <a:endParaRPr lang="en-US" sz="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endParaRPr lang="en-US" sz="8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</a:rPr>
              <a:t>September 21,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[38] And whoever does not take his cross and follow me is not worthy of me. [39] Whoever finds his life will lose it, and whoever loses his life for my sake will find it. </a:t>
            </a:r>
          </a:p>
          <a:p>
            <a:pPr>
              <a:buClrTx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“Love of one’s own life is often the greatest hindrance to full commitment to Christ.”</a:t>
            </a:r>
            <a:endParaRPr lang="en-US" sz="1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–John MacArthur </a:t>
            </a:r>
          </a:p>
        </p:txBody>
      </p:sp>
    </p:spTree>
    <p:extLst>
      <p:ext uri="{BB962C8B-B14F-4D97-AF65-F5344CB8AC3E}">
        <p14:creationId xmlns:p14="http://schemas.microsoft.com/office/powerpoint/2010/main" val="77616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66FB04-F2A4-4E9D-B240-3D6E1EBCC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214" y="77225"/>
            <a:ext cx="7203125" cy="49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49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C53105-9329-4229-813C-BA7998BEA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0" y="93443"/>
            <a:ext cx="8917069" cy="4971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EA0BFD-A102-41E2-9C1D-1D70C2F181F0}"/>
              </a:ext>
            </a:extLst>
          </p:cNvPr>
          <p:cNvSpPr txBox="1"/>
          <p:nvPr/>
        </p:nvSpPr>
        <p:spPr>
          <a:xfrm>
            <a:off x="242505" y="638025"/>
            <a:ext cx="8534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en-US" sz="3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[39] Whoever finds his life will lose it, and whoever loses his life for my sake will find it. </a:t>
            </a:r>
          </a:p>
        </p:txBody>
      </p:sp>
    </p:spTree>
    <p:extLst>
      <p:ext uri="{BB962C8B-B14F-4D97-AF65-F5344CB8AC3E}">
        <p14:creationId xmlns:p14="http://schemas.microsoft.com/office/powerpoint/2010/main" val="85460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“If you try to go the way your gut tells you to go –the shortest distance into shore – you will die. If you think for yourself, you will die. God says, ‘If you come to me, you will live.’ That's it – death or life.” 					</a:t>
            </a: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–John </a:t>
            </a:r>
            <a:r>
              <a:rPr lang="en-US" sz="3200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Ortberg</a:t>
            </a: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51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0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[40] “Whoever receives you receives me, and whoever receives me receives him who sent me. [41] The one who receives a prophet because he is a prophet will receive a prophet’s reward, and the one who receives a righteous person because he is a righteous person will receive a righteous person’s reward. [42] And whoever gives one of these little ones even a cup of cold water because he is a disciple, truly, I say to you, he will by no means lose his reward.”</a:t>
            </a:r>
          </a:p>
        </p:txBody>
      </p:sp>
    </p:spTree>
    <p:extLst>
      <p:ext uri="{BB962C8B-B14F-4D97-AF65-F5344CB8AC3E}">
        <p14:creationId xmlns:p14="http://schemas.microsoft.com/office/powerpoint/2010/main" val="324012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Resources (1):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J. Vernon McGee.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“Thru the Bible with J. Vernon McGee, Volume IV, Matthew-Romans.”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Thomas Nelson Publishing, 1982.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John MacArthur.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 MacArthur New Testament Commentary.”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Moody Publishers, 1985.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Warren W.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Wiersbe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“The </a:t>
            </a:r>
            <a:r>
              <a:rPr lang="en-US" sz="2400" i="1" kern="1200" dirty="0" err="1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Wiersbe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Bible Commentary, The Complete New Testament in One Volume.”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David C. Cook, 2007.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Platt.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“Christ Centered Exposition: Exalting Jesus in Matthew.”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Series Editors: David Platt, Daniel L. Akin, and Tony Merida.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B&amp;H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Publishing Group, 2013.</a:t>
            </a:r>
          </a:p>
        </p:txBody>
      </p:sp>
    </p:spTree>
    <p:extLst>
      <p:ext uri="{BB962C8B-B14F-4D97-AF65-F5344CB8AC3E}">
        <p14:creationId xmlns:p14="http://schemas.microsoft.com/office/powerpoint/2010/main" val="94202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Resources (2):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Charles H. Spurgeon.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“Commentary on Matthew: The Gospel of the Kingdom.”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Banner of Truth Trust, first publication 1893, reprinted 2010, 2013.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Haddon Robinson. From the sermon,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"Love Keeps Going."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PreachingToday.com.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https://www.preachingtoday.com/illustrations/2011/october/1102411.html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</a:t>
            </a:r>
            <a:r>
              <a:rPr lang="en-US" sz="2400" kern="1200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Ortberg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From the sermon, </a:t>
            </a:r>
            <a:r>
              <a:rPr lang="en-US" sz="2400" i="1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"Thee Way of Wisdom."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PreachingToday.com. 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https://www.preachingtoday.com/illustrations/2009/october/2101909.html</a:t>
            </a: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2380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Resources (3):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r-FR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- </a:t>
            </a:r>
            <a:r>
              <a:rPr lang="fr-FR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https://bobowenblog.com/2016/03/17/cross/</a:t>
            </a:r>
            <a:endParaRPr lang="fr-FR" sz="2400" kern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fr-FR" sz="2400" kern="12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fr-FR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- </a:t>
            </a:r>
            <a:r>
              <a:rPr lang="fr-FR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https://www.researchgate.net/figure/Example-of-a-typical-rip-current-at-Marina-Beach-California-The-rip-current-can-be_fig1_321741831</a:t>
            </a:r>
            <a:r>
              <a:rPr lang="fr-FR" sz="2400" kern="12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650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Matthew 10:34-42 (ESV) – [34] “Do not think that I have come to bring peace to the earth. I have not come to bring peace, but a sword. [35] For I have come to set a man against his father, and a daughter against her mother, and a daughter-in-law against her mother-in-law. [36] And a person’s enemies will be those of his own household. </a:t>
            </a:r>
          </a:p>
        </p:txBody>
      </p:sp>
    </p:spTree>
    <p:extLst>
      <p:ext uri="{BB962C8B-B14F-4D97-AF65-F5344CB8AC3E}">
        <p14:creationId xmlns:p14="http://schemas.microsoft.com/office/powerpoint/2010/main" val="309795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[37] Whoever loves father or mother more than me is not worthy of me, and whoever loves son or daughter more than me is not worthy of me. [38] And whoever does not take his cross and follow me is not worthy of me. [39] Whoever finds his life will lose it, and whoever loses his life for my sake will find it.</a:t>
            </a:r>
          </a:p>
        </p:txBody>
      </p:sp>
    </p:spTree>
    <p:extLst>
      <p:ext uri="{BB962C8B-B14F-4D97-AF65-F5344CB8AC3E}">
        <p14:creationId xmlns:p14="http://schemas.microsoft.com/office/powerpoint/2010/main" val="124161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[40] “Whoever receives you receives me, and whoever receives me receives him who sent me. [41] The one who receives a prophet because he is a prophet will receive a prophet’s reward, and the one who receives a righteous person because he is a righteous person will receive a righteous person’s reward. </a:t>
            </a:r>
          </a:p>
        </p:txBody>
      </p:sp>
    </p:spTree>
    <p:extLst>
      <p:ext uri="{BB962C8B-B14F-4D97-AF65-F5344CB8AC3E}">
        <p14:creationId xmlns:p14="http://schemas.microsoft.com/office/powerpoint/2010/main" val="75996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[42] And whoever gives one of these little ones even a cup of cold water because he is a disciple, truly, I say to you, he will by no means lose his reward.”</a:t>
            </a:r>
          </a:p>
        </p:txBody>
      </p:sp>
    </p:spTree>
    <p:extLst>
      <p:ext uri="{BB962C8B-B14F-4D97-AF65-F5344CB8AC3E}">
        <p14:creationId xmlns:p14="http://schemas.microsoft.com/office/powerpoint/2010/main" val="405628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endParaRPr lang="en-US" sz="3200" kern="1200" dirty="0">
              <a:solidFill>
                <a:prstClr val="white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[34] “Do not think that I have come to bring peace to the earth. I have not come to bring peace, but a sword. </a:t>
            </a:r>
          </a:p>
        </p:txBody>
      </p:sp>
    </p:spTree>
    <p:extLst>
      <p:ext uri="{BB962C8B-B14F-4D97-AF65-F5344CB8AC3E}">
        <p14:creationId xmlns:p14="http://schemas.microsoft.com/office/powerpoint/2010/main" val="224577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[35] For I have come to set a man against his father, and a daughter against her mother, and a daughter-in-law against her mother-in-law. [36] And a person’s enemies will be those of his own household. [37] Whoever loves father or mother more than me is not worthy of me, and whoever loves son or daughter more than me is not worthy of me.</a:t>
            </a:r>
          </a:p>
        </p:txBody>
      </p:sp>
    </p:spTree>
    <p:extLst>
      <p:ext uri="{BB962C8B-B14F-4D97-AF65-F5344CB8AC3E}">
        <p14:creationId xmlns:p14="http://schemas.microsoft.com/office/powerpoint/2010/main" val="364227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000" i="1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"You don't know what you're asking me. Do you know what would happen if I did that? If I announced it to anybody, my wife would leave me. My family would disown me. My boss would fire me. I may want to leave to go back to the United States, and the government would not give me an exit visa. I'd give up everything. You go back home tomorrow. I would not expect you would support me, and I would starve to death in my own culture." </a:t>
            </a:r>
          </a:p>
        </p:txBody>
      </p:sp>
    </p:spTree>
    <p:extLst>
      <p:ext uri="{BB962C8B-B14F-4D97-AF65-F5344CB8AC3E}">
        <p14:creationId xmlns:p14="http://schemas.microsoft.com/office/powerpoint/2010/main" val="282379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4296B4-04AC-46C8-9D41-61159F3D488E}"/>
              </a:ext>
            </a:extLst>
          </p:cNvPr>
          <p:cNvSpPr txBox="1"/>
          <p:nvPr/>
        </p:nvSpPr>
        <p:spPr>
          <a:xfrm>
            <a:off x="346364" y="270931"/>
            <a:ext cx="85344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“If you think that Romans 8:28 – ‘All things work together for good to them who love God, to them who are the called according to his purposes,’ – is a promise that you'll have a middle-class life in a lovely little church in a nice little town where you may even get a pass to the country club, you're wrong.”   </a:t>
            </a:r>
          </a:p>
          <a:p>
            <a:pPr>
              <a:buClrTx/>
            </a:pPr>
            <a:r>
              <a:rPr lang="en-US" sz="3200" kern="1200" dirty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			–Haddon Robinson</a:t>
            </a:r>
          </a:p>
        </p:txBody>
      </p:sp>
    </p:spTree>
    <p:extLst>
      <p:ext uri="{BB962C8B-B14F-4D97-AF65-F5344CB8AC3E}">
        <p14:creationId xmlns:p14="http://schemas.microsoft.com/office/powerpoint/2010/main" val="285958557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1052</Words>
  <Application>Microsoft Office PowerPoint</Application>
  <PresentationFormat>On-screen Show (16:9)</PresentationFormat>
  <Paragraphs>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</vt:lpstr>
      <vt:lpstr>Simple Dark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Thadd McElreath</dc:creator>
  <cp:lastModifiedBy>tmcel468</cp:lastModifiedBy>
  <cp:revision>157</cp:revision>
  <dcterms:modified xsi:type="dcterms:W3CDTF">2025-09-19T19:41:42Z</dcterms:modified>
</cp:coreProperties>
</file>