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30"/>
  </p:notesMasterIdLst>
  <p:sldIdLst>
    <p:sldId id="256" r:id="rId2"/>
    <p:sldId id="458" r:id="rId3"/>
    <p:sldId id="450" r:id="rId4"/>
    <p:sldId id="451" r:id="rId5"/>
    <p:sldId id="460" r:id="rId6"/>
    <p:sldId id="461" r:id="rId7"/>
    <p:sldId id="462" r:id="rId8"/>
    <p:sldId id="463" r:id="rId9"/>
    <p:sldId id="464" r:id="rId10"/>
    <p:sldId id="452" r:id="rId11"/>
    <p:sldId id="465" r:id="rId12"/>
    <p:sldId id="453" r:id="rId13"/>
    <p:sldId id="466" r:id="rId14"/>
    <p:sldId id="459" r:id="rId15"/>
    <p:sldId id="467" r:id="rId16"/>
    <p:sldId id="454" r:id="rId17"/>
    <p:sldId id="455" r:id="rId18"/>
    <p:sldId id="468" r:id="rId19"/>
    <p:sldId id="469" r:id="rId20"/>
    <p:sldId id="470" r:id="rId21"/>
    <p:sldId id="456" r:id="rId22"/>
    <p:sldId id="457" r:id="rId23"/>
    <p:sldId id="473" r:id="rId24"/>
    <p:sldId id="438" r:id="rId25"/>
    <p:sldId id="471" r:id="rId26"/>
    <p:sldId id="472" r:id="rId27"/>
    <p:sldId id="271" r:id="rId28"/>
    <p:sldId id="425" r:id="rId29"/>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37"/>
  </p:normalViewPr>
  <p:slideViewPr>
    <p:cSldViewPr snapToGrid="0">
      <p:cViewPr varScale="1">
        <p:scale>
          <a:sx n="143" d="100"/>
          <a:sy n="143" d="100"/>
        </p:scale>
        <p:origin x="684" y="102"/>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21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914774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689672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693606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152695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20148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213072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12979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285552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732446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480062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9887050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94019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7651810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38973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366032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5970704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63082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6075420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505548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078363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20486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04793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8177181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76901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30375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g3002601575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g3002601575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775840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25"/>
            <a:ext cx="45720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Clr>
                <a:schemeClr val="dk1"/>
              </a:buClr>
              <a:buSzPts val="1800"/>
              <a:buChar char="●"/>
              <a:defRPr>
                <a:solidFill>
                  <a:schemeClr val="dk1"/>
                </a:solidFill>
              </a:defRPr>
            </a:lvl1pPr>
            <a:lvl2pPr marL="914400" lvl="1" indent="-317500">
              <a:spcBef>
                <a:spcPts val="0"/>
              </a:spcBef>
              <a:spcAft>
                <a:spcPts val="0"/>
              </a:spcAft>
              <a:buClr>
                <a:schemeClr val="dk1"/>
              </a:buClr>
              <a:buSzPts val="1400"/>
              <a:buChar char="○"/>
              <a:defRPr>
                <a:solidFill>
                  <a:schemeClr val="dk1"/>
                </a:solidFill>
              </a:defRPr>
            </a:lvl2pPr>
            <a:lvl3pPr marL="1371600" lvl="2" indent="-317500">
              <a:spcBef>
                <a:spcPts val="0"/>
              </a:spcBef>
              <a:spcAft>
                <a:spcPts val="0"/>
              </a:spcAft>
              <a:buClr>
                <a:schemeClr val="dk1"/>
              </a:buClr>
              <a:buSzPts val="1400"/>
              <a:buChar char="■"/>
              <a:defRPr>
                <a:solidFill>
                  <a:schemeClr val="dk1"/>
                </a:solidFill>
              </a:defRPr>
            </a:lvl3pPr>
            <a:lvl4pPr marL="1828800" lvl="3" indent="-317500">
              <a:spcBef>
                <a:spcPts val="0"/>
              </a:spcBef>
              <a:spcAft>
                <a:spcPts val="0"/>
              </a:spcAft>
              <a:buClr>
                <a:schemeClr val="dk1"/>
              </a:buClr>
              <a:buSzPts val="1400"/>
              <a:buChar char="●"/>
              <a:defRPr>
                <a:solidFill>
                  <a:schemeClr val="dk1"/>
                </a:solidFill>
              </a:defRPr>
            </a:lvl4pPr>
            <a:lvl5pPr marL="2286000" lvl="4" indent="-317500">
              <a:spcBef>
                <a:spcPts val="0"/>
              </a:spcBef>
              <a:spcAft>
                <a:spcPts val="0"/>
              </a:spcAft>
              <a:buClr>
                <a:schemeClr val="dk1"/>
              </a:buClr>
              <a:buSzPts val="1400"/>
              <a:buChar char="○"/>
              <a:defRPr>
                <a:solidFill>
                  <a:schemeClr val="dk1"/>
                </a:solidFill>
              </a:defRPr>
            </a:lvl5pPr>
            <a:lvl6pPr marL="2743200" lvl="5" indent="-317500">
              <a:spcBef>
                <a:spcPts val="0"/>
              </a:spcBef>
              <a:spcAft>
                <a:spcPts val="0"/>
              </a:spcAft>
              <a:buClr>
                <a:schemeClr val="dk1"/>
              </a:buClr>
              <a:buSzPts val="1400"/>
              <a:buChar char="■"/>
              <a:defRPr>
                <a:solidFill>
                  <a:schemeClr val="dk1"/>
                </a:solidFill>
              </a:defRPr>
            </a:lvl6pPr>
            <a:lvl7pPr marL="3200400" lvl="6" indent="-317500">
              <a:spcBef>
                <a:spcPts val="0"/>
              </a:spcBef>
              <a:spcAft>
                <a:spcPts val="0"/>
              </a:spcAft>
              <a:buClr>
                <a:schemeClr val="dk1"/>
              </a:buClr>
              <a:buSzPts val="1400"/>
              <a:buChar char="●"/>
              <a:defRPr>
                <a:solidFill>
                  <a:schemeClr val="dk1"/>
                </a:solidFill>
              </a:defRPr>
            </a:lvl7pPr>
            <a:lvl8pPr marL="3657600" lvl="7" indent="-317500">
              <a:spcBef>
                <a:spcPts val="0"/>
              </a:spcBef>
              <a:spcAft>
                <a:spcPts val="0"/>
              </a:spcAft>
              <a:buClr>
                <a:schemeClr val="dk1"/>
              </a:buClr>
              <a:buSzPts val="1400"/>
              <a:buChar char="○"/>
              <a:defRPr>
                <a:solidFill>
                  <a:schemeClr val="dk1"/>
                </a:solidFill>
              </a:defRPr>
            </a:lvl8pPr>
            <a:lvl9pPr marL="4114800" lvl="8" indent="-317500">
              <a:spcBef>
                <a:spcPts val="0"/>
              </a:spcBef>
              <a:spcAft>
                <a:spcPts val="0"/>
              </a:spcAft>
              <a:buClr>
                <a:schemeClr val="dk1"/>
              </a:buClr>
              <a:buSzPts val="1400"/>
              <a:buChar char="■"/>
              <a:defRPr>
                <a:solidFill>
                  <a:schemeClr val="dk1"/>
                </a:solidFill>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dark-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lt2"/>
              </a:buClr>
              <a:buSzPts val="1800"/>
              <a:buChar char="●"/>
              <a:defRPr sz="1800">
                <a:solidFill>
                  <a:schemeClr val="lt2"/>
                </a:solidFill>
              </a:defRPr>
            </a:lvl1pPr>
            <a:lvl2pPr marL="914400" lvl="1" indent="-317500">
              <a:lnSpc>
                <a:spcPct val="115000"/>
              </a:lnSpc>
              <a:spcBef>
                <a:spcPts val="0"/>
              </a:spcBef>
              <a:spcAft>
                <a:spcPts val="0"/>
              </a:spcAft>
              <a:buClr>
                <a:schemeClr val="lt2"/>
              </a:buClr>
              <a:buSzPts val="1400"/>
              <a:buChar char="○"/>
              <a:defRPr>
                <a:solidFill>
                  <a:schemeClr val="lt2"/>
                </a:solidFill>
              </a:defRPr>
            </a:lvl2pPr>
            <a:lvl3pPr marL="1371600" lvl="2" indent="-317500">
              <a:lnSpc>
                <a:spcPct val="115000"/>
              </a:lnSpc>
              <a:spcBef>
                <a:spcPts val="0"/>
              </a:spcBef>
              <a:spcAft>
                <a:spcPts val="0"/>
              </a:spcAft>
              <a:buClr>
                <a:schemeClr val="lt2"/>
              </a:buClr>
              <a:buSzPts val="1400"/>
              <a:buChar char="■"/>
              <a:defRPr>
                <a:solidFill>
                  <a:schemeClr val="lt2"/>
                </a:solidFill>
              </a:defRPr>
            </a:lvl3pPr>
            <a:lvl4pPr marL="1828800" lvl="3" indent="-317500">
              <a:lnSpc>
                <a:spcPct val="115000"/>
              </a:lnSpc>
              <a:spcBef>
                <a:spcPts val="0"/>
              </a:spcBef>
              <a:spcAft>
                <a:spcPts val="0"/>
              </a:spcAft>
              <a:buClr>
                <a:schemeClr val="lt2"/>
              </a:buClr>
              <a:buSzPts val="1400"/>
              <a:buChar char="●"/>
              <a:defRPr>
                <a:solidFill>
                  <a:schemeClr val="lt2"/>
                </a:solidFill>
              </a:defRPr>
            </a:lvl4pPr>
            <a:lvl5pPr marL="2286000" lvl="4" indent="-317500">
              <a:lnSpc>
                <a:spcPct val="115000"/>
              </a:lnSpc>
              <a:spcBef>
                <a:spcPts val="0"/>
              </a:spcBef>
              <a:spcAft>
                <a:spcPts val="0"/>
              </a:spcAft>
              <a:buClr>
                <a:schemeClr val="lt2"/>
              </a:buClr>
              <a:buSzPts val="1400"/>
              <a:buChar char="○"/>
              <a:defRPr>
                <a:solidFill>
                  <a:schemeClr val="lt2"/>
                </a:solidFill>
              </a:defRPr>
            </a:lvl5pPr>
            <a:lvl6pPr marL="2743200" lvl="5" indent="-317500">
              <a:lnSpc>
                <a:spcPct val="115000"/>
              </a:lnSpc>
              <a:spcBef>
                <a:spcPts val="0"/>
              </a:spcBef>
              <a:spcAft>
                <a:spcPts val="0"/>
              </a:spcAft>
              <a:buClr>
                <a:schemeClr val="lt2"/>
              </a:buClr>
              <a:buSzPts val="1400"/>
              <a:buChar char="■"/>
              <a:defRPr>
                <a:solidFill>
                  <a:schemeClr val="lt2"/>
                </a:solidFill>
              </a:defRPr>
            </a:lvl6pPr>
            <a:lvl7pPr marL="3200400" lvl="6" indent="-317500">
              <a:lnSpc>
                <a:spcPct val="115000"/>
              </a:lnSpc>
              <a:spcBef>
                <a:spcPts val="0"/>
              </a:spcBef>
              <a:spcAft>
                <a:spcPts val="0"/>
              </a:spcAft>
              <a:buClr>
                <a:schemeClr val="lt2"/>
              </a:buClr>
              <a:buSzPts val="1400"/>
              <a:buChar char="●"/>
              <a:defRPr>
                <a:solidFill>
                  <a:schemeClr val="lt2"/>
                </a:solidFill>
              </a:defRPr>
            </a:lvl7pPr>
            <a:lvl8pPr marL="3657600" lvl="7" indent="-317500">
              <a:lnSpc>
                <a:spcPct val="115000"/>
              </a:lnSpc>
              <a:spcBef>
                <a:spcPts val="0"/>
              </a:spcBef>
              <a:spcAft>
                <a:spcPts val="0"/>
              </a:spcAft>
              <a:buClr>
                <a:schemeClr val="lt2"/>
              </a:buClr>
              <a:buSzPts val="1400"/>
              <a:buChar char="○"/>
              <a:defRPr>
                <a:solidFill>
                  <a:schemeClr val="lt2"/>
                </a:solidFill>
              </a:defRPr>
            </a:lvl8pPr>
            <a:lvl9pPr marL="4114800" lvl="8" indent="-317500">
              <a:lnSpc>
                <a:spcPct val="115000"/>
              </a:lnSpc>
              <a:spcBef>
                <a:spcPts val="0"/>
              </a:spcBef>
              <a:spcAft>
                <a:spcPts val="0"/>
              </a:spcAft>
              <a:buClr>
                <a:schemeClr val="lt2"/>
              </a:buClr>
              <a:buSzPts val="1400"/>
              <a:buChar char="■"/>
              <a:defRPr>
                <a:solidFill>
                  <a:schemeClr val="lt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lt2"/>
                </a:solidFill>
              </a:defRPr>
            </a:lvl1pPr>
            <a:lvl2pPr lvl="1" algn="r">
              <a:buNone/>
              <a:defRPr sz="1000">
                <a:solidFill>
                  <a:schemeClr val="lt2"/>
                </a:solidFill>
              </a:defRPr>
            </a:lvl2pPr>
            <a:lvl3pPr lvl="2" algn="r">
              <a:buNone/>
              <a:defRPr sz="1000">
                <a:solidFill>
                  <a:schemeClr val="lt2"/>
                </a:solidFill>
              </a:defRPr>
            </a:lvl3pPr>
            <a:lvl4pPr lvl="3" algn="r">
              <a:buNone/>
              <a:defRPr sz="1000">
                <a:solidFill>
                  <a:schemeClr val="lt2"/>
                </a:solidFill>
              </a:defRPr>
            </a:lvl4pPr>
            <a:lvl5pPr lvl="4" algn="r">
              <a:buNone/>
              <a:defRPr sz="1000">
                <a:solidFill>
                  <a:schemeClr val="lt2"/>
                </a:solidFill>
              </a:defRPr>
            </a:lvl5pPr>
            <a:lvl6pPr lvl="5" algn="r">
              <a:buNone/>
              <a:defRPr sz="1000">
                <a:solidFill>
                  <a:schemeClr val="lt2"/>
                </a:solidFill>
              </a:defRPr>
            </a:lvl6pPr>
            <a:lvl7pPr lvl="6" algn="r">
              <a:buNone/>
              <a:defRPr sz="1000">
                <a:solidFill>
                  <a:schemeClr val="lt2"/>
                </a:solidFill>
              </a:defRPr>
            </a:lvl7pPr>
            <a:lvl8pPr lvl="7" algn="r">
              <a:buNone/>
              <a:defRPr sz="1000">
                <a:solidFill>
                  <a:schemeClr val="lt2"/>
                </a:solidFill>
              </a:defRPr>
            </a:lvl8pPr>
            <a:lvl9pPr lvl="8" algn="r">
              <a:buNone/>
              <a:defRPr sz="1000">
                <a:solidFill>
                  <a:schemeClr val="lt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8" Type="http://schemas.openxmlformats.org/officeDocument/2006/relationships/hyperlink" Target="https://www.thegospelcoalition.org/article/jesus-curse-fig-tree/" TargetMode="External"/><Relationship Id="rId3" Type="http://schemas.openxmlformats.org/officeDocument/2006/relationships/image" Target="../media/image2.png"/><Relationship Id="rId7" Type="http://schemas.openxmlformats.org/officeDocument/2006/relationships/hyperlink" Target="https://www.crossway.org/articles/why-did-jesus-curse-a-fig-tree-matthew-21/" TargetMode="External"/><Relationship Id="rId2" Type="http://schemas.openxmlformats.org/officeDocument/2006/relationships/notesSlide" Target="../notesSlides/notesSlide28.xml"/><Relationship Id="rId1" Type="http://schemas.openxmlformats.org/officeDocument/2006/relationships/slideLayout" Target="../slideLayouts/slideLayout3.xml"/><Relationship Id="rId6" Type="http://schemas.openxmlformats.org/officeDocument/2006/relationships/hyperlink" Target="https://learn.ligonier.org/articles/hypocrites-church" TargetMode="External"/><Relationship Id="rId5" Type="http://schemas.openxmlformats.org/officeDocument/2006/relationships/hyperlink" Target="https://learn.ligonier.org/sermons/mark-fig-tree-and-temple" TargetMode="External"/><Relationship Id="rId4" Type="http://schemas.openxmlformats.org/officeDocument/2006/relationships/hyperlink" Target="https://www.gotquestions.org/curse-fig-tre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p>
            <a:pPr marL="0" lvl="0" indent="0" algn="ctr" rtl="0">
              <a:spcBef>
                <a:spcPts val="0"/>
              </a:spcBef>
              <a:spcAft>
                <a:spcPts val="0"/>
              </a:spcAft>
              <a:buNone/>
            </a:pPr>
            <a:endParaRPr dirty="0"/>
          </a:p>
        </p:txBody>
      </p:sp>
      <p:sp>
        <p:nvSpPr>
          <p:cNvPr id="55" name="Google Shape;55;p1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endParaRPr dirty="0"/>
          </a:p>
        </p:txBody>
      </p:sp>
      <p:pic>
        <p:nvPicPr>
          <p:cNvPr id="7" name="Picture 6" descr="A crown of thorns and a crown of thorns&#10;&#10;Description automatically generated">
            <a:extLst>
              <a:ext uri="{FF2B5EF4-FFF2-40B4-BE49-F238E27FC236}">
                <a16:creationId xmlns:a16="http://schemas.microsoft.com/office/drawing/2014/main" id="{0033701A-A1EC-3966-D960-F7CEB7B0A2B5}"/>
              </a:ext>
            </a:extLst>
          </p:cNvPr>
          <p:cNvPicPr>
            <a:picLocks noChangeAspect="1"/>
          </p:cNvPicPr>
          <p:nvPr/>
        </p:nvPicPr>
        <p:blipFill>
          <a:blip r:embed="rId3"/>
          <a:stretch>
            <a:fillRect/>
          </a:stretch>
        </p:blipFill>
        <p:spPr>
          <a:xfrm>
            <a:off x="-234176" y="-147912"/>
            <a:ext cx="9669910" cy="5439324"/>
          </a:xfrm>
          <a:prstGeom prst="rect">
            <a:avLst/>
          </a:prstGeom>
        </p:spPr>
      </p:pic>
      <p:sp>
        <p:nvSpPr>
          <p:cNvPr id="4" name="TextBox 3">
            <a:extLst>
              <a:ext uri="{FF2B5EF4-FFF2-40B4-BE49-F238E27FC236}">
                <a16:creationId xmlns:a16="http://schemas.microsoft.com/office/drawing/2014/main" id="{7F6F6F04-5F63-6DD2-CB7C-9B8F6025BF8D}"/>
              </a:ext>
            </a:extLst>
          </p:cNvPr>
          <p:cNvSpPr txBox="1"/>
          <p:nvPr/>
        </p:nvSpPr>
        <p:spPr>
          <a:xfrm>
            <a:off x="400468" y="1633796"/>
            <a:ext cx="8343066" cy="1354217"/>
          </a:xfrm>
          <a:prstGeom prst="rect">
            <a:avLst/>
          </a:prstGeom>
          <a:noFill/>
        </p:spPr>
        <p:txBody>
          <a:bodyPr wrap="square" rtlCol="0">
            <a:spAutoFit/>
          </a:bodyPr>
          <a:lstStyle/>
          <a:p>
            <a:pPr algn="ctr"/>
            <a:r>
              <a:rPr lang="en-US" sz="3600" dirty="0">
                <a:solidFill>
                  <a:schemeClr val="tx1"/>
                </a:solidFill>
                <a:latin typeface="Cambria" panose="02040503050406030204" pitchFamily="18" charset="0"/>
              </a:rPr>
              <a:t>The King and His Kingdom Part 78</a:t>
            </a:r>
          </a:p>
          <a:p>
            <a:pPr algn="ctr"/>
            <a:endParaRPr lang="en-US" sz="1000" dirty="0">
              <a:solidFill>
                <a:schemeClr val="tx1"/>
              </a:solidFill>
              <a:latin typeface="Cambria" panose="02040503050406030204" pitchFamily="18" charset="0"/>
            </a:endParaRPr>
          </a:p>
          <a:p>
            <a:pPr algn="ctr"/>
            <a:r>
              <a:rPr lang="en-US" sz="3600" dirty="0">
                <a:solidFill>
                  <a:schemeClr val="tx1"/>
                </a:solidFill>
                <a:latin typeface="Cambria" panose="02040503050406030204" pitchFamily="18" charset="0"/>
              </a:rPr>
              <a:t>“A Warning from the Fig Tree”</a:t>
            </a:r>
          </a:p>
        </p:txBody>
      </p:sp>
      <p:sp>
        <p:nvSpPr>
          <p:cNvPr id="5" name="TextBox 4">
            <a:extLst>
              <a:ext uri="{FF2B5EF4-FFF2-40B4-BE49-F238E27FC236}">
                <a16:creationId xmlns:a16="http://schemas.microsoft.com/office/drawing/2014/main" id="{CD014756-1E81-34A4-4AB5-0478DAEB6F5D}"/>
              </a:ext>
            </a:extLst>
          </p:cNvPr>
          <p:cNvSpPr txBox="1"/>
          <p:nvPr/>
        </p:nvSpPr>
        <p:spPr>
          <a:xfrm>
            <a:off x="511596" y="3409397"/>
            <a:ext cx="8231938" cy="553998"/>
          </a:xfrm>
          <a:prstGeom prst="rect">
            <a:avLst/>
          </a:prstGeom>
          <a:noFill/>
        </p:spPr>
        <p:txBody>
          <a:bodyPr wrap="square" rtlCol="0">
            <a:spAutoFit/>
          </a:bodyPr>
          <a:lstStyle/>
          <a:p>
            <a:pPr algn="ctr"/>
            <a:r>
              <a:rPr lang="en-US" sz="3000" dirty="0">
                <a:solidFill>
                  <a:schemeClr val="tx1"/>
                </a:solidFill>
                <a:latin typeface="Cambria" panose="02040503050406030204" pitchFamily="18" charset="0"/>
              </a:rPr>
              <a:t>Matthew 21:18-22</a:t>
            </a:r>
            <a:r>
              <a:rPr lang="en-US" dirty="0">
                <a:solidFill>
                  <a:schemeClr val="tx1"/>
                </a:solidFill>
                <a:latin typeface="Cambria" panose="02040503050406030204" pitchFamily="18" charset="0"/>
              </a:rPr>
              <a:t>                                         </a:t>
            </a:r>
            <a:r>
              <a:rPr lang="en-US" sz="3000" dirty="0">
                <a:solidFill>
                  <a:schemeClr val="tx1"/>
                </a:solidFill>
                <a:latin typeface="Cambria" panose="02040503050406030204" pitchFamily="18" charset="0"/>
              </a:rPr>
              <a:t>October 4,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Matthew 21:18-22 (ESV) – [18] In the morning, as he was returning to the city, he became hungry. [19] And seeing a fig tree by the wayside, he went to it and found nothing on it but only leaves. And he said to it, “May no fruit ever come from you again!” And the fig tree withered at once.</a:t>
            </a:r>
          </a:p>
        </p:txBody>
      </p:sp>
    </p:spTree>
    <p:extLst>
      <p:ext uri="{BB962C8B-B14F-4D97-AF65-F5344CB8AC3E}">
        <p14:creationId xmlns:p14="http://schemas.microsoft.com/office/powerpoint/2010/main" val="3161033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[20] When the disciples saw it, they marveled, saying, “How did the fig tree wither at once?” [21] And Jesus answered them, “Truly, I say to you, if you have faith and do not doubt, you will not only do what has been done to the fig tree, but even if you say to this mountain, ‘Be taken up and thrown into the sea,’ it will happen. [22] And whatever you ask in prayer, you will receive, if you have faith.”</a:t>
            </a:r>
          </a:p>
        </p:txBody>
      </p:sp>
    </p:spTree>
    <p:extLst>
      <p:ext uri="{BB962C8B-B14F-4D97-AF65-F5344CB8AC3E}">
        <p14:creationId xmlns:p14="http://schemas.microsoft.com/office/powerpoint/2010/main" val="52392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Mark 11:12-25 – [12] On the following day, when they came from Bethany, he was hungry. [13] And seeing in the distance a fig tree in leaf, he went to see if he could find anything on it. When he came to it, he found nothing but leaves, for it was not the season for figs. [14] And he said to it, “May no one ever eat fruit from you again.” And his disciples heard it.</a:t>
            </a:r>
          </a:p>
        </p:txBody>
      </p:sp>
    </p:spTree>
    <p:extLst>
      <p:ext uri="{BB962C8B-B14F-4D97-AF65-F5344CB8AC3E}">
        <p14:creationId xmlns:p14="http://schemas.microsoft.com/office/powerpoint/2010/main" val="2755840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[15] And they came to Jerusalem. And he entered the temple and began to drive out those who sold and those who bought in the temple, and he overturned the tables of the money-changers and the seats of those who sold pigeons. [16] And he would not allow anyone to carry anything through the temple. </a:t>
            </a:r>
          </a:p>
        </p:txBody>
      </p:sp>
    </p:spTree>
    <p:extLst>
      <p:ext uri="{BB962C8B-B14F-4D97-AF65-F5344CB8AC3E}">
        <p14:creationId xmlns:p14="http://schemas.microsoft.com/office/powerpoint/2010/main" val="3709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[17] And he was teaching them and saying to them, “Is it not written, ‘My house shall be called a house of prayer for all the nations’? But you have made it a den of robbers.” [18] And the chief priests and the scribes heard it and were seeking a way to destroy him, for they feared him, because all the crowd was astonished at his teaching. [19] And when evening came they went out of the city.</a:t>
            </a:r>
          </a:p>
        </p:txBody>
      </p:sp>
    </p:spTree>
    <p:extLst>
      <p:ext uri="{BB962C8B-B14F-4D97-AF65-F5344CB8AC3E}">
        <p14:creationId xmlns:p14="http://schemas.microsoft.com/office/powerpoint/2010/main" val="784125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554545"/>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[20] As they passed by in the morning, they saw the fig tree withered away to its roots. [21] And Peter remembered and said to him, “Rabbi, look! The fig tree that you cursed has withered.” [22] And Jesus answered them, “Have faith in God. </a:t>
            </a:r>
          </a:p>
        </p:txBody>
      </p:sp>
    </p:spTree>
    <p:extLst>
      <p:ext uri="{BB962C8B-B14F-4D97-AF65-F5344CB8AC3E}">
        <p14:creationId xmlns:p14="http://schemas.microsoft.com/office/powerpoint/2010/main" val="22359175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[23] Truly, I say to you, whoever says to this mountain, ‘Be taken up and thrown into the sea,’ and does not doubt in his heart, but believes that what he says will come to pass, it will be done for him. [24] Therefore I tell you, whatever you ask in prayer, believe that you have received it, and it will be yours. </a:t>
            </a:r>
          </a:p>
        </p:txBody>
      </p:sp>
    </p:spTree>
    <p:extLst>
      <p:ext uri="{BB962C8B-B14F-4D97-AF65-F5344CB8AC3E}">
        <p14:creationId xmlns:p14="http://schemas.microsoft.com/office/powerpoint/2010/main" val="2240119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06210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[25] And whenever you stand praying, forgive, if you have anything against anyone, so that your Father also who is in heaven may forgive you your trespasses.”</a:t>
            </a:r>
          </a:p>
        </p:txBody>
      </p:sp>
    </p:spTree>
    <p:extLst>
      <p:ext uri="{BB962C8B-B14F-4D97-AF65-F5344CB8AC3E}">
        <p14:creationId xmlns:p14="http://schemas.microsoft.com/office/powerpoint/2010/main" val="36846222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The events surrounding Jesus cleansing the temple and Jesus cursing the fig tree are symbolic of Jesus passing judgement on Israel.</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Many prophets in the Old Testament talked about fig trees as a symbol of Israel.</a:t>
            </a:r>
          </a:p>
        </p:txBody>
      </p:sp>
    </p:spTree>
    <p:extLst>
      <p:ext uri="{BB962C8B-B14F-4D97-AF65-F5344CB8AC3E}">
        <p14:creationId xmlns:p14="http://schemas.microsoft.com/office/powerpoint/2010/main" val="73158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The story of Jesus cursing the fig tree “displays Jesus as a man who expresses vindictive fury to an innocent plant, manifesting behavior that is not conducive or consistent with even a righteous man, let alone the Son of God.” </a:t>
            </a:r>
          </a:p>
          <a:p>
            <a:pPr>
              <a:buClrTx/>
            </a:pPr>
            <a:endParaRPr lang="en-US" sz="3200" kern="1200" dirty="0">
              <a:solidFill>
                <a:prstClr val="white"/>
              </a:solidFill>
              <a:latin typeface="Calibri" panose="020F0502020204030204" pitchFamily="34" charset="0"/>
              <a:ea typeface="+mn-ea"/>
              <a:cs typeface="Calibri" panose="020F0502020204030204" pitchFamily="34" charset="0"/>
            </a:endParaRPr>
          </a:p>
          <a:p>
            <a:pPr>
              <a:buClrTx/>
            </a:pPr>
            <a:r>
              <a:rPr lang="en-US" sz="3200" kern="1200" dirty="0">
                <a:solidFill>
                  <a:prstClr val="white"/>
                </a:solidFill>
                <a:latin typeface="Calibri" panose="020F0502020204030204" pitchFamily="34" charset="0"/>
                <a:ea typeface="+mn-ea"/>
                <a:cs typeface="Calibri" panose="020F0502020204030204" pitchFamily="34" charset="0"/>
              </a:rPr>
              <a:t>				– Bertrand Russell,</a:t>
            </a:r>
          </a:p>
          <a:p>
            <a:pPr>
              <a:buClrTx/>
            </a:pPr>
            <a:r>
              <a:rPr lang="en-US" sz="3200" kern="1200" dirty="0">
                <a:solidFill>
                  <a:prstClr val="white"/>
                </a:solidFill>
                <a:latin typeface="Calibri" panose="020F0502020204030204" pitchFamily="34" charset="0"/>
                <a:ea typeface="+mn-ea"/>
                <a:cs typeface="Calibri" panose="020F0502020204030204" pitchFamily="34" charset="0"/>
              </a:rPr>
              <a:t>				</a:t>
            </a:r>
            <a:r>
              <a:rPr lang="en-US" sz="3200" i="1" kern="1200" dirty="0">
                <a:solidFill>
                  <a:prstClr val="white"/>
                </a:solidFill>
                <a:latin typeface="Calibri" panose="020F0502020204030204" pitchFamily="34" charset="0"/>
                <a:ea typeface="+mn-ea"/>
                <a:cs typeface="Calibri" panose="020F0502020204030204" pitchFamily="34" charset="0"/>
              </a:rPr>
              <a:t>“Why I Am Not a Christian” </a:t>
            </a:r>
          </a:p>
        </p:txBody>
      </p:sp>
    </p:spTree>
    <p:extLst>
      <p:ext uri="{BB962C8B-B14F-4D97-AF65-F5344CB8AC3E}">
        <p14:creationId xmlns:p14="http://schemas.microsoft.com/office/powerpoint/2010/main" val="1503604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Properly understanding Matthew 21:18-22 requires knowing the symbolism related to Israel. </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Fig trees usually produced fruit two times per year and the fruit was almost always present </a:t>
            </a:r>
            <a:r>
              <a:rPr lang="en-US" sz="3200" u="sng" kern="1200" dirty="0">
                <a:solidFill>
                  <a:prstClr val="white"/>
                </a:solidFill>
                <a:latin typeface="Calibri" panose="020F0502020204030204" pitchFamily="34" charset="0"/>
                <a:ea typeface="+mn-ea"/>
                <a:cs typeface="Calibri" panose="020F0502020204030204" pitchFamily="34" charset="0"/>
              </a:rPr>
              <a:t>before</a:t>
            </a:r>
            <a:r>
              <a:rPr lang="en-US" sz="3200" kern="1200" dirty="0">
                <a:solidFill>
                  <a:prstClr val="white"/>
                </a:solidFill>
                <a:latin typeface="Calibri" panose="020F0502020204030204" pitchFamily="34" charset="0"/>
                <a:ea typeface="+mn-ea"/>
                <a:cs typeface="Calibri" panose="020F0502020204030204" pitchFamily="34" charset="0"/>
              </a:rPr>
              <a:t> the tree sprouted its leaves. </a:t>
            </a:r>
          </a:p>
        </p:txBody>
      </p:sp>
    </p:spTree>
    <p:extLst>
      <p:ext uri="{BB962C8B-B14F-4D97-AF65-F5344CB8AC3E}">
        <p14:creationId xmlns:p14="http://schemas.microsoft.com/office/powerpoint/2010/main" val="3889549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062103"/>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Jesus used a fig tree that looked good on the outside with beautiful leaves, but produced no fruit, as a visual parable to illustrate the nation of Israel. </a:t>
            </a:r>
          </a:p>
        </p:txBody>
      </p:sp>
    </p:spTree>
    <p:extLst>
      <p:ext uri="{BB962C8B-B14F-4D97-AF65-F5344CB8AC3E}">
        <p14:creationId xmlns:p14="http://schemas.microsoft.com/office/powerpoint/2010/main" val="2234687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06210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[19] And seeing a fig tree by the wayside, he went to it and found nothing on it but only leaves. And he said to it, “May no fruit ever come from you again!” And the fig tree withered at once. </a:t>
            </a:r>
          </a:p>
        </p:txBody>
      </p:sp>
    </p:spTree>
    <p:extLst>
      <p:ext uri="{BB962C8B-B14F-4D97-AF65-F5344CB8AC3E}">
        <p14:creationId xmlns:p14="http://schemas.microsoft.com/office/powerpoint/2010/main" val="2886444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554545"/>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[20] When the disciples saw it, they marveled, saying, “How did the fig tree wither at once?”</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Religious activity without spiritual fruit is a recipe for spiritual death. </a:t>
            </a:r>
          </a:p>
        </p:txBody>
      </p:sp>
    </p:spTree>
    <p:extLst>
      <p:ext uri="{BB962C8B-B14F-4D97-AF65-F5344CB8AC3E}">
        <p14:creationId xmlns:p14="http://schemas.microsoft.com/office/powerpoint/2010/main" val="7259271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Matthew 23:27-28 – [27] “Woe to you, scribes and Pharisees, hypocrites! For you are like whitewashed tombs, which outwardly appear beautiful, but within are full of dead people’s bones and all uncleanness. [28] So you also outwardly appear righteous to others, but within you are full of hypocrisy and lawlessness. </a:t>
            </a:r>
          </a:p>
        </p:txBody>
      </p:sp>
    </p:spTree>
    <p:extLst>
      <p:ext uri="{BB962C8B-B14F-4D97-AF65-F5344CB8AC3E}">
        <p14:creationId xmlns:p14="http://schemas.microsoft.com/office/powerpoint/2010/main" val="22004572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 Why is it that sometimes we feel like we must pretend that we’ve achieved a higher level of sanctification than we really have? Because we create pressure in the church. We create a level of expectation for Christians. We assume that they are going to behave at a certain level of purity, which in many cases is completely unrealistic.”</a:t>
            </a:r>
          </a:p>
        </p:txBody>
      </p:sp>
    </p:spTree>
    <p:extLst>
      <p:ext uri="{BB962C8B-B14F-4D97-AF65-F5344CB8AC3E}">
        <p14:creationId xmlns:p14="http://schemas.microsoft.com/office/powerpoint/2010/main" val="15255144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33965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 We know that conversion does not cure all our sin, and that the process of sanctification is something that takes our entire lives. </a:t>
            </a:r>
          </a:p>
          <a:p>
            <a:pPr>
              <a:buClrTx/>
            </a:pPr>
            <a:endParaRPr lang="en-US" sz="2000" kern="1200" dirty="0">
              <a:solidFill>
                <a:prstClr val="white"/>
              </a:solidFill>
              <a:latin typeface="Calibri" panose="020F0502020204030204" pitchFamily="34" charset="0"/>
              <a:ea typeface="+mn-ea"/>
              <a:cs typeface="Calibri" panose="020F0502020204030204" pitchFamily="34" charset="0"/>
            </a:endParaRPr>
          </a:p>
          <a:p>
            <a:pPr>
              <a:buClrTx/>
            </a:pPr>
            <a:r>
              <a:rPr lang="en-US" sz="3200" kern="1200" dirty="0">
                <a:solidFill>
                  <a:prstClr val="white"/>
                </a:solidFill>
                <a:latin typeface="Calibri" panose="020F0502020204030204" pitchFamily="34" charset="0"/>
                <a:ea typeface="+mn-ea"/>
                <a:cs typeface="Calibri" panose="020F0502020204030204" pitchFamily="34" charset="0"/>
              </a:rPr>
              <a:t>There are no two people in this room this morning who are at the same point in their spiritual growth. There are no two people in this room this morning who came into the Christian faith with the exact same amount of baggage from the world.”</a:t>
            </a:r>
          </a:p>
        </p:txBody>
      </p:sp>
    </p:spTree>
    <p:extLst>
      <p:ext uri="{BB962C8B-B14F-4D97-AF65-F5344CB8AC3E}">
        <p14:creationId xmlns:p14="http://schemas.microsoft.com/office/powerpoint/2010/main" val="32183008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33965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 That’s why we are called to be patient with one another and to have the kind of love that covers a multitude of sins.</a:t>
            </a:r>
            <a:endParaRPr lang="en-US" sz="2000" kern="1200" dirty="0">
              <a:solidFill>
                <a:prstClr val="white"/>
              </a:solidFill>
              <a:latin typeface="Calibri" panose="020F0502020204030204" pitchFamily="34" charset="0"/>
              <a:ea typeface="+mn-ea"/>
              <a:cs typeface="Calibri" panose="020F0502020204030204" pitchFamily="34" charset="0"/>
            </a:endParaRPr>
          </a:p>
          <a:p>
            <a:pPr>
              <a:buClrTx/>
            </a:pPr>
            <a:endParaRPr lang="en-US" sz="2000" kern="1200" dirty="0">
              <a:solidFill>
                <a:prstClr val="white"/>
              </a:solidFill>
              <a:latin typeface="Calibri" panose="020F0502020204030204" pitchFamily="34" charset="0"/>
              <a:ea typeface="+mn-ea"/>
              <a:cs typeface="Calibri" panose="020F0502020204030204" pitchFamily="34" charset="0"/>
            </a:endParaRPr>
          </a:p>
          <a:p>
            <a:pPr>
              <a:buClrTx/>
            </a:pPr>
            <a:r>
              <a:rPr lang="en-US" sz="3200" kern="1200" dirty="0">
                <a:solidFill>
                  <a:prstClr val="white"/>
                </a:solidFill>
                <a:latin typeface="Calibri" panose="020F0502020204030204" pitchFamily="34" charset="0"/>
                <a:ea typeface="+mn-ea"/>
                <a:cs typeface="Calibri" panose="020F0502020204030204" pitchFamily="34" charset="0"/>
              </a:rPr>
              <a:t>Yes, the church must discipline when gross and heinous sin manifests itself in our midst, when public scandal besmirches the dignity of the church; but in the meantime, we’re a fellowship of sinners.”</a:t>
            </a:r>
          </a:p>
        </p:txBody>
      </p:sp>
    </p:spTree>
    <p:extLst>
      <p:ext uri="{BB962C8B-B14F-4D97-AF65-F5344CB8AC3E}">
        <p14:creationId xmlns:p14="http://schemas.microsoft.com/office/powerpoint/2010/main" val="13260229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031873"/>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 As one person said, we are one beggar telling another beggar where to find bread. I don’t usually like Christian bumper stickers, but I like the one that says, “God is not finished with me yet.” Let’s not pressure each other to become play actors and pretend we’re more pious than we are.” </a:t>
            </a:r>
          </a:p>
          <a:p>
            <a:pPr>
              <a:buClrTx/>
            </a:pPr>
            <a:endParaRPr lang="en-US" sz="3200" kern="1200" dirty="0">
              <a:solidFill>
                <a:prstClr val="white"/>
              </a:solidFill>
              <a:latin typeface="Calibri" panose="020F0502020204030204" pitchFamily="34" charset="0"/>
              <a:ea typeface="+mn-ea"/>
              <a:cs typeface="Calibri" panose="020F0502020204030204" pitchFamily="34" charset="0"/>
            </a:endParaRPr>
          </a:p>
          <a:p>
            <a:pPr>
              <a:buClrTx/>
            </a:pPr>
            <a:r>
              <a:rPr lang="en-US" sz="3200" kern="1200" dirty="0">
                <a:solidFill>
                  <a:prstClr val="white"/>
                </a:solidFill>
                <a:latin typeface="Calibri" panose="020F0502020204030204" pitchFamily="34" charset="0"/>
                <a:ea typeface="+mn-ea"/>
                <a:cs typeface="Calibri" panose="020F0502020204030204" pitchFamily="34" charset="0"/>
              </a:rPr>
              <a:t>						– R.C. Sproul</a:t>
            </a:r>
          </a:p>
        </p:txBody>
      </p:sp>
    </p:spTree>
    <p:extLst>
      <p:ext uri="{BB962C8B-B14F-4D97-AF65-F5344CB8AC3E}">
        <p14:creationId xmlns:p14="http://schemas.microsoft.com/office/powerpoint/2010/main" val="1678329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[21] And Jesus answered them, “Truly, I say to you, if you have faith and do not doubt, you will not only do what has been done to the fig tree, but even if you say to this mountain, ‘Be taken up and thrown into the sea,’ it will happen. [22] And whatever you ask in prayer, you will receive, if you have faith.”</a:t>
            </a:r>
          </a:p>
        </p:txBody>
      </p:sp>
    </p:spTree>
    <p:extLst>
      <p:ext uri="{BB962C8B-B14F-4D97-AF65-F5344CB8AC3E}">
        <p14:creationId xmlns:p14="http://schemas.microsoft.com/office/powerpoint/2010/main" val="13758439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046988"/>
          </a:xfrm>
          <a:prstGeom prst="rect">
            <a:avLst/>
          </a:prstGeom>
          <a:noFill/>
        </p:spPr>
        <p:txBody>
          <a:bodyPr wrap="square">
            <a:spAutoFit/>
          </a:bodyPr>
          <a:lstStyle/>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Do our lives merely look good on the surface?</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Is there authentic fruit coming from our lives?</a:t>
            </a:r>
          </a:p>
          <a:p>
            <a:pPr marL="457200" indent="-457200">
              <a:buClrTx/>
              <a:buFont typeface="Arial" panose="020B0604020202020204" pitchFamily="34" charset="0"/>
              <a:buChar char="•"/>
            </a:pPr>
            <a:endParaRPr lang="en-US" sz="3200" kern="1200" dirty="0">
              <a:solidFill>
                <a:prstClr val="white"/>
              </a:solidFill>
              <a:latin typeface="Calibri" panose="020F0502020204030204" pitchFamily="34" charset="0"/>
              <a:ea typeface="+mn-ea"/>
              <a:cs typeface="Calibri" panose="020F0502020204030204" pitchFamily="34" charset="0"/>
            </a:endParaRPr>
          </a:p>
          <a:p>
            <a:pPr marL="457200" indent="-457200">
              <a:buClrTx/>
              <a:buFont typeface="Arial" panose="020B0604020202020204" pitchFamily="34" charset="0"/>
              <a:buChar char="•"/>
            </a:pPr>
            <a:r>
              <a:rPr lang="en-US" sz="3200" kern="1200" dirty="0">
                <a:solidFill>
                  <a:prstClr val="white"/>
                </a:solidFill>
                <a:latin typeface="Calibri" panose="020F0502020204030204" pitchFamily="34" charset="0"/>
                <a:ea typeface="+mn-ea"/>
                <a:cs typeface="Calibri" panose="020F0502020204030204" pitchFamily="34" charset="0"/>
              </a:rPr>
              <a:t>Matthew 7:18 – “A healthy tree cannot bear bad fruit, nor can a diseased tree bear good fruit.” 	</a:t>
            </a:r>
          </a:p>
        </p:txBody>
      </p:sp>
    </p:spTree>
    <p:extLst>
      <p:ext uri="{BB962C8B-B14F-4D97-AF65-F5344CB8AC3E}">
        <p14:creationId xmlns:p14="http://schemas.microsoft.com/office/powerpoint/2010/main" val="4160472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554545"/>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“Soberingly, this passage does not just remind us that a Christian by definition must produce spiritual fruit (even if only small early figs). It’s also about the threat of and temptation toward false pretenses of fruit.”</a:t>
            </a:r>
          </a:p>
        </p:txBody>
      </p:sp>
    </p:spTree>
    <p:extLst>
      <p:ext uri="{BB962C8B-B14F-4D97-AF65-F5344CB8AC3E}">
        <p14:creationId xmlns:p14="http://schemas.microsoft.com/office/powerpoint/2010/main" val="35655876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2554545"/>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“The fig tree, like the bustling temple courts during Passover, was putting on a good show. And that made it all the worse. It’s one thing to lack fruit out of season. It’s another thing to lack it while pretending you have it.”</a:t>
            </a:r>
          </a:p>
        </p:txBody>
      </p:sp>
    </p:spTree>
    <p:extLst>
      <p:ext uri="{BB962C8B-B14F-4D97-AF65-F5344CB8AC3E}">
        <p14:creationId xmlns:p14="http://schemas.microsoft.com/office/powerpoint/2010/main" val="1253458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353943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“So, let us be warned. Our personal lives can look like “in leaf.” Our leaves may look like those of a supermom, a winner, a perfect family, an A-team Christian with an overstuffed schedule of ministry activities. But the root may be withered. There may be no fruit of holiness and no intimacy with God. What’s worse – our leaves may even fool us.”</a:t>
            </a:r>
          </a:p>
        </p:txBody>
      </p:sp>
    </p:spTree>
    <p:extLst>
      <p:ext uri="{BB962C8B-B14F-4D97-AF65-F5344CB8AC3E}">
        <p14:creationId xmlns:p14="http://schemas.microsoft.com/office/powerpoint/2010/main" val="19307534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253629" y="284280"/>
            <a:ext cx="8636742" cy="4339650"/>
          </a:xfrm>
          <a:prstGeom prst="rect">
            <a:avLst/>
          </a:prstGeom>
          <a:noFill/>
        </p:spPr>
        <p:txBody>
          <a:bodyPr wrap="square">
            <a:spAutoFit/>
          </a:bodyPr>
          <a:lstStyle/>
          <a:p>
            <a:pPr>
              <a:buClrTx/>
            </a:pPr>
            <a:r>
              <a:rPr lang="en-US" sz="3200" kern="1200" dirty="0">
                <a:solidFill>
                  <a:prstClr val="white"/>
                </a:solidFill>
                <a:latin typeface="Calibri" panose="020F0502020204030204" pitchFamily="34" charset="0"/>
                <a:ea typeface="+mn-ea"/>
                <a:cs typeface="Calibri" panose="020F0502020204030204" pitchFamily="34" charset="0"/>
              </a:rPr>
              <a:t>“And our churches can do the same. A church’s leaves may look impressive: booming attendance, capital campaigns, clever pastors, impressive music. But what will the Lord find upon close inspection? Will he find only leaves? Or will he find figs, too?” </a:t>
            </a:r>
          </a:p>
          <a:p>
            <a:pPr>
              <a:buClrTx/>
            </a:pPr>
            <a:endParaRPr lang="en-US" sz="2000" kern="1200" dirty="0">
              <a:solidFill>
                <a:prstClr val="white"/>
              </a:solidFill>
              <a:latin typeface="Calibri" panose="020F0502020204030204" pitchFamily="34" charset="0"/>
              <a:ea typeface="+mn-ea"/>
              <a:cs typeface="Calibri" panose="020F0502020204030204" pitchFamily="34" charset="0"/>
            </a:endParaRPr>
          </a:p>
          <a:p>
            <a:pPr>
              <a:buClrTx/>
            </a:pPr>
            <a:r>
              <a:rPr lang="en-US" sz="3200" kern="1200" dirty="0">
                <a:solidFill>
                  <a:prstClr val="white"/>
                </a:solidFill>
                <a:latin typeface="Calibri" panose="020F0502020204030204" pitchFamily="34" charset="0"/>
                <a:ea typeface="+mn-ea"/>
                <a:cs typeface="Calibri" panose="020F0502020204030204" pitchFamily="34" charset="0"/>
              </a:rPr>
              <a:t>		– Greg Lanier, </a:t>
            </a:r>
          </a:p>
          <a:p>
            <a:pPr>
              <a:buClrTx/>
            </a:pPr>
            <a:r>
              <a:rPr lang="en-US" sz="3200" kern="1200" dirty="0">
                <a:solidFill>
                  <a:prstClr val="white"/>
                </a:solidFill>
                <a:latin typeface="Calibri" panose="020F0502020204030204" pitchFamily="34" charset="0"/>
                <a:ea typeface="+mn-ea"/>
                <a:cs typeface="Calibri" panose="020F0502020204030204" pitchFamily="34" charset="0"/>
              </a:rPr>
              <a:t>		</a:t>
            </a:r>
            <a:r>
              <a:rPr lang="en-US" sz="3200" i="1" kern="1200" dirty="0">
                <a:solidFill>
                  <a:prstClr val="white"/>
                </a:solidFill>
                <a:latin typeface="Calibri" panose="020F0502020204030204" pitchFamily="34" charset="0"/>
                <a:ea typeface="+mn-ea"/>
                <a:cs typeface="Calibri" panose="020F0502020204030204" pitchFamily="34" charset="0"/>
              </a:rPr>
              <a:t>“Why Did Jesus Curse the Fig Tree?”</a:t>
            </a:r>
          </a:p>
        </p:txBody>
      </p:sp>
    </p:spTree>
    <p:extLst>
      <p:ext uri="{BB962C8B-B14F-4D97-AF65-F5344CB8AC3E}">
        <p14:creationId xmlns:p14="http://schemas.microsoft.com/office/powerpoint/2010/main" val="12406878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346364" y="270931"/>
            <a:ext cx="8534400" cy="4493538"/>
          </a:xfrm>
          <a:prstGeom prst="rect">
            <a:avLst/>
          </a:prstGeom>
          <a:noFill/>
        </p:spPr>
        <p:txBody>
          <a:bodyPr wrap="square">
            <a:spAutoFit/>
          </a:bodyPr>
          <a:lstStyle/>
          <a:p>
            <a:pPr>
              <a:buClrTx/>
            </a:pPr>
            <a:r>
              <a:rPr lang="en-US" sz="2200" kern="1200" dirty="0">
                <a:solidFill>
                  <a:prstClr val="white"/>
                </a:solidFill>
                <a:latin typeface="Calibri" panose="020F0502020204030204" pitchFamily="34" charset="0"/>
                <a:ea typeface="+mn-ea"/>
                <a:cs typeface="Calibri" panose="020F0502020204030204" pitchFamily="34" charset="0"/>
              </a:rPr>
              <a:t>Resources (1):</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 Vernon McGee. </a:t>
            </a:r>
            <a:r>
              <a:rPr lang="en-US" sz="2200" i="1" kern="1200" dirty="0">
                <a:solidFill>
                  <a:prstClr val="white"/>
                </a:solidFill>
                <a:latin typeface="Calibri" panose="020F0502020204030204" pitchFamily="34" charset="0"/>
                <a:ea typeface="+mn-ea"/>
                <a:cs typeface="Calibri" panose="020F0502020204030204" pitchFamily="34" charset="0"/>
              </a:rPr>
              <a:t>“Thru the Bible with J. Vernon McGee, Volume IV, Matthew-Romans.” </a:t>
            </a:r>
            <a:r>
              <a:rPr lang="en-US" sz="2200" kern="1200" dirty="0">
                <a:solidFill>
                  <a:prstClr val="white"/>
                </a:solidFill>
                <a:latin typeface="Calibri" panose="020F0502020204030204" pitchFamily="34" charset="0"/>
                <a:ea typeface="+mn-ea"/>
                <a:cs typeface="Calibri" panose="020F0502020204030204" pitchFamily="34" charset="0"/>
              </a:rPr>
              <a:t>Thomas Nelson Publishing, 1982.</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John MacArthur. </a:t>
            </a:r>
            <a:r>
              <a:rPr lang="en-US" sz="2200" i="1" kern="1200" dirty="0">
                <a:solidFill>
                  <a:prstClr val="white"/>
                </a:solidFill>
                <a:latin typeface="Calibri" panose="020F0502020204030204" pitchFamily="34" charset="0"/>
                <a:ea typeface="+mn-ea"/>
                <a:cs typeface="Calibri" panose="020F0502020204030204" pitchFamily="34" charset="0"/>
              </a:rPr>
              <a:t>“The MacArthur New Testament Commentary.” </a:t>
            </a:r>
            <a:r>
              <a:rPr lang="en-US" sz="2200" kern="1200" dirty="0">
                <a:solidFill>
                  <a:prstClr val="white"/>
                </a:solidFill>
                <a:latin typeface="Calibri" panose="020F0502020204030204" pitchFamily="34" charset="0"/>
                <a:ea typeface="+mn-ea"/>
                <a:cs typeface="Calibri" panose="020F0502020204030204" pitchFamily="34" charset="0"/>
              </a:rPr>
              <a:t>Moody Publishers, 1985.</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Warren W. </a:t>
            </a:r>
            <a:r>
              <a:rPr lang="en-US" sz="2200" kern="1200" dirty="0" err="1">
                <a:solidFill>
                  <a:prstClr val="white"/>
                </a:solidFill>
                <a:latin typeface="Calibri" panose="020F0502020204030204" pitchFamily="34" charset="0"/>
                <a:ea typeface="+mn-ea"/>
                <a:cs typeface="Calibri" panose="020F0502020204030204" pitchFamily="34" charset="0"/>
              </a:rPr>
              <a:t>Wiersbe</a:t>
            </a:r>
            <a:r>
              <a:rPr lang="en-US" sz="2200" kern="1200" dirty="0">
                <a:solidFill>
                  <a:prstClr val="white"/>
                </a:solidFill>
                <a:latin typeface="Calibri" panose="020F0502020204030204" pitchFamily="34" charset="0"/>
                <a:ea typeface="+mn-ea"/>
                <a:cs typeface="Calibri" panose="020F0502020204030204" pitchFamily="34" charset="0"/>
              </a:rPr>
              <a:t>. </a:t>
            </a:r>
            <a:r>
              <a:rPr lang="en-US" sz="2200" i="1" kern="1200" dirty="0">
                <a:solidFill>
                  <a:prstClr val="white"/>
                </a:solidFill>
                <a:latin typeface="Calibri" panose="020F0502020204030204" pitchFamily="34" charset="0"/>
                <a:ea typeface="+mn-ea"/>
                <a:cs typeface="Calibri" panose="020F0502020204030204" pitchFamily="34" charset="0"/>
              </a:rPr>
              <a:t>“The </a:t>
            </a:r>
            <a:r>
              <a:rPr lang="en-US" sz="2200" i="1" kern="1200" dirty="0" err="1">
                <a:solidFill>
                  <a:prstClr val="white"/>
                </a:solidFill>
                <a:latin typeface="Calibri" panose="020F0502020204030204" pitchFamily="34" charset="0"/>
                <a:ea typeface="+mn-ea"/>
                <a:cs typeface="Calibri" panose="020F0502020204030204" pitchFamily="34" charset="0"/>
              </a:rPr>
              <a:t>Wiersbe</a:t>
            </a:r>
            <a:r>
              <a:rPr lang="en-US" sz="2200" i="1" kern="1200" dirty="0">
                <a:solidFill>
                  <a:prstClr val="white"/>
                </a:solidFill>
                <a:latin typeface="Calibri" panose="020F0502020204030204" pitchFamily="34" charset="0"/>
                <a:ea typeface="+mn-ea"/>
                <a:cs typeface="Calibri" panose="020F0502020204030204" pitchFamily="34" charset="0"/>
              </a:rPr>
              <a:t> Bible Commentary, The Complete New Testament in One Volume.”</a:t>
            </a:r>
            <a:r>
              <a:rPr lang="en-US" sz="2200" kern="1200" dirty="0">
                <a:solidFill>
                  <a:prstClr val="white"/>
                </a:solidFill>
                <a:latin typeface="Calibri" panose="020F0502020204030204" pitchFamily="34" charset="0"/>
                <a:ea typeface="+mn-ea"/>
                <a:cs typeface="Calibri" panose="020F0502020204030204" pitchFamily="34" charset="0"/>
              </a:rPr>
              <a:t> David C. Cook, 2007.</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cs typeface="Calibri" panose="020F0502020204030204" pitchFamily="34" charset="0"/>
              </a:rPr>
              <a:t>David Platt. </a:t>
            </a:r>
            <a:r>
              <a:rPr lang="en-US" sz="2200" i="1" kern="1200" dirty="0">
                <a:solidFill>
                  <a:prstClr val="white"/>
                </a:solidFill>
                <a:latin typeface="Calibri" panose="020F0502020204030204" pitchFamily="34" charset="0"/>
                <a:cs typeface="Calibri" panose="020F0502020204030204" pitchFamily="34" charset="0"/>
              </a:rPr>
              <a:t>“Christ Centered Exposition: Exalting Jesus in Matthew.”</a:t>
            </a:r>
            <a:r>
              <a:rPr lang="en-US" sz="2200" kern="1200" dirty="0">
                <a:solidFill>
                  <a:prstClr val="white"/>
                </a:solidFill>
                <a:latin typeface="Calibri" panose="020F0502020204030204" pitchFamily="34" charset="0"/>
                <a:cs typeface="Calibri" panose="020F0502020204030204" pitchFamily="34" charset="0"/>
              </a:rPr>
              <a:t> Series Editors: David Platt, Daniel L. Akin, and Tony Merida. B&amp;H Publishing Group, 2013.</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cs typeface="Calibri" panose="020F0502020204030204" pitchFamily="34" charset="0"/>
              </a:rPr>
              <a:t>Charles H. Spurgeon. </a:t>
            </a:r>
            <a:r>
              <a:rPr lang="en-US" sz="2200" i="1" kern="1200" dirty="0">
                <a:solidFill>
                  <a:prstClr val="white"/>
                </a:solidFill>
                <a:latin typeface="Calibri" panose="020F0502020204030204" pitchFamily="34" charset="0"/>
                <a:cs typeface="Calibri" panose="020F0502020204030204" pitchFamily="34" charset="0"/>
              </a:rPr>
              <a:t>“Commentary on Matthew: The Gospel of the Kingdom.” </a:t>
            </a:r>
            <a:r>
              <a:rPr lang="en-US" sz="2200" kern="1200" dirty="0">
                <a:solidFill>
                  <a:prstClr val="white"/>
                </a:solidFill>
                <a:latin typeface="Calibri" panose="020F0502020204030204" pitchFamily="34" charset="0"/>
                <a:cs typeface="Calibri" panose="020F0502020204030204" pitchFamily="34" charset="0"/>
              </a:rPr>
              <a:t>The Banner of Truth Trust, first publication 1893, reprinted 2010, 2013.</a:t>
            </a:r>
          </a:p>
        </p:txBody>
      </p:sp>
    </p:spTree>
    <p:extLst>
      <p:ext uri="{BB962C8B-B14F-4D97-AF65-F5344CB8AC3E}">
        <p14:creationId xmlns:p14="http://schemas.microsoft.com/office/powerpoint/2010/main" val="9420293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60"/>
        <p:cNvGrpSpPr/>
        <p:nvPr/>
      </p:nvGrpSpPr>
      <p:grpSpPr>
        <a:xfrm>
          <a:off x="0" y="0"/>
          <a:ext cx="0" cy="0"/>
          <a:chOff x="0" y="0"/>
          <a:chExt cx="0" cy="0"/>
        </a:xfrm>
      </p:grpSpPr>
      <p:pic>
        <p:nvPicPr>
          <p:cNvPr id="61" name="Google Shape;61;p14"/>
          <p:cNvPicPr preferRelativeResize="0"/>
          <p:nvPr/>
        </p:nvPicPr>
        <p:blipFill>
          <a:blip r:embed="rId3">
            <a:alphaModFix/>
          </a:blip>
          <a:stretch>
            <a:fillRect/>
          </a:stretch>
        </p:blipFill>
        <p:spPr>
          <a:xfrm>
            <a:off x="0" y="0"/>
            <a:ext cx="9144000" cy="5143500"/>
          </a:xfrm>
          <a:prstGeom prst="rect">
            <a:avLst/>
          </a:prstGeom>
          <a:noFill/>
          <a:ln>
            <a:noFill/>
          </a:ln>
        </p:spPr>
      </p:pic>
      <p:sp>
        <p:nvSpPr>
          <p:cNvPr id="11" name="TextBox 10">
            <a:extLst>
              <a:ext uri="{FF2B5EF4-FFF2-40B4-BE49-F238E27FC236}">
                <a16:creationId xmlns:a16="http://schemas.microsoft.com/office/drawing/2014/main" id="{C84296B4-04AC-46C8-9D41-61159F3D488E}"/>
              </a:ext>
            </a:extLst>
          </p:cNvPr>
          <p:cNvSpPr txBox="1"/>
          <p:nvPr/>
        </p:nvSpPr>
        <p:spPr>
          <a:xfrm>
            <a:off x="346364" y="270931"/>
            <a:ext cx="8534400" cy="4832092"/>
          </a:xfrm>
          <a:prstGeom prst="rect">
            <a:avLst/>
          </a:prstGeom>
          <a:noFill/>
        </p:spPr>
        <p:txBody>
          <a:bodyPr wrap="square">
            <a:spAutoFit/>
          </a:bodyPr>
          <a:lstStyle/>
          <a:p>
            <a:pPr>
              <a:buClrTx/>
            </a:pPr>
            <a:r>
              <a:rPr lang="en-US" sz="2200" kern="1200" dirty="0">
                <a:solidFill>
                  <a:prstClr val="white"/>
                </a:solidFill>
                <a:latin typeface="Calibri" panose="020F0502020204030204" pitchFamily="34" charset="0"/>
                <a:ea typeface="+mn-ea"/>
                <a:cs typeface="Calibri" panose="020F0502020204030204" pitchFamily="34" charset="0"/>
              </a:rPr>
              <a:t>Resources (2):</a:t>
            </a:r>
          </a:p>
          <a:p>
            <a:pPr marL="342900" indent="-342900">
              <a:buClrTx/>
              <a:buFont typeface="Arial" panose="020B0604020202020204" pitchFamily="34" charset="0"/>
              <a:buChar char="•"/>
            </a:pPr>
            <a:r>
              <a:rPr lang="en-US" sz="2200" i="1" kern="1200" dirty="0">
                <a:solidFill>
                  <a:prstClr val="white"/>
                </a:solidFill>
                <a:latin typeface="Calibri" panose="020F0502020204030204" pitchFamily="34" charset="0"/>
                <a:ea typeface="+mn-ea"/>
                <a:cs typeface="Calibri" panose="020F0502020204030204" pitchFamily="34" charset="0"/>
              </a:rPr>
              <a:t>“Why did Jesus curse the fig tree?” </a:t>
            </a:r>
            <a:r>
              <a:rPr lang="en-US" sz="2200" kern="1200" dirty="0">
                <a:solidFill>
                  <a:prstClr val="white"/>
                </a:solidFill>
                <a:latin typeface="Calibri" panose="020F0502020204030204" pitchFamily="34" charset="0"/>
                <a:ea typeface="+mn-ea"/>
                <a:cs typeface="Calibri" panose="020F0502020204030204" pitchFamily="34" charset="0"/>
              </a:rPr>
              <a:t>Got Questions Ministries. </a:t>
            </a:r>
            <a:r>
              <a:rPr lang="en-US" sz="2200" kern="1200" dirty="0">
                <a:solidFill>
                  <a:prstClr val="white"/>
                </a:solidFill>
                <a:latin typeface="Calibri" panose="020F0502020204030204" pitchFamily="34" charset="0"/>
                <a:ea typeface="+mn-ea"/>
                <a:cs typeface="Calibri" panose="020F0502020204030204" pitchFamily="34" charset="0"/>
                <a:hlinkClick r:id="rId4"/>
              </a:rPr>
              <a:t>https://www.gotquestions.org/curse-fig-tree.html</a:t>
            </a:r>
            <a:r>
              <a:rPr lang="en-US" sz="2200" kern="1200" dirty="0">
                <a:solidFill>
                  <a:prstClr val="white"/>
                </a:solidFill>
                <a:latin typeface="Calibri" panose="020F0502020204030204" pitchFamily="34" charset="0"/>
                <a:ea typeface="+mn-ea"/>
                <a:cs typeface="Calibri" panose="020F0502020204030204" pitchFamily="34" charset="0"/>
              </a:rPr>
              <a:t> </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R.C. Sproul. </a:t>
            </a:r>
            <a:r>
              <a:rPr lang="en-US" sz="2200" i="1" kern="1200" dirty="0">
                <a:solidFill>
                  <a:prstClr val="white"/>
                </a:solidFill>
                <a:latin typeface="Calibri" panose="020F0502020204030204" pitchFamily="34" charset="0"/>
                <a:ea typeface="+mn-ea"/>
                <a:cs typeface="Calibri" panose="020F0502020204030204" pitchFamily="34" charset="0"/>
              </a:rPr>
              <a:t>“The Fig Tree and the Temple.” </a:t>
            </a:r>
            <a:r>
              <a:rPr lang="en-US" sz="2200" kern="1200" dirty="0">
                <a:solidFill>
                  <a:prstClr val="white"/>
                </a:solidFill>
                <a:latin typeface="Calibri" panose="020F0502020204030204" pitchFamily="34" charset="0"/>
                <a:ea typeface="+mn-ea"/>
                <a:cs typeface="Calibri" panose="020F0502020204030204" pitchFamily="34" charset="0"/>
              </a:rPr>
              <a:t>Ligonier Ministries. January 7, 2007. </a:t>
            </a:r>
            <a:r>
              <a:rPr lang="en-US" sz="2200" kern="1200" dirty="0">
                <a:solidFill>
                  <a:prstClr val="white"/>
                </a:solidFill>
                <a:latin typeface="Calibri" panose="020F0502020204030204" pitchFamily="34" charset="0"/>
                <a:ea typeface="+mn-ea"/>
                <a:cs typeface="Calibri" panose="020F0502020204030204" pitchFamily="34" charset="0"/>
                <a:hlinkClick r:id="rId5"/>
              </a:rPr>
              <a:t>https://learn.ligonier.org/sermons/mark-fig-tree-and-temple</a:t>
            </a:r>
            <a:r>
              <a:rPr lang="en-US" sz="2200" kern="1200" dirty="0">
                <a:solidFill>
                  <a:prstClr val="white"/>
                </a:solidFill>
                <a:latin typeface="Calibri" panose="020F0502020204030204" pitchFamily="34" charset="0"/>
                <a:ea typeface="+mn-ea"/>
                <a:cs typeface="Calibri" panose="020F0502020204030204" pitchFamily="34" charset="0"/>
              </a:rPr>
              <a:t> </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R.C. Sproul. </a:t>
            </a:r>
            <a:r>
              <a:rPr lang="en-US" sz="2200" i="1" kern="1200" dirty="0">
                <a:solidFill>
                  <a:prstClr val="white"/>
                </a:solidFill>
                <a:latin typeface="Calibri" panose="020F0502020204030204" pitchFamily="34" charset="0"/>
                <a:ea typeface="+mn-ea"/>
                <a:cs typeface="Calibri" panose="020F0502020204030204" pitchFamily="34" charset="0"/>
              </a:rPr>
              <a:t>“Hypocrites in the Church.” </a:t>
            </a:r>
            <a:r>
              <a:rPr lang="en-US" sz="2200" kern="1200" dirty="0">
                <a:solidFill>
                  <a:prstClr val="white"/>
                </a:solidFill>
                <a:latin typeface="Calibri" panose="020F0502020204030204" pitchFamily="34" charset="0"/>
                <a:ea typeface="+mn-ea"/>
                <a:cs typeface="Calibri" panose="020F0502020204030204" pitchFamily="34" charset="0"/>
              </a:rPr>
              <a:t>Ligonier Ministries. January 8, 2016. </a:t>
            </a:r>
            <a:r>
              <a:rPr lang="en-US" sz="2200" kern="1200" dirty="0">
                <a:solidFill>
                  <a:prstClr val="white"/>
                </a:solidFill>
                <a:latin typeface="Calibri" panose="020F0502020204030204" pitchFamily="34" charset="0"/>
                <a:ea typeface="+mn-ea"/>
                <a:cs typeface="Calibri" panose="020F0502020204030204" pitchFamily="34" charset="0"/>
                <a:hlinkClick r:id="rId6"/>
              </a:rPr>
              <a:t>https://learn.ligonier.org/articles/hypocrites-church</a:t>
            </a:r>
            <a:r>
              <a:rPr lang="en-US" sz="2200" kern="1200" dirty="0">
                <a:solidFill>
                  <a:prstClr val="white"/>
                </a:solidFill>
                <a:latin typeface="Calibri" panose="020F0502020204030204" pitchFamily="34" charset="0"/>
                <a:ea typeface="+mn-ea"/>
                <a:cs typeface="Calibri" panose="020F0502020204030204" pitchFamily="34" charset="0"/>
              </a:rPr>
              <a:t>  </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Dan </a:t>
            </a:r>
            <a:r>
              <a:rPr lang="en-US" sz="2200" kern="1200" dirty="0" err="1">
                <a:solidFill>
                  <a:prstClr val="white"/>
                </a:solidFill>
                <a:latin typeface="Calibri" panose="020F0502020204030204" pitchFamily="34" charset="0"/>
                <a:ea typeface="+mn-ea"/>
                <a:cs typeface="Calibri" panose="020F0502020204030204" pitchFamily="34" charset="0"/>
              </a:rPr>
              <a:t>Doriani</a:t>
            </a:r>
            <a:r>
              <a:rPr lang="en-US" sz="2200" kern="1200" dirty="0">
                <a:solidFill>
                  <a:prstClr val="white"/>
                </a:solidFill>
                <a:latin typeface="Calibri" panose="020F0502020204030204" pitchFamily="34" charset="0"/>
                <a:ea typeface="+mn-ea"/>
                <a:cs typeface="Calibri" panose="020F0502020204030204" pitchFamily="34" charset="0"/>
              </a:rPr>
              <a:t>. </a:t>
            </a:r>
            <a:r>
              <a:rPr lang="en-US" sz="2200" i="1" kern="1200" dirty="0">
                <a:solidFill>
                  <a:prstClr val="white"/>
                </a:solidFill>
                <a:latin typeface="Calibri" panose="020F0502020204030204" pitchFamily="34" charset="0"/>
                <a:ea typeface="+mn-ea"/>
                <a:cs typeface="Calibri" panose="020F0502020204030204" pitchFamily="34" charset="0"/>
              </a:rPr>
              <a:t>“Why Did Jesus Curse a Fig Tree? (Matthew 21).” </a:t>
            </a:r>
            <a:r>
              <a:rPr lang="en-US" sz="2200" kern="1200" dirty="0">
                <a:solidFill>
                  <a:prstClr val="white"/>
                </a:solidFill>
                <a:latin typeface="Calibri" panose="020F0502020204030204" pitchFamily="34" charset="0"/>
                <a:ea typeface="+mn-ea"/>
                <a:cs typeface="Calibri" panose="020F0502020204030204" pitchFamily="34" charset="0"/>
              </a:rPr>
              <a:t>Crossway USA. March 4, 2023. </a:t>
            </a:r>
            <a:r>
              <a:rPr lang="en-US" sz="2200" kern="1200" dirty="0">
                <a:solidFill>
                  <a:prstClr val="white"/>
                </a:solidFill>
                <a:latin typeface="Calibri" panose="020F0502020204030204" pitchFamily="34" charset="0"/>
                <a:ea typeface="+mn-ea"/>
                <a:cs typeface="Calibri" panose="020F0502020204030204" pitchFamily="34" charset="0"/>
                <a:hlinkClick r:id="rId7"/>
              </a:rPr>
              <a:t>https://www.crossway.org/articles/why-did-jesus-curse-a-fig-tree-matthew-21/</a:t>
            </a:r>
            <a:r>
              <a:rPr lang="en-US" sz="2200" kern="1200" dirty="0">
                <a:solidFill>
                  <a:prstClr val="white"/>
                </a:solidFill>
                <a:latin typeface="Calibri" panose="020F0502020204030204" pitchFamily="34" charset="0"/>
                <a:ea typeface="+mn-ea"/>
                <a:cs typeface="Calibri" panose="020F0502020204030204" pitchFamily="34" charset="0"/>
              </a:rPr>
              <a:t>  </a:t>
            </a:r>
          </a:p>
          <a:p>
            <a:pPr marL="342900" indent="-342900">
              <a:buClrTx/>
              <a:buFont typeface="Arial" panose="020B0604020202020204" pitchFamily="34" charset="0"/>
              <a:buChar char="•"/>
            </a:pPr>
            <a:r>
              <a:rPr lang="en-US" sz="2200" kern="1200" dirty="0">
                <a:solidFill>
                  <a:prstClr val="white"/>
                </a:solidFill>
                <a:latin typeface="Calibri" panose="020F0502020204030204" pitchFamily="34" charset="0"/>
                <a:ea typeface="+mn-ea"/>
                <a:cs typeface="Calibri" panose="020F0502020204030204" pitchFamily="34" charset="0"/>
              </a:rPr>
              <a:t>Greg Lanier. </a:t>
            </a:r>
            <a:r>
              <a:rPr lang="en-US" sz="2200" i="1" kern="1200" dirty="0">
                <a:solidFill>
                  <a:prstClr val="white"/>
                </a:solidFill>
                <a:latin typeface="Calibri" panose="020F0502020204030204" pitchFamily="34" charset="0"/>
                <a:ea typeface="+mn-ea"/>
                <a:cs typeface="Calibri" panose="020F0502020204030204" pitchFamily="34" charset="0"/>
              </a:rPr>
              <a:t>“Why Did Jesus Curse the Fig Tree?” </a:t>
            </a:r>
            <a:r>
              <a:rPr lang="en-US" sz="2200" kern="1200" dirty="0">
                <a:solidFill>
                  <a:prstClr val="white"/>
                </a:solidFill>
                <a:latin typeface="Calibri" panose="020F0502020204030204" pitchFamily="34" charset="0"/>
                <a:ea typeface="+mn-ea"/>
                <a:cs typeface="Calibri" panose="020F0502020204030204" pitchFamily="34" charset="0"/>
              </a:rPr>
              <a:t>The Gospel Coalition. October 2, 2018. </a:t>
            </a:r>
            <a:r>
              <a:rPr lang="en-US" sz="2200" kern="1200" dirty="0">
                <a:solidFill>
                  <a:prstClr val="white"/>
                </a:solidFill>
                <a:latin typeface="Calibri" panose="020F0502020204030204" pitchFamily="34" charset="0"/>
                <a:ea typeface="+mn-ea"/>
                <a:cs typeface="Calibri" panose="020F0502020204030204" pitchFamily="34" charset="0"/>
                <a:hlinkClick r:id="rId8"/>
              </a:rPr>
              <a:t>https://www.thegospelcoalition.org/article/jesus-curse-fig-tree/</a:t>
            </a:r>
            <a:r>
              <a:rPr lang="en-US" sz="2200" kern="1200" dirty="0">
                <a:solidFill>
                  <a:prstClr val="white"/>
                </a:solidFill>
                <a:latin typeface="Calibri" panose="020F0502020204030204" pitchFamily="34" charset="0"/>
                <a:ea typeface="+mn-ea"/>
                <a:cs typeface="Calibri" panose="020F0502020204030204" pitchFamily="34" charset="0"/>
              </a:rPr>
              <a:t> </a:t>
            </a:r>
          </a:p>
        </p:txBody>
      </p:sp>
    </p:spTree>
    <p:extLst>
      <p:ext uri="{BB962C8B-B14F-4D97-AF65-F5344CB8AC3E}">
        <p14:creationId xmlns:p14="http://schemas.microsoft.com/office/powerpoint/2010/main" val="2408890053"/>
      </p:ext>
    </p:extLst>
  </p:cSld>
  <p:clrMapOvr>
    <a:masterClrMapping/>
  </p:clrMapOvr>
</p:sld>
</file>

<file path=ppt/theme/theme1.xml><?xml version="1.0" encoding="utf-8"?>
<a:theme xmlns:a="http://schemas.openxmlformats.org/drawingml/2006/main" name="Simple Dark">
  <a:themeElements>
    <a:clrScheme name="Simple Dark">
      <a:dk1>
        <a:srgbClr val="FFFFFF"/>
      </a:dk1>
      <a:lt1>
        <a:srgbClr val="212121"/>
      </a:lt1>
      <a:dk2>
        <a:srgbClr val="303030"/>
      </a:dk2>
      <a:lt2>
        <a:srgbClr val="ADADAD"/>
      </a:lt2>
      <a:accent1>
        <a:srgbClr val="009688"/>
      </a:accent1>
      <a:accent2>
        <a:srgbClr val="EEEEEE"/>
      </a:accent2>
      <a:accent3>
        <a:srgbClr val="78909C"/>
      </a:accent3>
      <a:accent4>
        <a:srgbClr val="FFAB40"/>
      </a:accent4>
      <a:accent5>
        <a:srgbClr val="4DD0E1"/>
      </a:accent5>
      <a:accent6>
        <a:srgbClr val="EEFF41"/>
      </a:accent6>
      <a:hlink>
        <a:srgbClr val="4DD0E1"/>
      </a:hlink>
      <a:folHlink>
        <a:srgbClr val="4DD0E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4141</TotalTime>
  <Words>1873</Words>
  <Application>Microsoft Office PowerPoint</Application>
  <PresentationFormat>On-screen Show (16:9)</PresentationFormat>
  <Paragraphs>63</Paragraphs>
  <Slides>28</Slides>
  <Notes>28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Arial</vt:lpstr>
      <vt:lpstr>Calibri</vt:lpstr>
      <vt:lpstr>Cambria</vt:lpstr>
      <vt:lpstr>Simple Dark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Thadd McElreath</dc:creator>
  <cp:lastModifiedBy>tmcel468</cp:lastModifiedBy>
  <cp:revision>351</cp:revision>
  <dcterms:modified xsi:type="dcterms:W3CDTF">2026-10-03T15:08:53Z</dcterms:modified>
</cp:coreProperties>
</file>