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8"/>
  </p:notesMasterIdLst>
  <p:sldIdLst>
    <p:sldId id="256" r:id="rId2"/>
    <p:sldId id="359" r:id="rId3"/>
    <p:sldId id="458" r:id="rId4"/>
    <p:sldId id="450" r:id="rId5"/>
    <p:sldId id="451" r:id="rId6"/>
    <p:sldId id="452" r:id="rId7"/>
    <p:sldId id="453" r:id="rId8"/>
    <p:sldId id="459" r:id="rId9"/>
    <p:sldId id="454" r:id="rId10"/>
    <p:sldId id="455" r:id="rId11"/>
    <p:sldId id="456" r:id="rId12"/>
    <p:sldId id="457" r:id="rId13"/>
    <p:sldId id="438" r:id="rId14"/>
    <p:sldId id="376" r:id="rId15"/>
    <p:sldId id="271" r:id="rId16"/>
    <p:sldId id="425" r:id="rId1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37"/>
  </p:normalViewPr>
  <p:slideViewPr>
    <p:cSldViewPr snapToGrid="0">
      <p:cViewPr varScale="1">
        <p:scale>
          <a:sx n="143" d="100"/>
          <a:sy n="143" d="100"/>
        </p:scale>
        <p:origin x="684"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0475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21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1477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8967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555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8006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4019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3897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6603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0554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8363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0479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26780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3037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7584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www.desiringgod.org/messages/o-that-you-knew-the-terms-of-pea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dirty="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dirty="0"/>
          </a:p>
        </p:txBody>
      </p:sp>
      <p:pic>
        <p:nvPicPr>
          <p:cNvPr id="7" name="Picture 6" descr="A crown of thorns and a crown of thorns&#10;&#10;Description automatically generated">
            <a:extLst>
              <a:ext uri="{FF2B5EF4-FFF2-40B4-BE49-F238E27FC236}">
                <a16:creationId xmlns:a16="http://schemas.microsoft.com/office/drawing/2014/main" id="{0033701A-A1EC-3966-D960-F7CEB7B0A2B5}"/>
              </a:ext>
            </a:extLst>
          </p:cNvPr>
          <p:cNvPicPr>
            <a:picLocks noChangeAspect="1"/>
          </p:cNvPicPr>
          <p:nvPr/>
        </p:nvPicPr>
        <p:blipFill>
          <a:blip r:embed="rId3"/>
          <a:stretch>
            <a:fillRect/>
          </a:stretch>
        </p:blipFill>
        <p:spPr>
          <a:xfrm>
            <a:off x="-234176" y="-147912"/>
            <a:ext cx="9669910" cy="5439324"/>
          </a:xfrm>
          <a:prstGeom prst="rect">
            <a:avLst/>
          </a:prstGeom>
        </p:spPr>
      </p:pic>
      <p:sp>
        <p:nvSpPr>
          <p:cNvPr id="4" name="TextBox 3">
            <a:extLst>
              <a:ext uri="{FF2B5EF4-FFF2-40B4-BE49-F238E27FC236}">
                <a16:creationId xmlns:a16="http://schemas.microsoft.com/office/drawing/2014/main" id="{7F6F6F04-5F63-6DD2-CB7C-9B8F6025BF8D}"/>
              </a:ext>
            </a:extLst>
          </p:cNvPr>
          <p:cNvSpPr txBox="1"/>
          <p:nvPr/>
        </p:nvSpPr>
        <p:spPr>
          <a:xfrm>
            <a:off x="400468" y="1633796"/>
            <a:ext cx="8343066" cy="1354217"/>
          </a:xfrm>
          <a:prstGeom prst="rect">
            <a:avLst/>
          </a:prstGeom>
          <a:noFill/>
        </p:spPr>
        <p:txBody>
          <a:bodyPr wrap="square" rtlCol="0">
            <a:spAutoFit/>
          </a:bodyPr>
          <a:lstStyle/>
          <a:p>
            <a:pPr algn="ctr"/>
            <a:r>
              <a:rPr lang="en-US" sz="3600" dirty="0">
                <a:solidFill>
                  <a:schemeClr val="tx1"/>
                </a:solidFill>
                <a:latin typeface="Cambria" panose="02040503050406030204" pitchFamily="18" charset="0"/>
              </a:rPr>
              <a:t>The King and His Kingdom Part 77</a:t>
            </a:r>
          </a:p>
          <a:p>
            <a:pPr algn="ctr"/>
            <a:endParaRPr lang="en-US" sz="1000" dirty="0">
              <a:solidFill>
                <a:schemeClr val="tx1"/>
              </a:solidFill>
              <a:latin typeface="Cambria" panose="02040503050406030204" pitchFamily="18" charset="0"/>
            </a:endParaRPr>
          </a:p>
          <a:p>
            <a:pPr algn="ctr"/>
            <a:r>
              <a:rPr lang="en-US" sz="3600" dirty="0">
                <a:solidFill>
                  <a:schemeClr val="tx1"/>
                </a:solidFill>
                <a:latin typeface="Cambria" panose="02040503050406030204" pitchFamily="18" charset="0"/>
              </a:rPr>
              <a:t>“Direct Confrontation”</a:t>
            </a:r>
          </a:p>
        </p:txBody>
      </p:sp>
      <p:sp>
        <p:nvSpPr>
          <p:cNvPr id="5" name="TextBox 4">
            <a:extLst>
              <a:ext uri="{FF2B5EF4-FFF2-40B4-BE49-F238E27FC236}">
                <a16:creationId xmlns:a16="http://schemas.microsoft.com/office/drawing/2014/main" id="{CD014756-1E81-34A4-4AB5-0478DAEB6F5D}"/>
              </a:ext>
            </a:extLst>
          </p:cNvPr>
          <p:cNvSpPr txBox="1"/>
          <p:nvPr/>
        </p:nvSpPr>
        <p:spPr>
          <a:xfrm>
            <a:off x="511596" y="3409397"/>
            <a:ext cx="8231938" cy="553998"/>
          </a:xfrm>
          <a:prstGeom prst="rect">
            <a:avLst/>
          </a:prstGeom>
          <a:noFill/>
        </p:spPr>
        <p:txBody>
          <a:bodyPr wrap="square" rtlCol="0">
            <a:spAutoFit/>
          </a:bodyPr>
          <a:lstStyle/>
          <a:p>
            <a:pPr algn="ctr"/>
            <a:r>
              <a:rPr lang="en-US" sz="3000" dirty="0">
                <a:solidFill>
                  <a:schemeClr val="tx1"/>
                </a:solidFill>
                <a:latin typeface="Cambria" panose="02040503050406030204" pitchFamily="18" charset="0"/>
              </a:rPr>
              <a:t>Matthew 21:12-17</a:t>
            </a:r>
            <a:r>
              <a:rPr lang="en-US" dirty="0">
                <a:solidFill>
                  <a:schemeClr val="tx1"/>
                </a:solidFill>
                <a:latin typeface="Cambria" panose="02040503050406030204" pitchFamily="18" charset="0"/>
              </a:rPr>
              <a:t>                                         </a:t>
            </a:r>
            <a:r>
              <a:rPr lang="en-US" sz="3000" dirty="0">
                <a:solidFill>
                  <a:schemeClr val="tx1"/>
                </a:solidFill>
                <a:latin typeface="Cambria" panose="02040503050406030204" pitchFamily="18" charset="0"/>
              </a:rPr>
              <a:t>September 27,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554545"/>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 What you can see in the doctor's eyes is something he knows that his family doesn't know: he caught the disease he went to heal and has one week to live.” </a:t>
            </a:r>
          </a:p>
          <a:p>
            <a:pPr>
              <a:buClrTx/>
            </a:pPr>
            <a:r>
              <a:rPr lang="en-US" sz="3200" kern="1200" dirty="0">
                <a:solidFill>
                  <a:prstClr val="white"/>
                </a:solidFill>
                <a:latin typeface="Calibri" panose="020F0502020204030204" pitchFamily="34" charset="0"/>
                <a:ea typeface="+mn-ea"/>
                <a:cs typeface="Calibri" panose="020F0502020204030204" pitchFamily="34" charset="0"/>
              </a:rPr>
              <a:t>						– John Piper</a:t>
            </a:r>
          </a:p>
        </p:txBody>
      </p:sp>
    </p:spTree>
    <p:extLst>
      <p:ext uri="{BB962C8B-B14F-4D97-AF65-F5344CB8AC3E}">
        <p14:creationId xmlns:p14="http://schemas.microsoft.com/office/powerpoint/2010/main" val="644163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Matthew 21:12-17 (ESV) – [12] And Jesus entered the temple and drove out all who sold and bought in the temple, and he overturned the tables of the money-changers and the seats of those who sold pigeons. [13] He said to them, “It is written, ‘My house shall be called a house of prayer,’ but you make it a den of robbers.”</a:t>
            </a:r>
          </a:p>
        </p:txBody>
      </p:sp>
    </p:spTree>
    <p:extLst>
      <p:ext uri="{BB962C8B-B14F-4D97-AF65-F5344CB8AC3E}">
        <p14:creationId xmlns:p14="http://schemas.microsoft.com/office/powerpoint/2010/main" val="316103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046988"/>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[14] And the blind and the lame came to him in the temple, and he healed them. [15] But when the chief priests and the scribes saw the wonderful things that he did, and the children crying out in the temple, “Hosanna to the Son of David!” they were indignant, </a:t>
            </a:r>
          </a:p>
        </p:txBody>
      </p:sp>
    </p:spTree>
    <p:extLst>
      <p:ext uri="{BB962C8B-B14F-4D97-AF65-F5344CB8AC3E}">
        <p14:creationId xmlns:p14="http://schemas.microsoft.com/office/powerpoint/2010/main" val="52392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046988"/>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[16] and they said to him, “Do you hear what these are saying?” And Jesus said to them, “Yes; have you never read, “‘Out of the mouth of infants and nursing babies you have prepared praise’?” [17] And leaving them, he went out of the city to Bethany and lodged there. </a:t>
            </a:r>
          </a:p>
        </p:txBody>
      </p:sp>
    </p:spTree>
    <p:extLst>
      <p:ext uri="{BB962C8B-B14F-4D97-AF65-F5344CB8AC3E}">
        <p14:creationId xmlns:p14="http://schemas.microsoft.com/office/powerpoint/2010/main" val="2755840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985433"/>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The temple had become a marketplace.</a:t>
            </a: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Massive price mark-ups</a:t>
            </a:r>
          </a:p>
          <a:p>
            <a:pPr marL="457200" indent="-457200">
              <a:buClrTx/>
              <a:buFont typeface="Wingdings" panose="05000000000000000000" pitchFamily="2" charset="2"/>
              <a:buChar char="ü"/>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Deceitful money exchanges</a:t>
            </a:r>
          </a:p>
          <a:p>
            <a:pPr marL="457200" indent="-457200">
              <a:buClrTx/>
              <a:buFont typeface="Wingdings" panose="05000000000000000000" pitchFamily="2" charset="2"/>
              <a:buChar char="ü"/>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Fraud, extortion, and theft</a:t>
            </a:r>
          </a:p>
        </p:txBody>
      </p:sp>
    </p:spTree>
    <p:extLst>
      <p:ext uri="{BB962C8B-B14F-4D97-AF65-F5344CB8AC3E}">
        <p14:creationId xmlns:p14="http://schemas.microsoft.com/office/powerpoint/2010/main" val="73158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554545"/>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John 2:13-17 – [13] The Passover of the Jews was at hand, and Jesus went up to Jerusalem. [14] In the temple he found those who were selling oxen and sheep and pigeons, and the money-changers sitting there. </a:t>
            </a:r>
          </a:p>
        </p:txBody>
      </p:sp>
    </p:spTree>
    <p:extLst>
      <p:ext uri="{BB962C8B-B14F-4D97-AF65-F5344CB8AC3E}">
        <p14:creationId xmlns:p14="http://schemas.microsoft.com/office/powerpoint/2010/main" val="3889549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31873"/>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[15] And making a whip of cords, he drove them all out of the temple, with the sheep and oxen. And he poured out the coins of the money-changers and overturned their tables. [16] And he told those who sold the pigeons, “Take these things away; do not make my Father's house a house of trade.” [17] His disciples remembered that it was written, “Zeal for your house will consume me.”</a:t>
            </a:r>
          </a:p>
        </p:txBody>
      </p:sp>
    </p:spTree>
    <p:extLst>
      <p:ext uri="{BB962C8B-B14F-4D97-AF65-F5344CB8AC3E}">
        <p14:creationId xmlns:p14="http://schemas.microsoft.com/office/powerpoint/2010/main" val="2886444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492990"/>
          </a:xfrm>
          <a:prstGeom prst="rect">
            <a:avLst/>
          </a:prstGeom>
          <a:noFill/>
        </p:spPr>
        <p:txBody>
          <a:bodyPr wrap="square">
            <a:spAutoFit/>
          </a:bodyPr>
          <a:lstStyle/>
          <a:p>
            <a:pPr marL="457200" indent="-457200">
              <a:buClrTx/>
              <a:buFont typeface="Arial" panose="020B0604020202020204" pitchFamily="34" charset="0"/>
              <a:buChar char="•"/>
            </a:pPr>
            <a:endParaRPr lang="en-US" sz="3400" i="1"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400" kern="1200" dirty="0">
                <a:solidFill>
                  <a:prstClr val="white"/>
                </a:solidFill>
                <a:latin typeface="Calibri" panose="020F0502020204030204" pitchFamily="34" charset="0"/>
                <a:ea typeface="+mn-ea"/>
                <a:cs typeface="Calibri" panose="020F0502020204030204" pitchFamily="34" charset="0"/>
              </a:rPr>
              <a:t>“Instead of </a:t>
            </a:r>
            <a:r>
              <a:rPr lang="en-US" sz="3400" i="1" kern="1200" dirty="0">
                <a:solidFill>
                  <a:prstClr val="white"/>
                </a:solidFill>
                <a:latin typeface="Calibri" panose="020F0502020204030204" pitchFamily="34" charset="0"/>
                <a:ea typeface="+mn-ea"/>
                <a:cs typeface="Calibri" panose="020F0502020204030204" pitchFamily="34" charset="0"/>
              </a:rPr>
              <a:t>praying</a:t>
            </a:r>
            <a:r>
              <a:rPr lang="en-US" sz="3400" kern="1200" dirty="0">
                <a:solidFill>
                  <a:prstClr val="white"/>
                </a:solidFill>
                <a:latin typeface="Calibri" panose="020F0502020204030204" pitchFamily="34" charset="0"/>
                <a:ea typeface="+mn-ea"/>
                <a:cs typeface="Calibri" panose="020F0502020204030204" pitchFamily="34" charset="0"/>
              </a:rPr>
              <a:t> for the people, the priests were </a:t>
            </a:r>
            <a:r>
              <a:rPr lang="en-US" sz="3400" i="1" kern="1200" dirty="0">
                <a:solidFill>
                  <a:prstClr val="white"/>
                </a:solidFill>
                <a:latin typeface="Calibri" panose="020F0502020204030204" pitchFamily="34" charset="0"/>
                <a:ea typeface="+mn-ea"/>
                <a:cs typeface="Calibri" panose="020F0502020204030204" pitchFamily="34" charset="0"/>
              </a:rPr>
              <a:t>preying</a:t>
            </a:r>
            <a:r>
              <a:rPr lang="en-US" sz="3400" kern="1200" dirty="0">
                <a:solidFill>
                  <a:prstClr val="white"/>
                </a:solidFill>
                <a:latin typeface="Calibri" panose="020F0502020204030204" pitchFamily="34" charset="0"/>
                <a:ea typeface="+mn-ea"/>
                <a:cs typeface="Calibri" panose="020F0502020204030204" pitchFamily="34" charset="0"/>
              </a:rPr>
              <a:t> on the people!” </a:t>
            </a:r>
          </a:p>
          <a:p>
            <a:pPr marL="457200" indent="-457200">
              <a:buClrTx/>
              <a:buFont typeface="Arial" panose="020B0604020202020204" pitchFamily="34" charset="0"/>
              <a:buChar char="•"/>
            </a:pPr>
            <a:endParaRPr lang="en-US" sz="2000" i="1" kern="1200" dirty="0">
              <a:solidFill>
                <a:prstClr val="white"/>
              </a:solidFill>
              <a:latin typeface="Calibri" panose="020F0502020204030204" pitchFamily="34" charset="0"/>
              <a:ea typeface="+mn-ea"/>
              <a:cs typeface="Calibri" panose="020F0502020204030204" pitchFamily="34" charset="0"/>
            </a:endParaRPr>
          </a:p>
          <a:p>
            <a:pPr>
              <a:buClrTx/>
            </a:pPr>
            <a:r>
              <a:rPr lang="en-US" sz="3400" i="1" kern="1200" dirty="0">
                <a:solidFill>
                  <a:prstClr val="white"/>
                </a:solidFill>
                <a:latin typeface="Calibri" panose="020F0502020204030204" pitchFamily="34" charset="0"/>
                <a:ea typeface="+mn-ea"/>
                <a:cs typeface="Calibri" panose="020F0502020204030204" pitchFamily="34" charset="0"/>
              </a:rPr>
              <a:t>					</a:t>
            </a:r>
            <a:r>
              <a:rPr lang="en-US" sz="3400" kern="1200" dirty="0">
                <a:solidFill>
                  <a:prstClr val="white"/>
                </a:solidFill>
                <a:latin typeface="Calibri" panose="020F0502020204030204" pitchFamily="34" charset="0"/>
                <a:ea typeface="+mn-ea"/>
                <a:cs typeface="Calibri" panose="020F0502020204030204" pitchFamily="34" charset="0"/>
              </a:rPr>
              <a:t>– Warren </a:t>
            </a:r>
            <a:r>
              <a:rPr lang="en-US" sz="3400" kern="1200" dirty="0" err="1">
                <a:solidFill>
                  <a:prstClr val="white"/>
                </a:solidFill>
                <a:latin typeface="Calibri" panose="020F0502020204030204" pitchFamily="34" charset="0"/>
                <a:ea typeface="+mn-ea"/>
                <a:cs typeface="Calibri" panose="020F0502020204030204" pitchFamily="34" charset="0"/>
              </a:rPr>
              <a:t>Wiersbe</a:t>
            </a:r>
            <a:endParaRPr lang="en-US" sz="3400" kern="1200" dirty="0">
              <a:solidFill>
                <a:prstClr val="white"/>
              </a:solidFill>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00457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970318"/>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[14] And the blind and the lame came to him in the temple, and he healed them.</a:t>
            </a:r>
          </a:p>
          <a:p>
            <a:pPr marL="457200" indent="-457200">
              <a:buClrTx/>
              <a:buFont typeface="Arial" panose="020B0604020202020204" pitchFamily="34" charset="0"/>
              <a:buChar char="•"/>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Jesus allowed outcasts to enter the temple.</a:t>
            </a:r>
          </a:p>
          <a:p>
            <a:pPr marL="457200" indent="-457200">
              <a:buClrTx/>
              <a:buFont typeface="Wingdings" panose="05000000000000000000" pitchFamily="2" charset="2"/>
              <a:buChar char="ü"/>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Jesus healed them.</a:t>
            </a:r>
          </a:p>
          <a:p>
            <a:pPr marL="457200" indent="-457200">
              <a:buClrTx/>
              <a:buFont typeface="Wingdings" panose="05000000000000000000" pitchFamily="2" charset="2"/>
              <a:buChar char="ü"/>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This is the only miracle in Matthew that occurs in Jerusalem.</a:t>
            </a:r>
          </a:p>
        </p:txBody>
      </p:sp>
    </p:spTree>
    <p:extLst>
      <p:ext uri="{BB962C8B-B14F-4D97-AF65-F5344CB8AC3E}">
        <p14:creationId xmlns:p14="http://schemas.microsoft.com/office/powerpoint/2010/main" val="1525514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31873"/>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[15] But when the chief priests and the scribes saw the wonderful things that he did, and the children crying out in the temple, “Hosanna to the Son of David!” they were indignant, [16] and they said to him, “Do you hear what these are saying?” And Jesus said to them, “Yes; have you never read, “‘Out of the mouth of infants and nursing babies you have prepared praise’?”</a:t>
            </a:r>
          </a:p>
        </p:txBody>
      </p:sp>
    </p:spTree>
    <p:extLst>
      <p:ext uri="{BB962C8B-B14F-4D97-AF65-F5344CB8AC3E}">
        <p14:creationId xmlns:p14="http://schemas.microsoft.com/office/powerpoint/2010/main" val="1375843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185214"/>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The religious leaders were insulted by:</a:t>
            </a:r>
          </a:p>
          <a:p>
            <a:pPr marL="457200" indent="-457200">
              <a:buClrTx/>
              <a:buFont typeface="Arial" panose="020B0604020202020204" pitchFamily="34" charset="0"/>
              <a:buChar char="•"/>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The power of Jesus</a:t>
            </a:r>
          </a:p>
          <a:p>
            <a:pPr marL="457200" indent="-457200">
              <a:buClrTx/>
              <a:buFont typeface="Wingdings" panose="05000000000000000000" pitchFamily="2" charset="2"/>
              <a:buChar char="ü"/>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The praise of Jesus				</a:t>
            </a:r>
          </a:p>
        </p:txBody>
      </p:sp>
    </p:spTree>
    <p:extLst>
      <p:ext uri="{BB962C8B-B14F-4D97-AF65-F5344CB8AC3E}">
        <p14:creationId xmlns:p14="http://schemas.microsoft.com/office/powerpoint/2010/main" val="4160472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93428"/>
          </a:xfrm>
          <a:prstGeom prst="rect">
            <a:avLst/>
          </a:prstGeom>
          <a:noFill/>
        </p:spPr>
        <p:txBody>
          <a:bodyPr wrap="square">
            <a:spAutoFit/>
          </a:bodyPr>
          <a:lstStyle/>
          <a:p>
            <a:pPr marL="457200" indent="-457200">
              <a:buClrTx/>
              <a:buFont typeface="Arial" panose="020B0604020202020204" pitchFamily="34" charset="0"/>
              <a:buChar char="•"/>
            </a:pPr>
            <a:r>
              <a:rPr lang="en-US" sz="3000" kern="1200" dirty="0">
                <a:solidFill>
                  <a:prstClr val="white"/>
                </a:solidFill>
                <a:latin typeface="Calibri" panose="020F0502020204030204" pitchFamily="34" charset="0"/>
                <a:ea typeface="+mn-ea"/>
                <a:cs typeface="Calibri" panose="020F0502020204030204" pitchFamily="34" charset="0"/>
              </a:rPr>
              <a:t>Matthew 21:16 – and they said to him, “Do you hear what these are saying?” And Jesus said to them, “Yes; have you never read, “‘Out of the mouth of infants and nursing babies you have prepared praise’?”</a:t>
            </a:r>
          </a:p>
          <a:p>
            <a:pPr marL="457200" indent="-457200">
              <a:buClrTx/>
              <a:buFont typeface="Arial" panose="020B0604020202020204" pitchFamily="34" charset="0"/>
              <a:buChar char="•"/>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000" kern="1200" dirty="0">
                <a:solidFill>
                  <a:prstClr val="white"/>
                </a:solidFill>
                <a:latin typeface="Calibri" panose="020F0502020204030204" pitchFamily="34" charset="0"/>
                <a:ea typeface="+mn-ea"/>
                <a:cs typeface="Calibri" panose="020F0502020204030204" pitchFamily="34" charset="0"/>
              </a:rPr>
              <a:t>Psalm 8:2 – Out of the mouth of babies and infants, you have established strength because of your foes, to still the enemy and the avenger.</a:t>
            </a:r>
          </a:p>
        </p:txBody>
      </p:sp>
    </p:spTree>
    <p:extLst>
      <p:ext uri="{BB962C8B-B14F-4D97-AF65-F5344CB8AC3E}">
        <p14:creationId xmlns:p14="http://schemas.microsoft.com/office/powerpoint/2010/main" val="1253458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1569660"/>
          </a:xfrm>
          <a:prstGeom prst="rect">
            <a:avLst/>
          </a:prstGeom>
          <a:noFill/>
        </p:spPr>
        <p:txBody>
          <a:bodyPr wrap="square">
            <a:spAutoFit/>
          </a:bodyPr>
          <a:lstStyle/>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Matthew 21:17 – And leaving them, he went out of the city to Bethany and lodged there.</a:t>
            </a:r>
          </a:p>
        </p:txBody>
      </p:sp>
    </p:spTree>
    <p:extLst>
      <p:ext uri="{BB962C8B-B14F-4D97-AF65-F5344CB8AC3E}">
        <p14:creationId xmlns:p14="http://schemas.microsoft.com/office/powerpoint/2010/main" val="3625473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346364" y="270931"/>
            <a:ext cx="8534400" cy="4493538"/>
          </a:xfrm>
          <a:prstGeom prst="rect">
            <a:avLst/>
          </a:prstGeom>
          <a:noFill/>
        </p:spPr>
        <p:txBody>
          <a:bodyPr wrap="square">
            <a:spAutoFit/>
          </a:bodyPr>
          <a:lstStyle/>
          <a:p>
            <a:pPr>
              <a:buClrTx/>
            </a:pPr>
            <a:r>
              <a:rPr lang="en-US" sz="2200" kern="1200" dirty="0">
                <a:solidFill>
                  <a:prstClr val="white"/>
                </a:solidFill>
                <a:latin typeface="Calibri" panose="020F0502020204030204" pitchFamily="34" charset="0"/>
                <a:ea typeface="+mn-ea"/>
                <a:cs typeface="Calibri" panose="020F0502020204030204" pitchFamily="34" charset="0"/>
              </a:rPr>
              <a:t>Resources (1):</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J. Vernon McGee. </a:t>
            </a:r>
            <a:r>
              <a:rPr lang="en-US" sz="2200" i="1" kern="1200" dirty="0">
                <a:solidFill>
                  <a:prstClr val="white"/>
                </a:solidFill>
                <a:latin typeface="Calibri" panose="020F0502020204030204" pitchFamily="34" charset="0"/>
                <a:ea typeface="+mn-ea"/>
                <a:cs typeface="Calibri" panose="020F0502020204030204" pitchFamily="34" charset="0"/>
              </a:rPr>
              <a:t>“Thru the Bible with J. Vernon McGee, Volume IV, Matthew-Romans.” </a:t>
            </a:r>
            <a:r>
              <a:rPr lang="en-US" sz="2200" kern="1200" dirty="0">
                <a:solidFill>
                  <a:prstClr val="white"/>
                </a:solidFill>
                <a:latin typeface="Calibri" panose="020F0502020204030204" pitchFamily="34" charset="0"/>
                <a:ea typeface="+mn-ea"/>
                <a:cs typeface="Calibri" panose="020F0502020204030204" pitchFamily="34" charset="0"/>
              </a:rPr>
              <a:t>Thomas Nelson Publishing, 1982.</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John MacArthur. </a:t>
            </a:r>
            <a:r>
              <a:rPr lang="en-US" sz="2200" i="1" kern="1200" dirty="0">
                <a:solidFill>
                  <a:prstClr val="white"/>
                </a:solidFill>
                <a:latin typeface="Calibri" panose="020F0502020204030204" pitchFamily="34" charset="0"/>
                <a:ea typeface="+mn-ea"/>
                <a:cs typeface="Calibri" panose="020F0502020204030204" pitchFamily="34" charset="0"/>
              </a:rPr>
              <a:t>“The MacArthur New Testament Commentary.” </a:t>
            </a:r>
            <a:r>
              <a:rPr lang="en-US" sz="2200" kern="1200" dirty="0">
                <a:solidFill>
                  <a:prstClr val="white"/>
                </a:solidFill>
                <a:latin typeface="Calibri" panose="020F0502020204030204" pitchFamily="34" charset="0"/>
                <a:ea typeface="+mn-ea"/>
                <a:cs typeface="Calibri" panose="020F0502020204030204" pitchFamily="34" charset="0"/>
              </a:rPr>
              <a:t>Moody Publishers, 1985.</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Warren W. </a:t>
            </a:r>
            <a:r>
              <a:rPr lang="en-US" sz="2200" kern="1200" dirty="0" err="1">
                <a:solidFill>
                  <a:prstClr val="white"/>
                </a:solidFill>
                <a:latin typeface="Calibri" panose="020F0502020204030204" pitchFamily="34" charset="0"/>
                <a:ea typeface="+mn-ea"/>
                <a:cs typeface="Calibri" panose="020F0502020204030204" pitchFamily="34" charset="0"/>
              </a:rPr>
              <a:t>Wiersbe</a:t>
            </a:r>
            <a:r>
              <a:rPr lang="en-US" sz="2200" kern="1200" dirty="0">
                <a:solidFill>
                  <a:prstClr val="white"/>
                </a:solidFill>
                <a:latin typeface="Calibri" panose="020F0502020204030204" pitchFamily="34" charset="0"/>
                <a:ea typeface="+mn-ea"/>
                <a:cs typeface="Calibri" panose="020F0502020204030204" pitchFamily="34" charset="0"/>
              </a:rPr>
              <a:t>. </a:t>
            </a:r>
            <a:r>
              <a:rPr lang="en-US" sz="2200" i="1" kern="1200" dirty="0">
                <a:solidFill>
                  <a:prstClr val="white"/>
                </a:solidFill>
                <a:latin typeface="Calibri" panose="020F0502020204030204" pitchFamily="34" charset="0"/>
                <a:ea typeface="+mn-ea"/>
                <a:cs typeface="Calibri" panose="020F0502020204030204" pitchFamily="34" charset="0"/>
              </a:rPr>
              <a:t>“The </a:t>
            </a:r>
            <a:r>
              <a:rPr lang="en-US" sz="2200" i="1" kern="1200" dirty="0" err="1">
                <a:solidFill>
                  <a:prstClr val="white"/>
                </a:solidFill>
                <a:latin typeface="Calibri" panose="020F0502020204030204" pitchFamily="34" charset="0"/>
                <a:ea typeface="+mn-ea"/>
                <a:cs typeface="Calibri" panose="020F0502020204030204" pitchFamily="34" charset="0"/>
              </a:rPr>
              <a:t>Wiersbe</a:t>
            </a:r>
            <a:r>
              <a:rPr lang="en-US" sz="2200" i="1" kern="1200" dirty="0">
                <a:solidFill>
                  <a:prstClr val="white"/>
                </a:solidFill>
                <a:latin typeface="Calibri" panose="020F0502020204030204" pitchFamily="34" charset="0"/>
                <a:ea typeface="+mn-ea"/>
                <a:cs typeface="Calibri" panose="020F0502020204030204" pitchFamily="34" charset="0"/>
              </a:rPr>
              <a:t> Bible Commentary, The Complete New Testament in One Volume.”</a:t>
            </a:r>
            <a:r>
              <a:rPr lang="en-US" sz="2200" kern="1200" dirty="0">
                <a:solidFill>
                  <a:prstClr val="white"/>
                </a:solidFill>
                <a:latin typeface="Calibri" panose="020F0502020204030204" pitchFamily="34" charset="0"/>
                <a:ea typeface="+mn-ea"/>
                <a:cs typeface="Calibri" panose="020F0502020204030204" pitchFamily="34" charset="0"/>
              </a:rPr>
              <a:t> David C. Cook, 2007.</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cs typeface="Calibri" panose="020F0502020204030204" pitchFamily="34" charset="0"/>
              </a:rPr>
              <a:t>David Platt. </a:t>
            </a:r>
            <a:r>
              <a:rPr lang="en-US" sz="2200" i="1" kern="1200" dirty="0">
                <a:solidFill>
                  <a:prstClr val="white"/>
                </a:solidFill>
                <a:latin typeface="Calibri" panose="020F0502020204030204" pitchFamily="34" charset="0"/>
                <a:cs typeface="Calibri" panose="020F0502020204030204" pitchFamily="34" charset="0"/>
              </a:rPr>
              <a:t>“Christ Centered Exposition: Exalting Jesus in Matthew.”</a:t>
            </a:r>
            <a:r>
              <a:rPr lang="en-US" sz="2200" kern="1200" dirty="0">
                <a:solidFill>
                  <a:prstClr val="white"/>
                </a:solidFill>
                <a:latin typeface="Calibri" panose="020F0502020204030204" pitchFamily="34" charset="0"/>
                <a:cs typeface="Calibri" panose="020F0502020204030204" pitchFamily="34" charset="0"/>
              </a:rPr>
              <a:t> Series Editors: David Platt, Daniel L. Akin, and Tony Merida. B&amp;H Publishing Group, 2013.</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cs typeface="Calibri" panose="020F0502020204030204" pitchFamily="34" charset="0"/>
              </a:rPr>
              <a:t>Charles H. Spurgeon. </a:t>
            </a:r>
            <a:r>
              <a:rPr lang="en-US" sz="2200" i="1" kern="1200" dirty="0">
                <a:solidFill>
                  <a:prstClr val="white"/>
                </a:solidFill>
                <a:latin typeface="Calibri" panose="020F0502020204030204" pitchFamily="34" charset="0"/>
                <a:cs typeface="Calibri" panose="020F0502020204030204" pitchFamily="34" charset="0"/>
              </a:rPr>
              <a:t>“Commentary on Matthew: The Gospel of the Kingdom.” </a:t>
            </a:r>
            <a:r>
              <a:rPr lang="en-US" sz="2200" kern="1200" dirty="0">
                <a:solidFill>
                  <a:prstClr val="white"/>
                </a:solidFill>
                <a:latin typeface="Calibri" panose="020F0502020204030204" pitchFamily="34" charset="0"/>
                <a:cs typeface="Calibri" panose="020F0502020204030204" pitchFamily="34" charset="0"/>
              </a:rPr>
              <a:t>The Banner of Truth Trust, first publication 1893, reprinted 2010, 2013.</a:t>
            </a:r>
          </a:p>
        </p:txBody>
      </p:sp>
    </p:spTree>
    <p:extLst>
      <p:ext uri="{BB962C8B-B14F-4D97-AF65-F5344CB8AC3E}">
        <p14:creationId xmlns:p14="http://schemas.microsoft.com/office/powerpoint/2010/main" val="942029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346364" y="270931"/>
            <a:ext cx="8534400" cy="1446550"/>
          </a:xfrm>
          <a:prstGeom prst="rect">
            <a:avLst/>
          </a:prstGeom>
          <a:noFill/>
        </p:spPr>
        <p:txBody>
          <a:bodyPr wrap="square">
            <a:spAutoFit/>
          </a:bodyPr>
          <a:lstStyle/>
          <a:p>
            <a:pPr>
              <a:buClrTx/>
            </a:pPr>
            <a:r>
              <a:rPr lang="en-US" sz="2200" kern="1200" dirty="0">
                <a:solidFill>
                  <a:prstClr val="white"/>
                </a:solidFill>
                <a:latin typeface="Calibri" panose="020F0502020204030204" pitchFamily="34" charset="0"/>
                <a:ea typeface="+mn-ea"/>
                <a:cs typeface="Calibri" panose="020F0502020204030204" pitchFamily="34" charset="0"/>
              </a:rPr>
              <a:t>Resources (2):</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John Piper, </a:t>
            </a:r>
            <a:r>
              <a:rPr lang="en-US" sz="2200" i="1" kern="1200" dirty="0">
                <a:solidFill>
                  <a:prstClr val="white"/>
                </a:solidFill>
                <a:latin typeface="Calibri" panose="020F0502020204030204" pitchFamily="34" charset="0"/>
                <a:ea typeface="+mn-ea"/>
                <a:cs typeface="Calibri" panose="020F0502020204030204" pitchFamily="34" charset="0"/>
              </a:rPr>
              <a:t>“O, That You Knew the Terms of Peace!” </a:t>
            </a:r>
            <a:r>
              <a:rPr lang="en-US" sz="2200" kern="1200" dirty="0">
                <a:solidFill>
                  <a:prstClr val="white"/>
                </a:solidFill>
                <a:latin typeface="Calibri" panose="020F0502020204030204" pitchFamily="34" charset="0"/>
                <a:ea typeface="+mn-ea"/>
                <a:cs typeface="Calibri" panose="020F0502020204030204" pitchFamily="34" charset="0"/>
              </a:rPr>
              <a:t>Desiring God, April 12, 1981. </a:t>
            </a:r>
            <a:r>
              <a:rPr lang="en-US" sz="2200" kern="1200" dirty="0">
                <a:solidFill>
                  <a:prstClr val="white"/>
                </a:solidFill>
                <a:latin typeface="Calibri" panose="020F0502020204030204" pitchFamily="34" charset="0"/>
                <a:ea typeface="+mn-ea"/>
                <a:cs typeface="Calibri" panose="020F0502020204030204" pitchFamily="34" charset="0"/>
                <a:hlinkClick r:id="rId4"/>
              </a:rPr>
              <a:t>https://www.desiringgod.org/messages/o-that-you-knew-the-terms-of-peace</a:t>
            </a:r>
            <a:r>
              <a:rPr lang="en-US" sz="2200" kern="1200" dirty="0">
                <a:solidFill>
                  <a:prstClr val="white"/>
                </a:solidFill>
                <a:latin typeface="Calibri" panose="020F0502020204030204" pitchFamily="34" charset="0"/>
                <a:ea typeface="+mn-ea"/>
                <a:cs typeface="Calibri" panose="020F0502020204030204" pitchFamily="34" charset="0"/>
              </a:rPr>
              <a:t> </a:t>
            </a:r>
          </a:p>
        </p:txBody>
      </p:sp>
    </p:spTree>
    <p:extLst>
      <p:ext uri="{BB962C8B-B14F-4D97-AF65-F5344CB8AC3E}">
        <p14:creationId xmlns:p14="http://schemas.microsoft.com/office/powerpoint/2010/main" val="2408890053"/>
      </p:ext>
    </p:extLst>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4045</TotalTime>
  <Words>861</Words>
  <Application>Microsoft Office PowerPoint</Application>
  <PresentationFormat>On-screen Show (16:9)</PresentationFormat>
  <Paragraphs>48</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Cambria</vt:lpstr>
      <vt:lpstr>Wingdings</vt:lpstr>
      <vt:lpstr>Simple 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Thadd McElreath</dc:creator>
  <cp:lastModifiedBy>tmcel468</cp:lastModifiedBy>
  <cp:revision>342</cp:revision>
  <dcterms:modified xsi:type="dcterms:W3CDTF">2026-09-26T16:16:20Z</dcterms:modified>
</cp:coreProperties>
</file>