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359" r:id="rId3"/>
    <p:sldId id="450" r:id="rId4"/>
    <p:sldId id="451" r:id="rId5"/>
    <p:sldId id="452" r:id="rId6"/>
    <p:sldId id="453" r:id="rId7"/>
    <p:sldId id="454" r:id="rId8"/>
    <p:sldId id="455" r:id="rId9"/>
    <p:sldId id="456" r:id="rId10"/>
    <p:sldId id="457" r:id="rId11"/>
    <p:sldId id="438" r:id="rId12"/>
    <p:sldId id="376" r:id="rId13"/>
    <p:sldId id="426" r:id="rId14"/>
    <p:sldId id="427" r:id="rId15"/>
    <p:sldId id="428" r:id="rId16"/>
    <p:sldId id="448" r:id="rId17"/>
    <p:sldId id="449" r:id="rId18"/>
    <p:sldId id="441" r:id="rId19"/>
    <p:sldId id="271" r:id="rId20"/>
    <p:sldId id="425"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37"/>
  </p:normalViewPr>
  <p:slideViewPr>
    <p:cSldViewPr snapToGrid="0">
      <p:cViewPr varScale="1">
        <p:scale>
          <a:sx n="135" d="100"/>
          <a:sy n="135" d="100"/>
        </p:scale>
        <p:origin x="300"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0475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1477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8967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555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8006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3897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6603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0554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8363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0479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2678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42054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2779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4776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2389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0796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1570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3037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758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dirty="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dirty="0"/>
          </a:p>
        </p:txBody>
      </p:sp>
      <p:pic>
        <p:nvPicPr>
          <p:cNvPr id="7" name="Picture 6" descr="A crown of thorns and a crown of thorns&#10;&#10;Description automatically generated">
            <a:extLst>
              <a:ext uri="{FF2B5EF4-FFF2-40B4-BE49-F238E27FC236}">
                <a16:creationId xmlns:a16="http://schemas.microsoft.com/office/drawing/2014/main" id="{0033701A-A1EC-3966-D960-F7CEB7B0A2B5}"/>
              </a:ext>
            </a:extLst>
          </p:cNvPr>
          <p:cNvPicPr>
            <a:picLocks noChangeAspect="1"/>
          </p:cNvPicPr>
          <p:nvPr/>
        </p:nvPicPr>
        <p:blipFill>
          <a:blip r:embed="rId3"/>
          <a:stretch>
            <a:fillRect/>
          </a:stretch>
        </p:blipFill>
        <p:spPr>
          <a:xfrm>
            <a:off x="-234176" y="-147912"/>
            <a:ext cx="9669910" cy="5439324"/>
          </a:xfrm>
          <a:prstGeom prst="rect">
            <a:avLst/>
          </a:prstGeom>
        </p:spPr>
      </p:pic>
      <p:sp>
        <p:nvSpPr>
          <p:cNvPr id="4" name="TextBox 3">
            <a:extLst>
              <a:ext uri="{FF2B5EF4-FFF2-40B4-BE49-F238E27FC236}">
                <a16:creationId xmlns:a16="http://schemas.microsoft.com/office/drawing/2014/main" id="{7F6F6F04-5F63-6DD2-CB7C-9B8F6025BF8D}"/>
              </a:ext>
            </a:extLst>
          </p:cNvPr>
          <p:cNvSpPr txBox="1"/>
          <p:nvPr/>
        </p:nvSpPr>
        <p:spPr>
          <a:xfrm>
            <a:off x="400468" y="1633796"/>
            <a:ext cx="8343066" cy="1354217"/>
          </a:xfrm>
          <a:prstGeom prst="rect">
            <a:avLst/>
          </a:prstGeom>
          <a:noFill/>
        </p:spPr>
        <p:txBody>
          <a:bodyPr wrap="square" rtlCol="0">
            <a:spAutoFit/>
          </a:bodyPr>
          <a:lstStyle/>
          <a:p>
            <a:pPr algn="ctr"/>
            <a:r>
              <a:rPr lang="en-US" sz="3600" dirty="0">
                <a:solidFill>
                  <a:schemeClr val="tx1"/>
                </a:solidFill>
                <a:latin typeface="Cambria" panose="02040503050406030204" pitchFamily="18" charset="0"/>
              </a:rPr>
              <a:t>The King and His Kingdom Part 75</a:t>
            </a:r>
          </a:p>
          <a:p>
            <a:pPr algn="ctr"/>
            <a:endParaRPr lang="en-US" sz="1000" dirty="0">
              <a:solidFill>
                <a:schemeClr val="tx1"/>
              </a:solidFill>
              <a:latin typeface="Cambria" panose="02040503050406030204" pitchFamily="18" charset="0"/>
            </a:endParaRPr>
          </a:p>
          <a:p>
            <a:pPr algn="ctr"/>
            <a:r>
              <a:rPr lang="en-US" sz="3600" dirty="0">
                <a:solidFill>
                  <a:schemeClr val="tx1"/>
                </a:solidFill>
                <a:latin typeface="Cambria" panose="02040503050406030204" pitchFamily="18" charset="0"/>
              </a:rPr>
              <a:t>“Jesus Heals Two Blind Men”</a:t>
            </a:r>
          </a:p>
        </p:txBody>
      </p:sp>
      <p:sp>
        <p:nvSpPr>
          <p:cNvPr id="5" name="TextBox 4">
            <a:extLst>
              <a:ext uri="{FF2B5EF4-FFF2-40B4-BE49-F238E27FC236}">
                <a16:creationId xmlns:a16="http://schemas.microsoft.com/office/drawing/2014/main" id="{CD014756-1E81-34A4-4AB5-0478DAEB6F5D}"/>
              </a:ext>
            </a:extLst>
          </p:cNvPr>
          <p:cNvSpPr txBox="1"/>
          <p:nvPr/>
        </p:nvSpPr>
        <p:spPr>
          <a:xfrm>
            <a:off x="511596" y="3409397"/>
            <a:ext cx="8231938" cy="553998"/>
          </a:xfrm>
          <a:prstGeom prst="rect">
            <a:avLst/>
          </a:prstGeom>
          <a:noFill/>
        </p:spPr>
        <p:txBody>
          <a:bodyPr wrap="square" rtlCol="0">
            <a:spAutoFit/>
          </a:bodyPr>
          <a:lstStyle/>
          <a:p>
            <a:pPr algn="ctr"/>
            <a:r>
              <a:rPr lang="en-US" sz="3000" dirty="0">
                <a:solidFill>
                  <a:schemeClr val="tx1"/>
                </a:solidFill>
                <a:latin typeface="Cambria" panose="02040503050406030204" pitchFamily="18" charset="0"/>
              </a:rPr>
              <a:t>Matthew 20:29-34</a:t>
            </a:r>
            <a:r>
              <a:rPr lang="en-US" dirty="0">
                <a:solidFill>
                  <a:schemeClr val="tx1"/>
                </a:solidFill>
                <a:latin typeface="Cambria" panose="02040503050406030204" pitchFamily="18" charset="0"/>
              </a:rPr>
              <a:t>                                         </a:t>
            </a:r>
            <a:r>
              <a:rPr lang="en-US" sz="3000" dirty="0">
                <a:solidFill>
                  <a:schemeClr val="tx1"/>
                </a:solidFill>
                <a:latin typeface="Cambria" panose="02040503050406030204" pitchFamily="18" charset="0"/>
              </a:rPr>
              <a:t>September 13,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Matthew 20:29-34 – [29] And as they went out of Jericho, a great crowd followed him. [30] And behold, there were two blind men sitting by the roadside, and when they heard that Jesus was passing by, they cried out, “Lord, have mercy on us, Son of David!”</a:t>
            </a:r>
          </a:p>
        </p:txBody>
      </p:sp>
    </p:spTree>
    <p:extLst>
      <p:ext uri="{BB962C8B-B14F-4D97-AF65-F5344CB8AC3E}">
        <p14:creationId xmlns:p14="http://schemas.microsoft.com/office/powerpoint/2010/main" val="644163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[31] The crowd rebuked them, telling them to be silent, but they cried out all the more, “Lord, have mercy on us, Son of David!” [32] And stopping, Jesus called them and said, “What do you want me to do for you?” [33] They said to him, “Lord, let our eyes be opened.” [34] And Jesus in pity touched their eyes, and immediately they recovered their sight and followed him.</a:t>
            </a:r>
          </a:p>
        </p:txBody>
      </p:sp>
    </p:spTree>
    <p:extLst>
      <p:ext uri="{BB962C8B-B14F-4D97-AF65-F5344CB8AC3E}">
        <p14:creationId xmlns:p14="http://schemas.microsoft.com/office/powerpoint/2010/main" val="52392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Mark 10:46-52 – [46] And they came to Jericho. And as he was leaving Jericho with his disciples and a great crowd, Bartimaeus, a blind beggar, the son of Timaeus, was sitting by the roadside. [47] And when he heard that it was Jesus of Nazareth, he began to cry out and say, “Jesus, Son of David, have mercy on me!”</a:t>
            </a:r>
          </a:p>
        </p:txBody>
      </p:sp>
    </p:spTree>
    <p:extLst>
      <p:ext uri="{BB962C8B-B14F-4D97-AF65-F5344CB8AC3E}">
        <p14:creationId xmlns:p14="http://schemas.microsoft.com/office/powerpoint/2010/main" val="2755840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[48] And many rebuked him, telling him to be silent. But he cried out all the more, “Son of David, have mercy on me!” [49] And Jesus stopped and said, “Call him.” And they called the blind man, saying to him, “Take heart. Get up; he is calling you.” [50] And throwing off his cloak, he sprang up and came to Jesus. </a:t>
            </a:r>
          </a:p>
        </p:txBody>
      </p:sp>
    </p:spTree>
    <p:extLst>
      <p:ext uri="{BB962C8B-B14F-4D97-AF65-F5344CB8AC3E}">
        <p14:creationId xmlns:p14="http://schemas.microsoft.com/office/powerpoint/2010/main" val="73158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[51] And Jesus said to him, “What do you want me to do for you?” And the blind man said to him, “Rabbi, let me recover my sight.” [52] And Jesus said to him, “Go your way; your faith has made you well.” And immediately he recovered his sight and followed him on the way.</a:t>
            </a:r>
          </a:p>
        </p:txBody>
      </p:sp>
    </p:spTree>
    <p:extLst>
      <p:ext uri="{BB962C8B-B14F-4D97-AF65-F5344CB8AC3E}">
        <p14:creationId xmlns:p14="http://schemas.microsoft.com/office/powerpoint/2010/main" val="3889549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marL="457200" indent="-457200">
              <a:buClrTx/>
              <a:buFont typeface="Arial" panose="020B0604020202020204" pitchFamily="34" charset="0"/>
              <a:buChar char="•"/>
            </a:pPr>
            <a:r>
              <a:rPr lang="en-US" sz="3200" i="1" kern="1200" dirty="0">
                <a:solidFill>
                  <a:prstClr val="white"/>
                </a:solidFill>
                <a:latin typeface="Calibri" panose="020F0502020204030204" pitchFamily="34" charset="0"/>
                <a:ea typeface="+mn-ea"/>
                <a:cs typeface="Calibri" panose="020F0502020204030204" pitchFamily="34" charset="0"/>
              </a:rPr>
              <a:t>“Would you rather have a God who listens or a god who speaks? Be careful of the answer … There are gods all over the world who just want you to express yourself. At their worst, the people who want a god who listens are self-centered. They just want to live in the land of “do as you please.”</a:t>
            </a:r>
          </a:p>
        </p:txBody>
      </p:sp>
    </p:spTree>
    <p:extLst>
      <p:ext uri="{BB962C8B-B14F-4D97-AF65-F5344CB8AC3E}">
        <p14:creationId xmlns:p14="http://schemas.microsoft.com/office/powerpoint/2010/main" val="2200457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marL="457200" indent="-457200">
              <a:buClrTx/>
              <a:buFont typeface="Arial" panose="020B0604020202020204" pitchFamily="34" charset="0"/>
              <a:buChar char="•"/>
            </a:pPr>
            <a:r>
              <a:rPr lang="en-US" sz="3200" i="1" kern="1200" dirty="0">
                <a:solidFill>
                  <a:prstClr val="white"/>
                </a:solidFill>
                <a:latin typeface="Calibri" panose="020F0502020204030204" pitchFamily="34" charset="0"/>
                <a:ea typeface="+mn-ea"/>
                <a:cs typeface="Calibri" panose="020F0502020204030204" pitchFamily="34" charset="0"/>
              </a:rPr>
              <a:t>“And the ones who want a god who speaks are cruel. They just want law and justice to crush everything …. Love is empty without justice. Justice is cruel without love. Oh, and in case it wasn’t obvious the answer is both. God should be both.”</a:t>
            </a:r>
          </a:p>
          <a:p>
            <a:pPr>
              <a:buClrTx/>
            </a:pPr>
            <a:r>
              <a:rPr lang="en-US" sz="3200" kern="1200" dirty="0">
                <a:solidFill>
                  <a:prstClr val="white"/>
                </a:solidFill>
                <a:latin typeface="Calibri" panose="020F0502020204030204" pitchFamily="34" charset="0"/>
                <a:ea typeface="+mn-ea"/>
                <a:cs typeface="Calibri" panose="020F0502020204030204" pitchFamily="34" charset="0"/>
              </a:rPr>
              <a:t>					 – Daniel </a:t>
            </a:r>
            <a:r>
              <a:rPr lang="en-US" sz="3200" kern="1200" dirty="0" err="1">
                <a:solidFill>
                  <a:prstClr val="white"/>
                </a:solidFill>
                <a:latin typeface="Calibri" panose="020F0502020204030204" pitchFamily="34" charset="0"/>
                <a:ea typeface="+mn-ea"/>
                <a:cs typeface="Calibri" panose="020F0502020204030204" pitchFamily="34" charset="0"/>
              </a:rPr>
              <a:t>Nayeri</a:t>
            </a:r>
            <a:endParaRPr lang="en-US" sz="3200" kern="1200" dirty="0">
              <a:solidFill>
                <a:prstClr val="white"/>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25514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marL="457200" indent="-457200">
              <a:buClrTx/>
              <a:buFont typeface="Arial" panose="020B0604020202020204" pitchFamily="34" charset="0"/>
              <a:buChar char="•"/>
            </a:pPr>
            <a:r>
              <a:rPr lang="en-US" sz="3200" i="1" kern="1200" dirty="0">
                <a:solidFill>
                  <a:prstClr val="white"/>
                </a:solidFill>
                <a:latin typeface="Calibri" panose="020F0502020204030204" pitchFamily="34" charset="0"/>
                <a:ea typeface="+mn-ea"/>
                <a:cs typeface="Calibri" panose="020F0502020204030204" pitchFamily="34" charset="0"/>
              </a:rPr>
              <a:t>“Jesus is a God who listens and a God who speaks, a God who simply enjoys talking with people. He doesn’t mind being inconvenienced. He’s willing to seek out those who differ with him…. because he is a God who knows, a God to whom all hearts are open and no secrets hid… </a:t>
            </a:r>
          </a:p>
        </p:txBody>
      </p:sp>
    </p:spTree>
    <p:extLst>
      <p:ext uri="{BB962C8B-B14F-4D97-AF65-F5344CB8AC3E}">
        <p14:creationId xmlns:p14="http://schemas.microsoft.com/office/powerpoint/2010/main" val="1375843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marL="457200" indent="-457200">
              <a:buClrTx/>
              <a:buFont typeface="Arial" panose="020B0604020202020204" pitchFamily="34" charset="0"/>
              <a:buChar char="•"/>
            </a:pPr>
            <a:r>
              <a:rPr lang="en-US" sz="3200" i="1" kern="1200" dirty="0">
                <a:solidFill>
                  <a:prstClr val="white"/>
                </a:solidFill>
                <a:latin typeface="Calibri" panose="020F0502020204030204" pitchFamily="34" charset="0"/>
                <a:ea typeface="+mn-ea"/>
                <a:cs typeface="Calibri" panose="020F0502020204030204" pitchFamily="34" charset="0"/>
              </a:rPr>
              <a:t>“The fact that Jesus is the kind of God who wants to be in a personal relationship with us is remarkable compared to the false gods who either speak from on high or listen to us with blank stares.… The Christian faith reveals that we have more than just words, but the Word made flesh.” </a:t>
            </a:r>
          </a:p>
          <a:p>
            <a:pPr>
              <a:buClrTx/>
            </a:pPr>
            <a:r>
              <a:rPr lang="en-US" sz="3200" kern="1200" dirty="0">
                <a:solidFill>
                  <a:prstClr val="white"/>
                </a:solidFill>
                <a:latin typeface="Calibri" panose="020F0502020204030204" pitchFamily="34" charset="0"/>
                <a:ea typeface="+mn-ea"/>
                <a:cs typeface="Calibri" panose="020F0502020204030204" pitchFamily="34" charset="0"/>
              </a:rPr>
              <a:t>						– Sam Bush</a:t>
            </a:r>
          </a:p>
        </p:txBody>
      </p:sp>
    </p:spTree>
    <p:extLst>
      <p:ext uri="{BB962C8B-B14F-4D97-AF65-F5344CB8AC3E}">
        <p14:creationId xmlns:p14="http://schemas.microsoft.com/office/powerpoint/2010/main" val="416047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[30] And behold, there were two blind men sitting by the roadside, and when they heard that Jesus was passing by, they cried out, “Lord, have mercy on us, Son of David!” </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i="1" kern="1200" dirty="0">
                <a:solidFill>
                  <a:prstClr val="white"/>
                </a:solidFill>
                <a:latin typeface="Calibri" panose="020F0502020204030204" pitchFamily="34" charset="0"/>
                <a:ea typeface="+mn-ea"/>
                <a:cs typeface="Calibri" panose="020F0502020204030204" pitchFamily="34" charset="0"/>
              </a:rPr>
              <a:t>“Cried out”</a:t>
            </a:r>
            <a:r>
              <a:rPr lang="en-US" sz="3200" kern="1200" dirty="0">
                <a:solidFill>
                  <a:prstClr val="white"/>
                </a:solidFill>
                <a:latin typeface="Calibri" panose="020F0502020204030204" pitchFamily="34" charset="0"/>
                <a:ea typeface="+mn-ea"/>
                <a:cs typeface="Calibri" panose="020F0502020204030204" pitchFamily="34" charset="0"/>
              </a:rPr>
              <a:t> = intense screaming or anguished shouting  </a:t>
            </a:r>
          </a:p>
        </p:txBody>
      </p:sp>
    </p:spTree>
    <p:extLst>
      <p:ext uri="{BB962C8B-B14F-4D97-AF65-F5344CB8AC3E}">
        <p14:creationId xmlns:p14="http://schemas.microsoft.com/office/powerpoint/2010/main" val="1253458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662541"/>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Matthew 15 – Canaanite woman </a:t>
            </a:r>
            <a:r>
              <a:rPr lang="en-US" sz="3200" u="sng" kern="1200" dirty="0">
                <a:solidFill>
                  <a:prstClr val="white"/>
                </a:solidFill>
                <a:latin typeface="Calibri" panose="020F0502020204030204" pitchFamily="34" charset="0"/>
                <a:ea typeface="+mn-ea"/>
                <a:cs typeface="Calibri" panose="020F0502020204030204" pitchFamily="34" charset="0"/>
              </a:rPr>
              <a:t>cried out</a:t>
            </a:r>
            <a:r>
              <a:rPr lang="en-US" sz="3200" kern="1200" dirty="0">
                <a:solidFill>
                  <a:prstClr val="white"/>
                </a:solidFill>
                <a:latin typeface="Calibri" panose="020F0502020204030204" pitchFamily="34" charset="0"/>
                <a:ea typeface="+mn-ea"/>
                <a:cs typeface="Calibri" panose="020F0502020204030204" pitchFamily="34" charset="0"/>
              </a:rPr>
              <a:t> to Jesus to heal her daughter.</a:t>
            </a: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Mark 15 – Crowds </a:t>
            </a:r>
            <a:r>
              <a:rPr lang="en-US" sz="3200" u="sng" kern="1200" dirty="0">
                <a:solidFill>
                  <a:prstClr val="white"/>
                </a:solidFill>
                <a:latin typeface="Calibri" panose="020F0502020204030204" pitchFamily="34" charset="0"/>
                <a:ea typeface="+mn-ea"/>
                <a:cs typeface="Calibri" panose="020F0502020204030204" pitchFamily="34" charset="0"/>
              </a:rPr>
              <a:t>shouted</a:t>
            </a:r>
            <a:r>
              <a:rPr lang="en-US" sz="3200" kern="1200" dirty="0">
                <a:solidFill>
                  <a:prstClr val="white"/>
                </a:solidFill>
                <a:latin typeface="Calibri" panose="020F0502020204030204" pitchFamily="34" charset="0"/>
                <a:ea typeface="+mn-ea"/>
                <a:cs typeface="Calibri" panose="020F0502020204030204" pitchFamily="34" charset="0"/>
              </a:rPr>
              <a:t> for Jesus to be crucified. </a:t>
            </a: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Matthew 27 – Jesus </a:t>
            </a:r>
            <a:r>
              <a:rPr lang="en-US" sz="3200" u="sng" kern="1200" dirty="0">
                <a:solidFill>
                  <a:prstClr val="white"/>
                </a:solidFill>
                <a:latin typeface="Calibri" panose="020F0502020204030204" pitchFamily="34" charset="0"/>
                <a:ea typeface="+mn-ea"/>
                <a:cs typeface="Calibri" panose="020F0502020204030204" pitchFamily="34" charset="0"/>
              </a:rPr>
              <a:t>cried out</a:t>
            </a:r>
            <a:r>
              <a:rPr lang="en-US" sz="3200" kern="1200" dirty="0">
                <a:solidFill>
                  <a:prstClr val="white"/>
                </a:solidFill>
                <a:latin typeface="Calibri" panose="020F0502020204030204" pitchFamily="34" charset="0"/>
                <a:ea typeface="+mn-ea"/>
                <a:cs typeface="Calibri" panose="020F0502020204030204" pitchFamily="34" charset="0"/>
              </a:rPr>
              <a:t> with a loud voice from the cross right before He died. </a:t>
            </a:r>
          </a:p>
        </p:txBody>
      </p:sp>
    </p:spTree>
    <p:extLst>
      <p:ext uri="{BB962C8B-B14F-4D97-AF65-F5344CB8AC3E}">
        <p14:creationId xmlns:p14="http://schemas.microsoft.com/office/powerpoint/2010/main" val="3625473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Two Blind Men</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They were desperate enough to cry out for help; yet humble enough to ask for mercy.</a:t>
            </a:r>
          </a:p>
          <a:p>
            <a:pPr marL="457200" indent="-457200">
              <a:buClrTx/>
              <a:buFont typeface="Wingdings" panose="05000000000000000000" pitchFamily="2" charset="2"/>
              <a:buChar char="ü"/>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Their loud cries came from humble hearts. </a:t>
            </a:r>
          </a:p>
        </p:txBody>
      </p:sp>
    </p:spTree>
    <p:extLst>
      <p:ext uri="{BB962C8B-B14F-4D97-AF65-F5344CB8AC3E}">
        <p14:creationId xmlns:p14="http://schemas.microsoft.com/office/powerpoint/2010/main" val="117713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554545"/>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[31] The crowd rebuked them, telling them to be silent, but they cried out all the more, “Lord, have mercy on us, Son of David!” </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Men from Luke 5 vs. Crowd from Matthew 20</a:t>
            </a:r>
          </a:p>
        </p:txBody>
      </p:sp>
    </p:spTree>
    <p:extLst>
      <p:ext uri="{BB962C8B-B14F-4D97-AF65-F5344CB8AC3E}">
        <p14:creationId xmlns:p14="http://schemas.microsoft.com/office/powerpoint/2010/main" val="3056838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[31] The crowd rebuked them, telling them to be silent, but they cried out all the more, “Lord, have mercy on us, Son of David!” [32] And stopping, Jesus called them and said, “What do you want me to do for you?” </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Be careful of allowing selfish people to discourage you from doing what is right. </a:t>
            </a:r>
          </a:p>
        </p:txBody>
      </p:sp>
    </p:spTree>
    <p:extLst>
      <p:ext uri="{BB962C8B-B14F-4D97-AF65-F5344CB8AC3E}">
        <p14:creationId xmlns:p14="http://schemas.microsoft.com/office/powerpoint/2010/main" val="2922596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216539"/>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[33] They said to him, “Lord, let our eyes be opened.” [34] And Jesus in pity touched their eyes, and immediately they recovered their sight and followed him.</a:t>
            </a:r>
          </a:p>
          <a:p>
            <a:pPr marL="457200" indent="-457200">
              <a:buClrTx/>
              <a:buFont typeface="Arial" panose="020B0604020202020204" pitchFamily="34" charset="0"/>
              <a:buChar char="•"/>
            </a:pPr>
            <a:endParaRPr lang="en-US" sz="20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Jesus is patient.</a:t>
            </a:r>
          </a:p>
          <a:p>
            <a:pPr marL="457200" indent="-457200">
              <a:buClrTx/>
              <a:buFont typeface="Wingdings" panose="05000000000000000000" pitchFamily="2" charset="2"/>
              <a:buChar char="ü"/>
            </a:pPr>
            <a:endParaRPr lang="en-US" sz="1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Jesus is compassionate.</a:t>
            </a:r>
          </a:p>
          <a:p>
            <a:pPr marL="457200" indent="-457200">
              <a:buClrTx/>
              <a:buFont typeface="Wingdings" panose="05000000000000000000" pitchFamily="2" charset="2"/>
              <a:buChar char="ü"/>
            </a:pPr>
            <a:endParaRPr lang="en-US" sz="1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Wingdings" panose="05000000000000000000" pitchFamily="2" charset="2"/>
              <a:buChar char="ü"/>
            </a:pPr>
            <a:r>
              <a:rPr lang="en-US" sz="3200" kern="1200" dirty="0">
                <a:solidFill>
                  <a:prstClr val="white"/>
                </a:solidFill>
                <a:latin typeface="Calibri" panose="020F0502020204030204" pitchFamily="34" charset="0"/>
                <a:ea typeface="+mn-ea"/>
                <a:cs typeface="Calibri" panose="020F0502020204030204" pitchFamily="34" charset="0"/>
              </a:rPr>
              <a:t>Jesus is powerful. </a:t>
            </a:r>
          </a:p>
        </p:txBody>
      </p:sp>
    </p:spTree>
    <p:extLst>
      <p:ext uri="{BB962C8B-B14F-4D97-AF65-F5344CB8AC3E}">
        <p14:creationId xmlns:p14="http://schemas.microsoft.com/office/powerpoint/2010/main" val="1370186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Luke 18:43 – And immediately he recovered his sight and followed him, glorifying God…</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Mark 10:52 – And Jesus said to him, “Go your way; your faith has made you well.” And immediately he recovered his sight and followed him on the way. </a:t>
            </a:r>
          </a:p>
        </p:txBody>
      </p:sp>
    </p:spTree>
    <p:extLst>
      <p:ext uri="{BB962C8B-B14F-4D97-AF65-F5344CB8AC3E}">
        <p14:creationId xmlns:p14="http://schemas.microsoft.com/office/powerpoint/2010/main" val="1982254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554545"/>
          </a:xfrm>
          <a:prstGeom prst="rect">
            <a:avLst/>
          </a:prstGeom>
          <a:noFill/>
        </p:spPr>
        <p:txBody>
          <a:bodyPr wrap="square">
            <a:spAutoFit/>
          </a:bodyPr>
          <a:lstStyle/>
          <a:p>
            <a:pPr marL="457200" indent="-457200">
              <a:buClrTx/>
              <a:buFont typeface="Arial" panose="020B0604020202020204" pitchFamily="34" charset="0"/>
              <a:buChar char="•"/>
            </a:pPr>
            <a:r>
              <a:rPr lang="en-US" sz="3200" i="1" kern="1200" dirty="0">
                <a:solidFill>
                  <a:prstClr val="white"/>
                </a:solidFill>
                <a:latin typeface="Calibri" panose="020F0502020204030204" pitchFamily="34" charset="0"/>
                <a:ea typeface="+mn-ea"/>
                <a:cs typeface="Calibri" panose="020F0502020204030204" pitchFamily="34" charset="0"/>
              </a:rPr>
              <a:t>“Made well” </a:t>
            </a:r>
            <a:r>
              <a:rPr lang="en-US" sz="3200" kern="1200" dirty="0">
                <a:solidFill>
                  <a:prstClr val="white"/>
                </a:solidFill>
                <a:latin typeface="Calibri" panose="020F0502020204030204" pitchFamily="34" charset="0"/>
                <a:ea typeface="+mn-ea"/>
                <a:cs typeface="Calibri" panose="020F0502020204030204" pitchFamily="34" charset="0"/>
              </a:rPr>
              <a:t>referred to any kind of rescue or deliverance.</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The exact same word was also the most common New Testament term for </a:t>
            </a:r>
            <a:r>
              <a:rPr lang="en-US" sz="3200" u="sng" kern="1200" dirty="0">
                <a:solidFill>
                  <a:prstClr val="white"/>
                </a:solidFill>
                <a:latin typeface="Calibri" panose="020F0502020204030204" pitchFamily="34" charset="0"/>
                <a:ea typeface="+mn-ea"/>
                <a:cs typeface="Calibri" panose="020F0502020204030204" pitchFamily="34" charset="0"/>
              </a:rPr>
              <a:t>salvation</a:t>
            </a:r>
            <a:r>
              <a:rPr lang="en-US" sz="3200" kern="1200" dirty="0">
                <a:solidFill>
                  <a:prstClr val="white"/>
                </a:solidFill>
                <a:latin typeface="Calibri" panose="020F0502020204030204" pitchFamily="34" charset="0"/>
                <a:ea typeface="+mn-ea"/>
                <a:cs typeface="Calibri" panose="020F0502020204030204" pitchFamily="34" charset="0"/>
              </a:rPr>
              <a:t>. </a:t>
            </a:r>
          </a:p>
        </p:txBody>
      </p:sp>
    </p:spTree>
    <p:extLst>
      <p:ext uri="{BB962C8B-B14F-4D97-AF65-F5344CB8AC3E}">
        <p14:creationId xmlns:p14="http://schemas.microsoft.com/office/powerpoint/2010/main" val="952588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346364" y="270931"/>
            <a:ext cx="8534400" cy="4493538"/>
          </a:xfrm>
          <a:prstGeom prst="rect">
            <a:avLst/>
          </a:prstGeom>
          <a:noFill/>
        </p:spPr>
        <p:txBody>
          <a:bodyPr wrap="square">
            <a:spAutoFit/>
          </a:bodyPr>
          <a:lstStyle/>
          <a:p>
            <a:pPr>
              <a:buClrTx/>
            </a:pPr>
            <a:r>
              <a:rPr lang="en-US" sz="2200" kern="1200" dirty="0">
                <a:solidFill>
                  <a:prstClr val="white"/>
                </a:solidFill>
                <a:latin typeface="Calibri" panose="020F0502020204030204" pitchFamily="34" charset="0"/>
                <a:ea typeface="+mn-ea"/>
                <a:cs typeface="Calibri" panose="020F0502020204030204" pitchFamily="34" charset="0"/>
              </a:rPr>
              <a:t>Resources (1):</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J. Vernon McGee. </a:t>
            </a:r>
            <a:r>
              <a:rPr lang="en-US" sz="2200" i="1" kern="1200" dirty="0">
                <a:solidFill>
                  <a:prstClr val="white"/>
                </a:solidFill>
                <a:latin typeface="Calibri" panose="020F0502020204030204" pitchFamily="34" charset="0"/>
                <a:ea typeface="+mn-ea"/>
                <a:cs typeface="Calibri" panose="020F0502020204030204" pitchFamily="34" charset="0"/>
              </a:rPr>
              <a:t>“Thru the Bible with J. Vernon McGee, Volume IV, Matthew-Romans.” </a:t>
            </a:r>
            <a:r>
              <a:rPr lang="en-US" sz="2200" kern="1200" dirty="0">
                <a:solidFill>
                  <a:prstClr val="white"/>
                </a:solidFill>
                <a:latin typeface="Calibri" panose="020F0502020204030204" pitchFamily="34" charset="0"/>
                <a:ea typeface="+mn-ea"/>
                <a:cs typeface="Calibri" panose="020F0502020204030204" pitchFamily="34" charset="0"/>
              </a:rPr>
              <a:t>Thomas Nelson Publishing, 1982.</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John MacArthur. </a:t>
            </a:r>
            <a:r>
              <a:rPr lang="en-US" sz="2200" i="1" kern="1200" dirty="0">
                <a:solidFill>
                  <a:prstClr val="white"/>
                </a:solidFill>
                <a:latin typeface="Calibri" panose="020F0502020204030204" pitchFamily="34" charset="0"/>
                <a:ea typeface="+mn-ea"/>
                <a:cs typeface="Calibri" panose="020F0502020204030204" pitchFamily="34" charset="0"/>
              </a:rPr>
              <a:t>“The MacArthur New Testament Commentary.” </a:t>
            </a:r>
            <a:r>
              <a:rPr lang="en-US" sz="2200" kern="1200" dirty="0">
                <a:solidFill>
                  <a:prstClr val="white"/>
                </a:solidFill>
                <a:latin typeface="Calibri" panose="020F0502020204030204" pitchFamily="34" charset="0"/>
                <a:ea typeface="+mn-ea"/>
                <a:cs typeface="Calibri" panose="020F0502020204030204" pitchFamily="34" charset="0"/>
              </a:rPr>
              <a:t>Moody Publishers, 1985.</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Warren W. </a:t>
            </a:r>
            <a:r>
              <a:rPr lang="en-US" sz="2200" kern="1200" dirty="0" err="1">
                <a:solidFill>
                  <a:prstClr val="white"/>
                </a:solidFill>
                <a:latin typeface="Calibri" panose="020F0502020204030204" pitchFamily="34" charset="0"/>
                <a:ea typeface="+mn-ea"/>
                <a:cs typeface="Calibri" panose="020F0502020204030204" pitchFamily="34" charset="0"/>
              </a:rPr>
              <a:t>Wiersbe</a:t>
            </a:r>
            <a:r>
              <a:rPr lang="en-US" sz="2200" kern="1200" dirty="0">
                <a:solidFill>
                  <a:prstClr val="white"/>
                </a:solidFill>
                <a:latin typeface="Calibri" panose="020F0502020204030204" pitchFamily="34" charset="0"/>
                <a:ea typeface="+mn-ea"/>
                <a:cs typeface="Calibri" panose="020F0502020204030204" pitchFamily="34" charset="0"/>
              </a:rPr>
              <a:t>. </a:t>
            </a:r>
            <a:r>
              <a:rPr lang="en-US" sz="2200" i="1" kern="1200" dirty="0">
                <a:solidFill>
                  <a:prstClr val="white"/>
                </a:solidFill>
                <a:latin typeface="Calibri" panose="020F0502020204030204" pitchFamily="34" charset="0"/>
                <a:ea typeface="+mn-ea"/>
                <a:cs typeface="Calibri" panose="020F0502020204030204" pitchFamily="34" charset="0"/>
              </a:rPr>
              <a:t>“The </a:t>
            </a:r>
            <a:r>
              <a:rPr lang="en-US" sz="2200" i="1" kern="1200" dirty="0" err="1">
                <a:solidFill>
                  <a:prstClr val="white"/>
                </a:solidFill>
                <a:latin typeface="Calibri" panose="020F0502020204030204" pitchFamily="34" charset="0"/>
                <a:ea typeface="+mn-ea"/>
                <a:cs typeface="Calibri" panose="020F0502020204030204" pitchFamily="34" charset="0"/>
              </a:rPr>
              <a:t>Wiersbe</a:t>
            </a:r>
            <a:r>
              <a:rPr lang="en-US" sz="2200" i="1" kern="1200" dirty="0">
                <a:solidFill>
                  <a:prstClr val="white"/>
                </a:solidFill>
                <a:latin typeface="Calibri" panose="020F0502020204030204" pitchFamily="34" charset="0"/>
                <a:ea typeface="+mn-ea"/>
                <a:cs typeface="Calibri" panose="020F0502020204030204" pitchFamily="34" charset="0"/>
              </a:rPr>
              <a:t> Bible Commentary, The Complete New Testament in One Volume.”</a:t>
            </a:r>
            <a:r>
              <a:rPr lang="en-US" sz="2200" kern="1200" dirty="0">
                <a:solidFill>
                  <a:prstClr val="white"/>
                </a:solidFill>
                <a:latin typeface="Calibri" panose="020F0502020204030204" pitchFamily="34" charset="0"/>
                <a:ea typeface="+mn-ea"/>
                <a:cs typeface="Calibri" panose="020F0502020204030204" pitchFamily="34" charset="0"/>
              </a:rPr>
              <a:t> David C. Cook, 2007.</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cs typeface="Calibri" panose="020F0502020204030204" pitchFamily="34" charset="0"/>
              </a:rPr>
              <a:t>David Platt. </a:t>
            </a:r>
            <a:r>
              <a:rPr lang="en-US" sz="2200" i="1" kern="1200" dirty="0">
                <a:solidFill>
                  <a:prstClr val="white"/>
                </a:solidFill>
                <a:latin typeface="Calibri" panose="020F0502020204030204" pitchFamily="34" charset="0"/>
                <a:cs typeface="Calibri" panose="020F0502020204030204" pitchFamily="34" charset="0"/>
              </a:rPr>
              <a:t>“Christ Centered Exposition: Exalting Jesus in Matthew.”</a:t>
            </a:r>
            <a:r>
              <a:rPr lang="en-US" sz="2200" kern="1200" dirty="0">
                <a:solidFill>
                  <a:prstClr val="white"/>
                </a:solidFill>
                <a:latin typeface="Calibri" panose="020F0502020204030204" pitchFamily="34" charset="0"/>
                <a:cs typeface="Calibri" panose="020F0502020204030204" pitchFamily="34" charset="0"/>
              </a:rPr>
              <a:t> Series Editors: David Platt, Daniel L. Akin, and Tony Merida. B&amp;H Publishing Group, 2013.</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cs typeface="Calibri" panose="020F0502020204030204" pitchFamily="34" charset="0"/>
              </a:rPr>
              <a:t>Charles H. Spurgeon. </a:t>
            </a:r>
            <a:r>
              <a:rPr lang="en-US" sz="2200" i="1" kern="1200" dirty="0">
                <a:solidFill>
                  <a:prstClr val="white"/>
                </a:solidFill>
                <a:latin typeface="Calibri" panose="020F0502020204030204" pitchFamily="34" charset="0"/>
                <a:cs typeface="Calibri" panose="020F0502020204030204" pitchFamily="34" charset="0"/>
              </a:rPr>
              <a:t>“Commentary on Matthew: The Gospel of the Kingdom.” </a:t>
            </a:r>
            <a:r>
              <a:rPr lang="en-US" sz="2200" kern="1200" dirty="0">
                <a:solidFill>
                  <a:prstClr val="white"/>
                </a:solidFill>
                <a:latin typeface="Calibri" panose="020F0502020204030204" pitchFamily="34" charset="0"/>
                <a:cs typeface="Calibri" panose="020F0502020204030204" pitchFamily="34" charset="0"/>
              </a:rPr>
              <a:t>The Banner of Truth Trust, first publication 1893, reprinted 2010, 2013.</a:t>
            </a:r>
          </a:p>
        </p:txBody>
      </p:sp>
    </p:spTree>
    <p:extLst>
      <p:ext uri="{BB962C8B-B14F-4D97-AF65-F5344CB8AC3E}">
        <p14:creationId xmlns:p14="http://schemas.microsoft.com/office/powerpoint/2010/main" val="942029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346364" y="270931"/>
            <a:ext cx="8534400" cy="1785104"/>
          </a:xfrm>
          <a:prstGeom prst="rect">
            <a:avLst/>
          </a:prstGeom>
          <a:noFill/>
        </p:spPr>
        <p:txBody>
          <a:bodyPr wrap="square">
            <a:spAutoFit/>
          </a:bodyPr>
          <a:lstStyle/>
          <a:p>
            <a:pPr>
              <a:buClrTx/>
            </a:pPr>
            <a:r>
              <a:rPr lang="en-US" sz="2200" kern="1200" dirty="0">
                <a:solidFill>
                  <a:prstClr val="white"/>
                </a:solidFill>
                <a:latin typeface="Calibri" panose="020F0502020204030204" pitchFamily="34" charset="0"/>
                <a:ea typeface="+mn-ea"/>
                <a:cs typeface="Calibri" panose="020F0502020204030204" pitchFamily="34" charset="0"/>
              </a:rPr>
              <a:t>Resources (2):</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Sam Bush. </a:t>
            </a:r>
            <a:r>
              <a:rPr lang="en-US" sz="2200" i="1" kern="1200" dirty="0">
                <a:solidFill>
                  <a:prstClr val="white"/>
                </a:solidFill>
                <a:latin typeface="Calibri" panose="020F0502020204030204" pitchFamily="34" charset="0"/>
                <a:ea typeface="+mn-ea"/>
                <a:cs typeface="Calibri" panose="020F0502020204030204" pitchFamily="34" charset="0"/>
              </a:rPr>
              <a:t>“A God Who Listens and a God Who Speaks.” </a:t>
            </a:r>
            <a:r>
              <a:rPr lang="en-US" sz="2200" kern="1200" dirty="0">
                <a:solidFill>
                  <a:prstClr val="white"/>
                </a:solidFill>
                <a:latin typeface="Calibri" panose="020F0502020204030204" pitchFamily="34" charset="0"/>
                <a:ea typeface="+mn-ea"/>
                <a:cs typeface="Calibri" panose="020F0502020204030204" pitchFamily="34" charset="0"/>
              </a:rPr>
              <a:t>Mockingbird, 3-23-23. https://www.christianitytoday.com/pastors/preaching/sermon-illustrations/god-who-listens-and-god-who-speaks/</a:t>
            </a:r>
          </a:p>
        </p:txBody>
      </p:sp>
    </p:spTree>
    <p:extLst>
      <p:ext uri="{BB962C8B-B14F-4D97-AF65-F5344CB8AC3E}">
        <p14:creationId xmlns:p14="http://schemas.microsoft.com/office/powerpoint/2010/main" val="2408890053"/>
      </p:ext>
    </p:extLst>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3995</TotalTime>
  <Words>1210</Words>
  <Application>Microsoft Office PowerPoint</Application>
  <PresentationFormat>On-screen Show (16:9)</PresentationFormat>
  <Paragraphs>55</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Cambria</vt:lpstr>
      <vt:lpstr>Wingdings</vt:lpstr>
      <vt:lpstr>Simple 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Thadd McElreath</dc:creator>
  <cp:lastModifiedBy>Thadd McElreath</cp:lastModifiedBy>
  <cp:revision>335</cp:revision>
  <dcterms:modified xsi:type="dcterms:W3CDTF">2026-09-11T17:15:13Z</dcterms:modified>
</cp:coreProperties>
</file>