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6"/>
  </p:notesMasterIdLst>
  <p:sldIdLst>
    <p:sldId id="256" r:id="rId2"/>
    <p:sldId id="359" r:id="rId3"/>
    <p:sldId id="445" r:id="rId4"/>
    <p:sldId id="438" r:id="rId5"/>
    <p:sldId id="376" r:id="rId6"/>
    <p:sldId id="426" r:id="rId7"/>
    <p:sldId id="427" r:id="rId8"/>
    <p:sldId id="428" r:id="rId9"/>
    <p:sldId id="390" r:id="rId10"/>
    <p:sldId id="441" r:id="rId11"/>
    <p:sldId id="394" r:id="rId12"/>
    <p:sldId id="442" r:id="rId13"/>
    <p:sldId id="409" r:id="rId14"/>
    <p:sldId id="446" r:id="rId15"/>
    <p:sldId id="421" r:id="rId16"/>
    <p:sldId id="432" r:id="rId17"/>
    <p:sldId id="407" r:id="rId18"/>
    <p:sldId id="364" r:id="rId19"/>
    <p:sldId id="430" r:id="rId20"/>
    <p:sldId id="443" r:id="rId21"/>
    <p:sldId id="424" r:id="rId22"/>
    <p:sldId id="444" r:id="rId23"/>
    <p:sldId id="271" r:id="rId24"/>
    <p:sldId id="425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37"/>
  </p:normalViewPr>
  <p:slideViewPr>
    <p:cSldViewPr snapToGrid="0">
      <p:cViewPr varScale="1">
        <p:scale>
          <a:sx n="135" d="100"/>
          <a:sy n="135" d="100"/>
        </p:scale>
        <p:origin x="300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0475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6572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0479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267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2054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277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4776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4999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1570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19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23215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2098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087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87400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1641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48016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4153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1939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1361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16456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543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3037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002601575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002601575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7584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Picture 6" descr="A crown of thorns and a crown of thorns&#10;&#10;Description automatically generated">
            <a:extLst>
              <a:ext uri="{FF2B5EF4-FFF2-40B4-BE49-F238E27FC236}">
                <a16:creationId xmlns:a16="http://schemas.microsoft.com/office/drawing/2014/main" id="{0033701A-A1EC-3966-D960-F7CEB7B0A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4176" y="-147912"/>
            <a:ext cx="9669910" cy="54393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6F6F04-5F63-6DD2-CB7C-9B8F6025BF8D}"/>
              </a:ext>
            </a:extLst>
          </p:cNvPr>
          <p:cNvSpPr txBox="1"/>
          <p:nvPr/>
        </p:nvSpPr>
        <p:spPr>
          <a:xfrm>
            <a:off x="400468" y="1633796"/>
            <a:ext cx="834306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The King and His Kingdom Part 73</a:t>
            </a:r>
          </a:p>
          <a:p>
            <a:pPr algn="ctr"/>
            <a:endParaRPr lang="en-US" sz="10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mbria" panose="02040503050406030204" pitchFamily="18" charset="0"/>
              </a:rPr>
              <a:t>“Grace in the Vineyard”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014756-1E81-34A4-4AB5-0478DAEB6F5D}"/>
              </a:ext>
            </a:extLst>
          </p:cNvPr>
          <p:cNvSpPr txBox="1"/>
          <p:nvPr/>
        </p:nvSpPr>
        <p:spPr>
          <a:xfrm>
            <a:off x="600362" y="3436455"/>
            <a:ext cx="7943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</a:rPr>
              <a:t>Matthew 20:1-16</a:t>
            </a:r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                                         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</a:rPr>
              <a:t>August 23,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Parables are “earthly stories with heavenly meaning.”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Mark 4:34 – “He (Jesus) did not say anything to them without using a parable.” </a:t>
            </a:r>
          </a:p>
        </p:txBody>
      </p:sp>
    </p:spTree>
    <p:extLst>
      <p:ext uri="{BB962C8B-B14F-4D97-AF65-F5344CB8AC3E}">
        <p14:creationId xmlns:p14="http://schemas.microsoft.com/office/powerpoint/2010/main" val="64416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4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Matthew 19:30 – But many who are first will be last, and the last first.</a:t>
            </a:r>
          </a:p>
        </p:txBody>
      </p:sp>
    </p:spTree>
    <p:extLst>
      <p:ext uri="{BB962C8B-B14F-4D97-AF65-F5344CB8AC3E}">
        <p14:creationId xmlns:p14="http://schemas.microsoft.com/office/powerpoint/2010/main" val="25379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Matthew 20:1-16 (</a:t>
            </a:r>
            <a:r>
              <a:rPr lang="en-US" sz="3200" kern="1200" dirty="0" err="1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ESV</a:t>
            </a: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) – [1] “For the kingdom of heaven is like a master of a house who went out early in the morning to hire laborers for his vineyard. [2] After agreeing with the laborers for a denarius a day, he sent them into his vineyard. [3] And going out about the third hour he saw others standing idle in the marketplace,</a:t>
            </a:r>
          </a:p>
        </p:txBody>
      </p:sp>
    </p:spTree>
    <p:extLst>
      <p:ext uri="{BB962C8B-B14F-4D97-AF65-F5344CB8AC3E}">
        <p14:creationId xmlns:p14="http://schemas.microsoft.com/office/powerpoint/2010/main" val="125345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[4] and to them he said, ‘You go into the vineyard too, and whatever is right I will give you.’ [5] So they went. Going out again about the sixth hour and the ninth hour, he did the same. [6] And about the eleventh hour he went out and found others standing. And he said to them, ‘Why do you stand here idle all day?’</a:t>
            </a:r>
          </a:p>
        </p:txBody>
      </p:sp>
    </p:spTree>
    <p:extLst>
      <p:ext uri="{BB962C8B-B14F-4D97-AF65-F5344CB8AC3E}">
        <p14:creationId xmlns:p14="http://schemas.microsoft.com/office/powerpoint/2010/main" val="362547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[7] They said to him, ‘Because no one has hired us.’ He said to them, ‘You go into the vineyard too.’ [8] And when evening came, the owner of the vineyard said to his foreman, ‘Call the laborers and pay them their wages, beginning with the last, up to the first.’ [9] And when those hired about the eleventh hour came, each of them received a denarius. </a:t>
            </a:r>
          </a:p>
        </p:txBody>
      </p:sp>
    </p:spTree>
    <p:extLst>
      <p:ext uri="{BB962C8B-B14F-4D97-AF65-F5344CB8AC3E}">
        <p14:creationId xmlns:p14="http://schemas.microsoft.com/office/powerpoint/2010/main" val="117713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[10] Now when those hired first came, they thought they would receive more, but each of them also received a denarius. [11] And on receiving it they grumbled at the master of the house, [12] saying, ‘These last worked only one hour, and you have made them equal to us who have borne the burden of the day and the scorching heat.’ </a:t>
            </a:r>
          </a:p>
        </p:txBody>
      </p:sp>
    </p:spTree>
    <p:extLst>
      <p:ext uri="{BB962C8B-B14F-4D97-AF65-F5344CB8AC3E}">
        <p14:creationId xmlns:p14="http://schemas.microsoft.com/office/powerpoint/2010/main" val="305683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[13] But he replied to one of them, ‘Friend, I am doing you no wrong. Did you not agree with me for a denarius? [14] Take what belongs to you and go. I choose to give to this last worker as I give to you. [15] Am I not allowed to do what I choose with what belongs to me? Or do you begrudge my generosity?’ [16] So the last will be first, and the first last.”</a:t>
            </a:r>
          </a:p>
        </p:txBody>
      </p:sp>
    </p:spTree>
    <p:extLst>
      <p:ext uri="{BB962C8B-B14F-4D97-AF65-F5344CB8AC3E}">
        <p14:creationId xmlns:p14="http://schemas.microsoft.com/office/powerpoint/2010/main" val="292259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2BC5A67-EB02-4C16-BEC4-4BD6884DF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421" y="188768"/>
            <a:ext cx="7155933" cy="476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1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 disciples were often concerned about being the first and/or the greatest.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Wingdings" panose="05000000000000000000" pitchFamily="2" charset="2"/>
              <a:buChar char="Ø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Examples:</a:t>
            </a:r>
          </a:p>
          <a:p>
            <a:pPr marL="457200" indent="-457200">
              <a:buClrTx/>
              <a:buFont typeface="Wingdings" panose="05000000000000000000" pitchFamily="2" charset="2"/>
              <a:buChar char="Ø"/>
            </a:pPr>
            <a:endParaRPr lang="en-US" sz="1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Matthew 18:1 – All of the disciples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Matthew 20:20 – James and John 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Matthew 19:27 – Peter</a:t>
            </a:r>
          </a:p>
        </p:txBody>
      </p:sp>
    </p:spTree>
    <p:extLst>
      <p:ext uri="{BB962C8B-B14F-4D97-AF65-F5344CB8AC3E}">
        <p14:creationId xmlns:p14="http://schemas.microsoft.com/office/powerpoint/2010/main" val="952588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756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[1] “For the kingdom of heaven is like a master of a house who went out early in the morning to hire laborers for his vineyard. [2] After agreeing with the laborers for a denarius a day, he sent them into his vineyard.</a:t>
            </a:r>
          </a:p>
        </p:txBody>
      </p:sp>
    </p:spTree>
    <p:extLst>
      <p:ext uri="{BB962C8B-B14F-4D97-AF65-F5344CB8AC3E}">
        <p14:creationId xmlns:p14="http://schemas.microsoft.com/office/powerpoint/2010/main" val="284994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7562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[3] And going out about the third hour he saw others standing idle in the marketplace, [4] and to them he said, ‘You go into the vineyard too, and whatever is right I will give you.’ </a:t>
            </a:r>
          </a:p>
        </p:txBody>
      </p:sp>
    </p:spTree>
    <p:extLst>
      <p:ext uri="{BB962C8B-B14F-4D97-AF65-F5344CB8AC3E}">
        <p14:creationId xmlns:p14="http://schemas.microsoft.com/office/powerpoint/2010/main" val="2977721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756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[5] So they went. Going out again about the sixth hour and the ninth hour, he did the same. </a:t>
            </a:r>
          </a:p>
        </p:txBody>
      </p:sp>
    </p:spTree>
    <p:extLst>
      <p:ext uri="{BB962C8B-B14F-4D97-AF65-F5344CB8AC3E}">
        <p14:creationId xmlns:p14="http://schemas.microsoft.com/office/powerpoint/2010/main" val="212102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756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[6] And about the eleventh hour he went out and found others standing. And he said to them, ‘Why do you stand here idle all day?’ [7] They said to him, ‘Because no one has hired us.’ He said to them, ‘You go into the vineyard too.’ </a:t>
            </a:r>
          </a:p>
        </p:txBody>
      </p:sp>
    </p:spTree>
    <p:extLst>
      <p:ext uri="{BB962C8B-B14F-4D97-AF65-F5344CB8AC3E}">
        <p14:creationId xmlns:p14="http://schemas.microsoft.com/office/powerpoint/2010/main" val="840022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75626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1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[8] And when evening came, the owner of the vineyard said to his foreman, ‘Call the laborers and pay them their wages, beginning with the last, up to the first.’ [9] And when those hired about the eleventh hour came, each of them received a denarius. </a:t>
            </a:r>
          </a:p>
        </p:txBody>
      </p:sp>
    </p:spTree>
    <p:extLst>
      <p:ext uri="{BB962C8B-B14F-4D97-AF65-F5344CB8AC3E}">
        <p14:creationId xmlns:p14="http://schemas.microsoft.com/office/powerpoint/2010/main" val="1905306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[10] Now when those hired first came, they thought they would receive more, but each of them also received a denarius. [11] And on receiving it they grumbled at the master of the house, </a:t>
            </a:r>
          </a:p>
        </p:txBody>
      </p:sp>
    </p:spTree>
    <p:extLst>
      <p:ext uri="{BB962C8B-B14F-4D97-AF65-F5344CB8AC3E}">
        <p14:creationId xmlns:p14="http://schemas.microsoft.com/office/powerpoint/2010/main" val="2679060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253629" y="284280"/>
            <a:ext cx="863674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[12] saying, ‘These last worked only one hour, and you have made them equal to us who have borne the burden of the day and the scorching heat.’ </a:t>
            </a:r>
          </a:p>
        </p:txBody>
      </p:sp>
    </p:spTree>
    <p:extLst>
      <p:ext uri="{BB962C8B-B14F-4D97-AF65-F5344CB8AC3E}">
        <p14:creationId xmlns:p14="http://schemas.microsoft.com/office/powerpoint/2010/main" val="2250922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304800" y="309592"/>
            <a:ext cx="85344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[13] But he replied to one of them, ‘Friend, I am doing you no wrong. Did you not agree with me for a denarius? [14] Take what belongs to you and go. I choose to give to this last worker as I give to you. [15] Am I not allowed to do what I choose with what belongs to me? Or do you begrudge my generosity?’ [16] So the last will be first, and the first last.” </a:t>
            </a:r>
          </a:p>
        </p:txBody>
      </p:sp>
    </p:spTree>
    <p:extLst>
      <p:ext uri="{BB962C8B-B14F-4D97-AF65-F5344CB8AC3E}">
        <p14:creationId xmlns:p14="http://schemas.microsoft.com/office/powerpoint/2010/main" val="656203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304800" y="309592"/>
            <a:ext cx="853440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Wingdings" panose="05000000000000000000" pitchFamily="2" charset="2"/>
              <a:buChar char="Ø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Parable of the Laborers in the Vineyard</a:t>
            </a:r>
          </a:p>
          <a:p>
            <a:pPr marL="457200" indent="-457200">
              <a:buClrTx/>
              <a:buFont typeface="Wingdings" panose="05000000000000000000" pitchFamily="2" charset="2"/>
              <a:buChar char="Ø"/>
            </a:pPr>
            <a:endParaRPr lang="en-US" sz="8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owner = God the Father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8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foreman = Jesus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8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workers = believers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8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denarius = eternal life in heaven 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8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workday = lifetime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8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evening = eternity</a:t>
            </a:r>
          </a:p>
        </p:txBody>
      </p:sp>
    </p:spTree>
    <p:extLst>
      <p:ext uri="{BB962C8B-B14F-4D97-AF65-F5344CB8AC3E}">
        <p14:creationId xmlns:p14="http://schemas.microsoft.com/office/powerpoint/2010/main" val="2416475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682336" y="399646"/>
            <a:ext cx="777932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“God’s grace in salvation is, by definition, not fair.” </a:t>
            </a:r>
          </a:p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– David Platt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“Do you really want nothing but totally effective, instantaneous justice? Then go to hell…” </a:t>
            </a:r>
          </a:p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– D.A. Carson</a:t>
            </a:r>
          </a:p>
        </p:txBody>
      </p:sp>
    </p:spTree>
    <p:extLst>
      <p:ext uri="{BB962C8B-B14F-4D97-AF65-F5344CB8AC3E}">
        <p14:creationId xmlns:p14="http://schemas.microsoft.com/office/powerpoint/2010/main" val="1539499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180210" y="309592"/>
            <a:ext cx="881027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Romans 3:23 – “for all have sinned and fall short of the glory of God.”</a:t>
            </a: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endParaRPr lang="en-US" sz="3200" kern="120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Isaiah 64:6 – “All of us have become like one who is unclean, and all our righteous acts are like filthy rags…” </a:t>
            </a:r>
          </a:p>
        </p:txBody>
      </p:sp>
    </p:spTree>
    <p:extLst>
      <p:ext uri="{BB962C8B-B14F-4D97-AF65-F5344CB8AC3E}">
        <p14:creationId xmlns:p14="http://schemas.microsoft.com/office/powerpoint/2010/main" val="2370544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180210" y="309592"/>
            <a:ext cx="881027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Tx/>
              <a:buFont typeface="Arial" panose="020B0604020202020204" pitchFamily="34" charset="0"/>
              <a:buChar char="•"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“God doesn’t owe us salvation for something we have done; He gives us salvation </a:t>
            </a:r>
            <a:r>
              <a:rPr lang="en-US" sz="3200" i="1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despite</a:t>
            </a: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everything we have done. Salvation is a free gift of divine mercy totally devoid of human merit. God owes us nothing, yet He gives us everything in Christ.” </a:t>
            </a:r>
          </a:p>
          <a:p>
            <a:pPr>
              <a:buClrTx/>
            </a:pPr>
            <a:r>
              <a:rPr lang="en-US" sz="3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						– David Platt</a:t>
            </a:r>
          </a:p>
        </p:txBody>
      </p:sp>
    </p:spTree>
    <p:extLst>
      <p:ext uri="{BB962C8B-B14F-4D97-AF65-F5344CB8AC3E}">
        <p14:creationId xmlns:p14="http://schemas.microsoft.com/office/powerpoint/2010/main" val="2262043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346364" y="270931"/>
            <a:ext cx="853440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Resources (1):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J. Vernon McGee. 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“Thru the Bible with J. Vernon McGee, Volume IV, Matthew-Romans.” 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Thomas Nelson Publishing, 1982.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John MacArthur. 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“The MacArthur New Testament Commentary.” 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Moody Publishers, 1985.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Warren W. </a:t>
            </a:r>
            <a:r>
              <a:rPr lang="en-US" sz="2200" kern="1200" dirty="0" err="1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Wiersbe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“The </a:t>
            </a:r>
            <a:r>
              <a:rPr lang="en-US" sz="2200" i="1" kern="1200" dirty="0" err="1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Wiersbe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Bible Commentary, The Complete New Testament in One Volume.”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David C. Cook, 2007.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David Platt. 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“Christ Centered Exposition: Exalting Jesus in Matthew.”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Series Editors: David Platt, Daniel L. Akin, and Tony Merida. B&amp;H Publishing Group, 2013.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Charles H. Spurgeon. 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“Commentary on Matthew: The Gospel of the Kingdom.” 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Banner of Truth Trust, first publication 1893, reprinted 2010, 2013.</a:t>
            </a:r>
          </a:p>
        </p:txBody>
      </p:sp>
    </p:spTree>
    <p:extLst>
      <p:ext uri="{BB962C8B-B14F-4D97-AF65-F5344CB8AC3E}">
        <p14:creationId xmlns:p14="http://schemas.microsoft.com/office/powerpoint/2010/main" val="942029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4296B4-04AC-46C8-9D41-61159F3D488E}"/>
              </a:ext>
            </a:extLst>
          </p:cNvPr>
          <p:cNvSpPr txBox="1"/>
          <p:nvPr/>
        </p:nvSpPr>
        <p:spPr>
          <a:xfrm>
            <a:off x="346364" y="270931"/>
            <a:ext cx="85344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Tx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Resources (2):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https://www.gotquestions.org/what-is-a-parable.html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https://www.gotquestions.org/parable-laborers-vineyard.html 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May Wong, </a:t>
            </a:r>
            <a:r>
              <a:rPr lang="en-US" sz="2200" i="1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"Many iPhone owners relish being first." </a:t>
            </a: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www.news.yahoo.com, 09-07-07.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2200" kern="12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Image - https://www.macworld.com/article/186335/original-iphone-review-2.html</a:t>
            </a:r>
          </a:p>
        </p:txBody>
      </p:sp>
    </p:spTree>
    <p:extLst>
      <p:ext uri="{BB962C8B-B14F-4D97-AF65-F5344CB8AC3E}">
        <p14:creationId xmlns:p14="http://schemas.microsoft.com/office/powerpoint/2010/main" val="240889005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3906</TotalTime>
  <Words>1308</Words>
  <Application>Microsoft Office PowerPoint</Application>
  <PresentationFormat>On-screen Show (16:9)</PresentationFormat>
  <Paragraphs>66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Cambria</vt:lpstr>
      <vt:lpstr>Wingdings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Thadd McElreath</dc:creator>
  <cp:lastModifiedBy>Thadd McElreath</cp:lastModifiedBy>
  <cp:revision>316</cp:revision>
  <dcterms:modified xsi:type="dcterms:W3CDTF">2026-08-21T20:15:06Z</dcterms:modified>
</cp:coreProperties>
</file>