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3"/>
  </p:notesMasterIdLst>
  <p:sldIdLst>
    <p:sldId id="256" r:id="rId2"/>
    <p:sldId id="359" r:id="rId3"/>
    <p:sldId id="445" r:id="rId4"/>
    <p:sldId id="438" r:id="rId5"/>
    <p:sldId id="376" r:id="rId6"/>
    <p:sldId id="426" r:id="rId7"/>
    <p:sldId id="427" r:id="rId8"/>
    <p:sldId id="447" r:id="rId9"/>
    <p:sldId id="428" r:id="rId10"/>
    <p:sldId id="448" r:id="rId11"/>
    <p:sldId id="449" r:id="rId12"/>
    <p:sldId id="441" r:id="rId13"/>
    <p:sldId id="394" r:id="rId14"/>
    <p:sldId id="442" r:id="rId15"/>
    <p:sldId id="409" r:id="rId16"/>
    <p:sldId id="446" r:id="rId17"/>
    <p:sldId id="421" r:id="rId18"/>
    <p:sldId id="432" r:id="rId19"/>
    <p:sldId id="407" r:id="rId20"/>
    <p:sldId id="271" r:id="rId21"/>
    <p:sldId id="425"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37"/>
  </p:normalViewPr>
  <p:slideViewPr>
    <p:cSldViewPr snapToGrid="0">
      <p:cViewPr varScale="1">
        <p:scale>
          <a:sx n="143" d="100"/>
          <a:sy n="143" d="100"/>
        </p:scale>
        <p:origin x="684"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0475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6572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0479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2678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2054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2779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0464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4776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2389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0796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1570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119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2321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2098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9087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8740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1641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4801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3037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758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dirty="0"/>
          </a:p>
        </p:txBody>
      </p:sp>
      <p:pic>
        <p:nvPicPr>
          <p:cNvPr id="7" name="Picture 6" descr="A crown of thorns and a crown of thorns&#10;&#10;Description automatically generated">
            <a:extLst>
              <a:ext uri="{FF2B5EF4-FFF2-40B4-BE49-F238E27FC236}">
                <a16:creationId xmlns:a16="http://schemas.microsoft.com/office/drawing/2014/main" id="{0033701A-A1EC-3966-D960-F7CEB7B0A2B5}"/>
              </a:ext>
            </a:extLst>
          </p:cNvPr>
          <p:cNvPicPr>
            <a:picLocks noChangeAspect="1"/>
          </p:cNvPicPr>
          <p:nvPr/>
        </p:nvPicPr>
        <p:blipFill>
          <a:blip r:embed="rId3"/>
          <a:stretch>
            <a:fillRect/>
          </a:stretch>
        </p:blipFill>
        <p:spPr>
          <a:xfrm>
            <a:off x="-234176" y="-147912"/>
            <a:ext cx="9669910" cy="5439324"/>
          </a:xfrm>
          <a:prstGeom prst="rect">
            <a:avLst/>
          </a:prstGeom>
        </p:spPr>
      </p:pic>
      <p:sp>
        <p:nvSpPr>
          <p:cNvPr id="4" name="TextBox 3">
            <a:extLst>
              <a:ext uri="{FF2B5EF4-FFF2-40B4-BE49-F238E27FC236}">
                <a16:creationId xmlns:a16="http://schemas.microsoft.com/office/drawing/2014/main" id="{7F6F6F04-5F63-6DD2-CB7C-9B8F6025BF8D}"/>
              </a:ext>
            </a:extLst>
          </p:cNvPr>
          <p:cNvSpPr txBox="1"/>
          <p:nvPr/>
        </p:nvSpPr>
        <p:spPr>
          <a:xfrm>
            <a:off x="400468" y="1633796"/>
            <a:ext cx="8343066" cy="1354217"/>
          </a:xfrm>
          <a:prstGeom prst="rect">
            <a:avLst/>
          </a:prstGeom>
          <a:noFill/>
        </p:spPr>
        <p:txBody>
          <a:bodyPr wrap="square" rtlCol="0">
            <a:spAutoFit/>
          </a:bodyPr>
          <a:lstStyle/>
          <a:p>
            <a:pPr algn="ctr"/>
            <a:r>
              <a:rPr lang="en-US" sz="3600" dirty="0">
                <a:solidFill>
                  <a:schemeClr val="tx1"/>
                </a:solidFill>
                <a:latin typeface="Cambria" panose="02040503050406030204" pitchFamily="18" charset="0"/>
              </a:rPr>
              <a:t>The King and His Kingdom Part 74</a:t>
            </a:r>
          </a:p>
          <a:p>
            <a:pPr algn="ctr"/>
            <a:endParaRPr lang="en-US" sz="1000" dirty="0">
              <a:solidFill>
                <a:schemeClr val="tx1"/>
              </a:solidFill>
              <a:latin typeface="Cambria" panose="02040503050406030204" pitchFamily="18" charset="0"/>
            </a:endParaRPr>
          </a:p>
          <a:p>
            <a:pPr algn="ctr"/>
            <a:r>
              <a:rPr lang="en-US" sz="3600" dirty="0">
                <a:solidFill>
                  <a:schemeClr val="tx1"/>
                </a:solidFill>
                <a:latin typeface="Cambria" panose="02040503050406030204" pitchFamily="18" charset="0"/>
              </a:rPr>
              <a:t>“A Different Kind of Greatness”</a:t>
            </a:r>
          </a:p>
        </p:txBody>
      </p:sp>
      <p:sp>
        <p:nvSpPr>
          <p:cNvPr id="5" name="TextBox 4">
            <a:extLst>
              <a:ext uri="{FF2B5EF4-FFF2-40B4-BE49-F238E27FC236}">
                <a16:creationId xmlns:a16="http://schemas.microsoft.com/office/drawing/2014/main" id="{CD014756-1E81-34A4-4AB5-0478DAEB6F5D}"/>
              </a:ext>
            </a:extLst>
          </p:cNvPr>
          <p:cNvSpPr txBox="1"/>
          <p:nvPr/>
        </p:nvSpPr>
        <p:spPr>
          <a:xfrm>
            <a:off x="600362" y="3436455"/>
            <a:ext cx="7943273" cy="553998"/>
          </a:xfrm>
          <a:prstGeom prst="rect">
            <a:avLst/>
          </a:prstGeom>
          <a:noFill/>
        </p:spPr>
        <p:txBody>
          <a:bodyPr wrap="square" rtlCol="0">
            <a:spAutoFit/>
          </a:bodyPr>
          <a:lstStyle/>
          <a:p>
            <a:pPr algn="ctr"/>
            <a:r>
              <a:rPr lang="en-US" sz="3000" dirty="0">
                <a:solidFill>
                  <a:schemeClr val="tx1"/>
                </a:solidFill>
                <a:latin typeface="Cambria" panose="02040503050406030204" pitchFamily="18" charset="0"/>
              </a:rPr>
              <a:t>Matthew 20:17-28</a:t>
            </a:r>
            <a:r>
              <a:rPr lang="en-US" dirty="0">
                <a:solidFill>
                  <a:schemeClr val="tx1"/>
                </a:solidFill>
                <a:latin typeface="Cambria" panose="02040503050406030204" pitchFamily="18" charset="0"/>
              </a:rPr>
              <a:t>                                          </a:t>
            </a:r>
            <a:r>
              <a:rPr lang="en-US" sz="3000" dirty="0">
                <a:solidFill>
                  <a:schemeClr val="tx1"/>
                </a:solidFill>
                <a:latin typeface="Cambria" panose="02040503050406030204" pitchFamily="18" charset="0"/>
              </a:rPr>
              <a:t>September 6,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524315"/>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Matthew 20:17-19 (ESV) – [17] And as Jesus was going up to Jerusalem, he took the twelve disciples aside, and on the way he said to them, [18] “See, we are going up to Jerusalem. And the Son of Man will be delivered over to the chief priests and scribes, and they will condemn him to death [19] and deliver him over to the Gentiles to be mocked and flogged and crucified, and he will be raised on the third day.”</a:t>
            </a:r>
          </a:p>
        </p:txBody>
      </p:sp>
    </p:spTree>
    <p:extLst>
      <p:ext uri="{BB962C8B-B14F-4D97-AF65-F5344CB8AC3E}">
        <p14:creationId xmlns:p14="http://schemas.microsoft.com/office/powerpoint/2010/main" val="644163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477875"/>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Jerusalem is about 15 miles west of Jericho.</a:t>
            </a: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Jericho is around 1,000 feet below sea level.</a:t>
            </a: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Jerusalem is 2,500 feet above sea level.</a:t>
            </a:r>
            <a:endParaRPr lang="en-US" sz="2000" kern="1200" dirty="0">
              <a:solidFill>
                <a:prstClr val="white"/>
              </a:solidFill>
              <a:latin typeface="Calibri" panose="020F0502020204030204" pitchFamily="34" charset="0"/>
              <a:ea typeface="+mn-ea"/>
              <a:cs typeface="Calibri" panose="020F0502020204030204" pitchFamily="34" charset="0"/>
            </a:endParaRPr>
          </a:p>
          <a:p>
            <a:pPr>
              <a:buClrTx/>
            </a:pPr>
            <a:r>
              <a:rPr lang="en-US" sz="2000" kern="1200" dirty="0">
                <a:solidFill>
                  <a:prstClr val="white"/>
                </a:solidFill>
                <a:latin typeface="Calibri" panose="020F0502020204030204" pitchFamily="34" charset="0"/>
                <a:ea typeface="+mn-ea"/>
                <a:cs typeface="Calibri" panose="020F0502020204030204" pitchFamily="34" charset="0"/>
              </a:rPr>
              <a:t> </a:t>
            </a: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Luke 9:51 – When the days drew near for him to be taken up, he set his face to go to Jerusalem.</a:t>
            </a:r>
          </a:p>
        </p:txBody>
      </p:sp>
    </p:spTree>
    <p:extLst>
      <p:ext uri="{BB962C8B-B14F-4D97-AF65-F5344CB8AC3E}">
        <p14:creationId xmlns:p14="http://schemas.microsoft.com/office/powerpoint/2010/main" val="253794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862322"/>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“They were still thinking lion, but He was thinking Lamb. They were thinking kingdom, but He was thinking sacrifice. They were thinking glory, but He was thinking suffering and death.” </a:t>
            </a:r>
          </a:p>
          <a:p>
            <a:pPr>
              <a:buClrTx/>
            </a:pPr>
            <a:endParaRPr lang="en-US" sz="2000" kern="1200" dirty="0">
              <a:solidFill>
                <a:prstClr val="white"/>
              </a:solidFill>
              <a:latin typeface="Calibri" panose="020F0502020204030204" pitchFamily="34" charset="0"/>
              <a:ea typeface="+mn-ea"/>
              <a:cs typeface="Calibri" panose="020F0502020204030204" pitchFamily="34" charset="0"/>
            </a:endParaRPr>
          </a:p>
          <a:p>
            <a:pPr>
              <a:buClrTx/>
            </a:pPr>
            <a:r>
              <a:rPr lang="en-US" sz="3200" kern="1200" dirty="0">
                <a:solidFill>
                  <a:prstClr val="white"/>
                </a:solidFill>
                <a:latin typeface="Calibri" panose="020F0502020204030204" pitchFamily="34" charset="0"/>
                <a:ea typeface="+mn-ea"/>
                <a:cs typeface="Calibri" panose="020F0502020204030204" pitchFamily="34" charset="0"/>
              </a:rPr>
              <a:t>					– John MacArthur </a:t>
            </a:r>
          </a:p>
        </p:txBody>
      </p:sp>
    </p:spTree>
    <p:extLst>
      <p:ext uri="{BB962C8B-B14F-4D97-AF65-F5344CB8AC3E}">
        <p14:creationId xmlns:p14="http://schemas.microsoft.com/office/powerpoint/2010/main" val="125345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677656"/>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Jesus dying on the cross was always God’s “Plan A” from the beginning.</a:t>
            </a: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There was never a backup plan. </a:t>
            </a: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Jesus knew this was the plan all along. </a:t>
            </a:r>
          </a:p>
        </p:txBody>
      </p:sp>
    </p:spTree>
    <p:extLst>
      <p:ext uri="{BB962C8B-B14F-4D97-AF65-F5344CB8AC3E}">
        <p14:creationId xmlns:p14="http://schemas.microsoft.com/office/powerpoint/2010/main" val="3625473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062103"/>
          </a:xfrm>
          <a:prstGeom prst="rect">
            <a:avLst/>
          </a:prstGeom>
          <a:noFill/>
        </p:spPr>
        <p:txBody>
          <a:bodyPr wrap="square">
            <a:spAutoFit/>
          </a:bodyPr>
          <a:lstStyle/>
          <a:p>
            <a:pPr>
              <a:buClrTx/>
              <a:buFontTx/>
              <a:buNone/>
            </a:pPr>
            <a:endParaRPr lang="en-US" sz="3200" kern="1200" dirty="0">
              <a:solidFill>
                <a:prstClr val="white"/>
              </a:solidFill>
              <a:latin typeface="Calibri" panose="020F0502020204030204" pitchFamily="34" charset="0"/>
              <a:ea typeface="+mn-ea"/>
              <a:cs typeface="Calibri" panose="020F0502020204030204" pitchFamily="34" charset="0"/>
            </a:endParaRPr>
          </a:p>
          <a:p>
            <a:pPr>
              <a:buClrTx/>
              <a:buFontTx/>
              <a:buNone/>
            </a:pPr>
            <a:r>
              <a:rPr lang="en-US" sz="3200" kern="1200" dirty="0">
                <a:solidFill>
                  <a:prstClr val="white"/>
                </a:solidFill>
                <a:latin typeface="Calibri" panose="020F0502020204030204" pitchFamily="34" charset="0"/>
                <a:ea typeface="+mn-ea"/>
                <a:cs typeface="Calibri" panose="020F0502020204030204" pitchFamily="34" charset="0"/>
              </a:rPr>
              <a:t>2 Corinthians 5:21 – For our sake he made him to be sin who knew no sin, so that in him we might become the righteousness of God. </a:t>
            </a:r>
          </a:p>
        </p:txBody>
      </p:sp>
    </p:spTree>
    <p:extLst>
      <p:ext uri="{BB962C8B-B14F-4D97-AF65-F5344CB8AC3E}">
        <p14:creationId xmlns:p14="http://schemas.microsoft.com/office/powerpoint/2010/main" val="117713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Jesus chose the cross. </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Hebrews 12:2 – looking to Jesus, the founder and perfecter of our faith, who for the joy that was set before him endured the cross, despising the shame, and is seated at the right hand of the throne of God. </a:t>
            </a:r>
          </a:p>
        </p:txBody>
      </p:sp>
    </p:spTree>
    <p:extLst>
      <p:ext uri="{BB962C8B-B14F-4D97-AF65-F5344CB8AC3E}">
        <p14:creationId xmlns:p14="http://schemas.microsoft.com/office/powerpoint/2010/main" val="3056838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 name="Picture 1">
            <a:extLst>
              <a:ext uri="{FF2B5EF4-FFF2-40B4-BE49-F238E27FC236}">
                <a16:creationId xmlns:a16="http://schemas.microsoft.com/office/drawing/2014/main" id="{9EBC6899-8104-402C-B06C-DAA3EEB3A6B1}"/>
              </a:ext>
            </a:extLst>
          </p:cNvPr>
          <p:cNvPicPr>
            <a:picLocks noChangeAspect="1"/>
          </p:cNvPicPr>
          <p:nvPr/>
        </p:nvPicPr>
        <p:blipFill>
          <a:blip r:embed="rId4"/>
          <a:stretch>
            <a:fillRect/>
          </a:stretch>
        </p:blipFill>
        <p:spPr>
          <a:xfrm>
            <a:off x="947773" y="119400"/>
            <a:ext cx="7357048" cy="4904699"/>
          </a:xfrm>
          <a:prstGeom prst="rect">
            <a:avLst/>
          </a:prstGeom>
        </p:spPr>
      </p:pic>
    </p:spTree>
    <p:extLst>
      <p:ext uri="{BB962C8B-B14F-4D97-AF65-F5344CB8AC3E}">
        <p14:creationId xmlns:p14="http://schemas.microsoft.com/office/powerpoint/2010/main" val="4119347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buFontTx/>
              <a:buNone/>
            </a:pPr>
            <a:r>
              <a:rPr lang="en-US" sz="3200" kern="1200" dirty="0">
                <a:solidFill>
                  <a:prstClr val="white"/>
                </a:solidFill>
                <a:latin typeface="Calibri" panose="020F0502020204030204" pitchFamily="34" charset="0"/>
                <a:ea typeface="+mn-ea"/>
                <a:cs typeface="Calibri" panose="020F0502020204030204" pitchFamily="34" charset="0"/>
              </a:rPr>
              <a:t>Matthew 20:20-28 – [20] Then the mother of the sons of Zebedee came up to him with her sons, and kneeling before him she asked him for something. [21] And he said to her, “What do you want?” She said to him, “Say that these two sons of mine are to sit, one at your right hand and one at your left, in your kingdom.”</a:t>
            </a:r>
          </a:p>
        </p:txBody>
      </p:sp>
    </p:spTree>
    <p:extLst>
      <p:ext uri="{BB962C8B-B14F-4D97-AF65-F5344CB8AC3E}">
        <p14:creationId xmlns:p14="http://schemas.microsoft.com/office/powerpoint/2010/main" val="2922596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a:buClrTx/>
              <a:buFontTx/>
              <a:buNone/>
            </a:pPr>
            <a:r>
              <a:rPr lang="en-US" sz="3200" kern="1200" dirty="0">
                <a:solidFill>
                  <a:prstClr val="white"/>
                </a:solidFill>
                <a:latin typeface="Calibri" panose="020F0502020204030204" pitchFamily="34" charset="0"/>
                <a:ea typeface="+mn-ea"/>
                <a:cs typeface="Calibri" panose="020F0502020204030204" pitchFamily="34" charset="0"/>
              </a:rPr>
              <a:t>[22] Jesus answered, “You do not know what you are asking. Are you able to drink the cup that I am to drink?” They said to him, “We are able.” [23] He said to them, “You will drink my cup, but to sit at my right hand and at my left is not mine to grant, but it is for those for whom it has been prepared by my Father.” [24] And when the ten heard it, they were indignant at the two brothers. </a:t>
            </a:r>
          </a:p>
        </p:txBody>
      </p:sp>
    </p:spTree>
    <p:extLst>
      <p:ext uri="{BB962C8B-B14F-4D97-AF65-F5344CB8AC3E}">
        <p14:creationId xmlns:p14="http://schemas.microsoft.com/office/powerpoint/2010/main" val="1370186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524315"/>
          </a:xfrm>
          <a:prstGeom prst="rect">
            <a:avLst/>
          </a:prstGeom>
          <a:noFill/>
        </p:spPr>
        <p:txBody>
          <a:bodyPr wrap="square">
            <a:spAutoFit/>
          </a:bodyPr>
          <a:lstStyle/>
          <a:p>
            <a:pPr>
              <a:buClrTx/>
              <a:buFontTx/>
              <a:buNone/>
            </a:pPr>
            <a:r>
              <a:rPr lang="en-US" sz="3200" kern="1200" dirty="0">
                <a:solidFill>
                  <a:prstClr val="white"/>
                </a:solidFill>
                <a:latin typeface="Calibri" panose="020F0502020204030204" pitchFamily="34" charset="0"/>
                <a:ea typeface="+mn-ea"/>
                <a:cs typeface="Calibri" panose="020F0502020204030204" pitchFamily="34" charset="0"/>
              </a:rPr>
              <a:t>[25] But Jesus called them to him and said, “You know that the rulers of the Gentiles lord it over them, and their great ones exercise authority over them. [26] It shall not be so among you. But whoever would be great among you must be your servant, [27] and whoever would be first among you must be your slave, [28] even as the Son of Man came not to be served but to serve, and to give his life as a ransom for many.”</a:t>
            </a:r>
          </a:p>
        </p:txBody>
      </p:sp>
    </p:spTree>
    <p:extLst>
      <p:ext uri="{BB962C8B-B14F-4D97-AF65-F5344CB8AC3E}">
        <p14:creationId xmlns:p14="http://schemas.microsoft.com/office/powerpoint/2010/main" val="1982254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[21] And he said to her, “What do you want?” She said to him, “Say that these two sons of mine are to sit, one at your right hand and one at your left, in your kingdom.” [22] Jesus answered, “You do not know what you are asking. Are you able to drink the cup that I am to drink?” They said to him, “We are able.” </a:t>
            </a:r>
          </a:p>
        </p:txBody>
      </p:sp>
    </p:spTree>
    <p:extLst>
      <p:ext uri="{BB962C8B-B14F-4D97-AF65-F5344CB8AC3E}">
        <p14:creationId xmlns:p14="http://schemas.microsoft.com/office/powerpoint/2010/main" val="952588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 name="Picture 1">
            <a:extLst>
              <a:ext uri="{FF2B5EF4-FFF2-40B4-BE49-F238E27FC236}">
                <a16:creationId xmlns:a16="http://schemas.microsoft.com/office/drawing/2014/main" id="{A9EE85BC-DB8D-460F-8465-9FD8BFE9B376}"/>
              </a:ext>
            </a:extLst>
          </p:cNvPr>
          <p:cNvPicPr>
            <a:picLocks noChangeAspect="1"/>
          </p:cNvPicPr>
          <p:nvPr/>
        </p:nvPicPr>
        <p:blipFill>
          <a:blip r:embed="rId4"/>
          <a:stretch>
            <a:fillRect/>
          </a:stretch>
        </p:blipFill>
        <p:spPr>
          <a:xfrm>
            <a:off x="253629" y="158379"/>
            <a:ext cx="8580875" cy="4826742"/>
          </a:xfrm>
          <a:prstGeom prst="rect">
            <a:avLst/>
          </a:prstGeom>
        </p:spPr>
      </p:pic>
    </p:spTree>
    <p:extLst>
      <p:ext uri="{BB962C8B-B14F-4D97-AF65-F5344CB8AC3E}">
        <p14:creationId xmlns:p14="http://schemas.microsoft.com/office/powerpoint/2010/main" val="284994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75626" cy="206210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Matthew 26:39 – And going a little farther he fell on his face and prayed, saying, “My Father, if it be possible, let this cup pass from me; nevertheless, not as I will, but as you will.” </a:t>
            </a:r>
          </a:p>
        </p:txBody>
      </p:sp>
    </p:spTree>
    <p:extLst>
      <p:ext uri="{BB962C8B-B14F-4D97-AF65-F5344CB8AC3E}">
        <p14:creationId xmlns:p14="http://schemas.microsoft.com/office/powerpoint/2010/main" val="2977721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75626" cy="206210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Matthew 20:23 – He said to them, “You will drink my cup, but to sit at my right hand and at my left is not mine to grant, but it is for those for whom it has been prepared by my Father.” </a:t>
            </a:r>
          </a:p>
        </p:txBody>
      </p:sp>
    </p:spTree>
    <p:extLst>
      <p:ext uri="{BB962C8B-B14F-4D97-AF65-F5344CB8AC3E}">
        <p14:creationId xmlns:p14="http://schemas.microsoft.com/office/powerpoint/2010/main" val="212102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75626" cy="3046988"/>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Matthew 20:24 – And when the ten heard it, they were indignant at the two brothers.</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i="1" kern="1200" dirty="0">
                <a:solidFill>
                  <a:prstClr val="white"/>
                </a:solidFill>
                <a:latin typeface="Calibri" panose="020F0502020204030204" pitchFamily="34" charset="0"/>
                <a:ea typeface="+mn-ea"/>
                <a:cs typeface="Calibri" panose="020F0502020204030204" pitchFamily="34" charset="0"/>
              </a:rPr>
              <a:t>“Indignant” </a:t>
            </a:r>
            <a:r>
              <a:rPr lang="en-US" sz="3200" kern="1200" dirty="0">
                <a:solidFill>
                  <a:prstClr val="white"/>
                </a:solidFill>
                <a:latin typeface="Calibri" panose="020F0502020204030204" pitchFamily="34" charset="0"/>
                <a:ea typeface="+mn-ea"/>
                <a:cs typeface="Calibri" panose="020F0502020204030204" pitchFamily="34" charset="0"/>
              </a:rPr>
              <a:t>means to feel or show anger because of something that seems unfair, wrong, or insulting. </a:t>
            </a:r>
          </a:p>
        </p:txBody>
      </p:sp>
    </p:spTree>
    <p:extLst>
      <p:ext uri="{BB962C8B-B14F-4D97-AF65-F5344CB8AC3E}">
        <p14:creationId xmlns:p14="http://schemas.microsoft.com/office/powerpoint/2010/main" val="840022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75626" cy="4385816"/>
          </a:xfrm>
          <a:prstGeom prst="rect">
            <a:avLst/>
          </a:prstGeom>
          <a:noFill/>
        </p:spPr>
        <p:txBody>
          <a:bodyPr wrap="square">
            <a:spAutoFit/>
          </a:bodyPr>
          <a:lstStyle/>
          <a:p>
            <a:pPr>
              <a:buClrTx/>
            </a:pPr>
            <a:r>
              <a:rPr lang="en-US" sz="3100" kern="1200" dirty="0">
                <a:solidFill>
                  <a:prstClr val="white"/>
                </a:solidFill>
                <a:latin typeface="Calibri" panose="020F0502020204030204" pitchFamily="34" charset="0"/>
                <a:ea typeface="+mn-ea"/>
                <a:cs typeface="Calibri" panose="020F0502020204030204" pitchFamily="34" charset="0"/>
              </a:rPr>
              <a:t>Matthew 20:25-28 – [25] But Jesus called them to him and said, “You know that the rulers of the Gentiles lord it over them, and their great ones exercise authority over them. [26] It shall not be so among you. But whoever would be great among you must be your servant, [27] and whoever would be first among you must be your slave, [28] even as the Son of Man came not to be served but to serve, and to give his life as a ransom for many.”</a:t>
            </a:r>
          </a:p>
        </p:txBody>
      </p:sp>
    </p:spTree>
    <p:extLst>
      <p:ext uri="{BB962C8B-B14F-4D97-AF65-F5344CB8AC3E}">
        <p14:creationId xmlns:p14="http://schemas.microsoft.com/office/powerpoint/2010/main" val="1905306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Point of application: Jesus defines greatness in His Kingdom by humility and servanthood.</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Greatness in God’s Kingdom is the opposite of greatness in the world.</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 SERVE - - - - - GIVE - - - - - SACRIFICE</a:t>
            </a:r>
          </a:p>
        </p:txBody>
      </p:sp>
    </p:spTree>
    <p:extLst>
      <p:ext uri="{BB962C8B-B14F-4D97-AF65-F5344CB8AC3E}">
        <p14:creationId xmlns:p14="http://schemas.microsoft.com/office/powerpoint/2010/main" val="2679060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Matthew 20:28 – even as the Son of Man came not to be served but to serve, and to give his life as a ransom for many.” </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The example Jesus set in humility and servanthood extended all the way to the cross.</a:t>
            </a:r>
          </a:p>
        </p:txBody>
      </p:sp>
    </p:spTree>
    <p:extLst>
      <p:ext uri="{BB962C8B-B14F-4D97-AF65-F5344CB8AC3E}">
        <p14:creationId xmlns:p14="http://schemas.microsoft.com/office/powerpoint/2010/main" val="2250922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346364" y="270931"/>
            <a:ext cx="8534400" cy="4493538"/>
          </a:xfrm>
          <a:prstGeom prst="rect">
            <a:avLst/>
          </a:prstGeom>
          <a:noFill/>
        </p:spPr>
        <p:txBody>
          <a:bodyPr wrap="square">
            <a:spAutoFit/>
          </a:bodyPr>
          <a:lstStyle/>
          <a:p>
            <a:pPr>
              <a:buClrTx/>
            </a:pPr>
            <a:r>
              <a:rPr lang="en-US" sz="2200" kern="1200" dirty="0">
                <a:solidFill>
                  <a:prstClr val="white"/>
                </a:solidFill>
                <a:latin typeface="Calibri" panose="020F0502020204030204" pitchFamily="34" charset="0"/>
                <a:ea typeface="+mn-ea"/>
                <a:cs typeface="Calibri" panose="020F0502020204030204" pitchFamily="34" charset="0"/>
              </a:rPr>
              <a:t>Resources (1):</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 Vernon McGee. </a:t>
            </a:r>
            <a:r>
              <a:rPr lang="en-US" sz="2200" i="1" kern="1200" dirty="0">
                <a:solidFill>
                  <a:prstClr val="white"/>
                </a:solidFill>
                <a:latin typeface="Calibri" panose="020F0502020204030204" pitchFamily="34" charset="0"/>
                <a:ea typeface="+mn-ea"/>
                <a:cs typeface="Calibri" panose="020F0502020204030204" pitchFamily="34" charset="0"/>
              </a:rPr>
              <a:t>“Thru the Bible with J. Vernon McGee, Volume IV, Matthew-Romans.” </a:t>
            </a:r>
            <a:r>
              <a:rPr lang="en-US" sz="2200" kern="1200" dirty="0">
                <a:solidFill>
                  <a:prstClr val="white"/>
                </a:solidFill>
                <a:latin typeface="Calibri" panose="020F0502020204030204" pitchFamily="34" charset="0"/>
                <a:ea typeface="+mn-ea"/>
                <a:cs typeface="Calibri" panose="020F0502020204030204" pitchFamily="34" charset="0"/>
              </a:rPr>
              <a:t>Thomas Nelson Publishing, 1982.</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John MacArthur. </a:t>
            </a:r>
            <a:r>
              <a:rPr lang="en-US" sz="2200" i="1" kern="1200" dirty="0">
                <a:solidFill>
                  <a:prstClr val="white"/>
                </a:solidFill>
                <a:latin typeface="Calibri" panose="020F0502020204030204" pitchFamily="34" charset="0"/>
                <a:ea typeface="+mn-ea"/>
                <a:cs typeface="Calibri" panose="020F0502020204030204" pitchFamily="34" charset="0"/>
              </a:rPr>
              <a:t>“The MacArthur New Testament Commentary.” </a:t>
            </a:r>
            <a:r>
              <a:rPr lang="en-US" sz="2200" kern="1200" dirty="0">
                <a:solidFill>
                  <a:prstClr val="white"/>
                </a:solidFill>
                <a:latin typeface="Calibri" panose="020F0502020204030204" pitchFamily="34" charset="0"/>
                <a:ea typeface="+mn-ea"/>
                <a:cs typeface="Calibri" panose="020F0502020204030204" pitchFamily="34" charset="0"/>
              </a:rPr>
              <a:t>Moody Publishers, 1985.</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Warren W. </a:t>
            </a:r>
            <a:r>
              <a:rPr lang="en-US" sz="2200" kern="1200" dirty="0" err="1">
                <a:solidFill>
                  <a:prstClr val="white"/>
                </a:solidFill>
                <a:latin typeface="Calibri" panose="020F0502020204030204" pitchFamily="34" charset="0"/>
                <a:ea typeface="+mn-ea"/>
                <a:cs typeface="Calibri" panose="020F0502020204030204" pitchFamily="34" charset="0"/>
              </a:rPr>
              <a:t>Wiersbe</a:t>
            </a:r>
            <a:r>
              <a:rPr lang="en-US" sz="2200" kern="1200" dirty="0">
                <a:solidFill>
                  <a:prstClr val="white"/>
                </a:solidFill>
                <a:latin typeface="Calibri" panose="020F0502020204030204" pitchFamily="34" charset="0"/>
                <a:ea typeface="+mn-ea"/>
                <a:cs typeface="Calibri" panose="020F0502020204030204" pitchFamily="34" charset="0"/>
              </a:rPr>
              <a:t>. </a:t>
            </a:r>
            <a:r>
              <a:rPr lang="en-US" sz="2200" i="1" kern="1200" dirty="0">
                <a:solidFill>
                  <a:prstClr val="white"/>
                </a:solidFill>
                <a:latin typeface="Calibri" panose="020F0502020204030204" pitchFamily="34" charset="0"/>
                <a:ea typeface="+mn-ea"/>
                <a:cs typeface="Calibri" panose="020F0502020204030204" pitchFamily="34" charset="0"/>
              </a:rPr>
              <a:t>“The </a:t>
            </a:r>
            <a:r>
              <a:rPr lang="en-US" sz="2200" i="1" kern="1200" dirty="0" err="1">
                <a:solidFill>
                  <a:prstClr val="white"/>
                </a:solidFill>
                <a:latin typeface="Calibri" panose="020F0502020204030204" pitchFamily="34" charset="0"/>
                <a:ea typeface="+mn-ea"/>
                <a:cs typeface="Calibri" panose="020F0502020204030204" pitchFamily="34" charset="0"/>
              </a:rPr>
              <a:t>Wiersbe</a:t>
            </a:r>
            <a:r>
              <a:rPr lang="en-US" sz="2200" i="1" kern="1200" dirty="0">
                <a:solidFill>
                  <a:prstClr val="white"/>
                </a:solidFill>
                <a:latin typeface="Calibri" panose="020F0502020204030204" pitchFamily="34" charset="0"/>
                <a:ea typeface="+mn-ea"/>
                <a:cs typeface="Calibri" panose="020F0502020204030204" pitchFamily="34" charset="0"/>
              </a:rPr>
              <a:t> Bible Commentary, The Complete New Testament in One Volume.”</a:t>
            </a:r>
            <a:r>
              <a:rPr lang="en-US" sz="2200" kern="1200" dirty="0">
                <a:solidFill>
                  <a:prstClr val="white"/>
                </a:solidFill>
                <a:latin typeface="Calibri" panose="020F0502020204030204" pitchFamily="34" charset="0"/>
                <a:ea typeface="+mn-ea"/>
                <a:cs typeface="Calibri" panose="020F0502020204030204" pitchFamily="34" charset="0"/>
              </a:rPr>
              <a:t> David C. Cook, 2007.</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cs typeface="Calibri" panose="020F0502020204030204" pitchFamily="34" charset="0"/>
              </a:rPr>
              <a:t>David Platt. </a:t>
            </a:r>
            <a:r>
              <a:rPr lang="en-US" sz="2200" i="1" kern="1200" dirty="0">
                <a:solidFill>
                  <a:prstClr val="white"/>
                </a:solidFill>
                <a:latin typeface="Calibri" panose="020F0502020204030204" pitchFamily="34" charset="0"/>
                <a:cs typeface="Calibri" panose="020F0502020204030204" pitchFamily="34" charset="0"/>
              </a:rPr>
              <a:t>“Christ Centered Exposition: Exalting Jesus in Matthew.”</a:t>
            </a:r>
            <a:r>
              <a:rPr lang="en-US" sz="2200" kern="1200" dirty="0">
                <a:solidFill>
                  <a:prstClr val="white"/>
                </a:solidFill>
                <a:latin typeface="Calibri" panose="020F0502020204030204" pitchFamily="34" charset="0"/>
                <a:cs typeface="Calibri" panose="020F0502020204030204" pitchFamily="34" charset="0"/>
              </a:rPr>
              <a:t> Series Editors: David Platt, Daniel L. Akin, and Tony Merida. B&amp;H Publishing Group, 2013.</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cs typeface="Calibri" panose="020F0502020204030204" pitchFamily="34" charset="0"/>
              </a:rPr>
              <a:t>Charles H. Spurgeon. </a:t>
            </a:r>
            <a:r>
              <a:rPr lang="en-US" sz="2200" i="1" kern="1200" dirty="0">
                <a:solidFill>
                  <a:prstClr val="white"/>
                </a:solidFill>
                <a:latin typeface="Calibri" panose="020F0502020204030204" pitchFamily="34" charset="0"/>
                <a:cs typeface="Calibri" panose="020F0502020204030204" pitchFamily="34" charset="0"/>
              </a:rPr>
              <a:t>“Commentary on Matthew: The Gospel of the Kingdom.” </a:t>
            </a:r>
            <a:r>
              <a:rPr lang="en-US" sz="2200" kern="1200" dirty="0">
                <a:solidFill>
                  <a:prstClr val="white"/>
                </a:solidFill>
                <a:latin typeface="Calibri" panose="020F0502020204030204" pitchFamily="34" charset="0"/>
                <a:cs typeface="Calibri" panose="020F0502020204030204" pitchFamily="34" charset="0"/>
              </a:rPr>
              <a:t>The Banner of Truth Trust, first publication 1893, reprinted 2010, 2013.</a:t>
            </a:r>
          </a:p>
        </p:txBody>
      </p:sp>
    </p:spTree>
    <p:extLst>
      <p:ext uri="{BB962C8B-B14F-4D97-AF65-F5344CB8AC3E}">
        <p14:creationId xmlns:p14="http://schemas.microsoft.com/office/powerpoint/2010/main" val="942029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346364" y="270931"/>
            <a:ext cx="8534400" cy="2800767"/>
          </a:xfrm>
          <a:prstGeom prst="rect">
            <a:avLst/>
          </a:prstGeom>
          <a:noFill/>
        </p:spPr>
        <p:txBody>
          <a:bodyPr wrap="square">
            <a:spAutoFit/>
          </a:bodyPr>
          <a:lstStyle/>
          <a:p>
            <a:pPr>
              <a:buClrTx/>
            </a:pPr>
            <a:r>
              <a:rPr lang="en-US" sz="2200" kern="1200" dirty="0">
                <a:solidFill>
                  <a:prstClr val="white"/>
                </a:solidFill>
                <a:latin typeface="Calibri" panose="020F0502020204030204" pitchFamily="34" charset="0"/>
                <a:ea typeface="+mn-ea"/>
                <a:cs typeface="Calibri" panose="020F0502020204030204" pitchFamily="34" charset="0"/>
              </a:rPr>
              <a:t>Resources (2):</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Ari Daniel. </a:t>
            </a:r>
            <a:r>
              <a:rPr lang="en-US" sz="2200" i="1" kern="1200" dirty="0">
                <a:solidFill>
                  <a:prstClr val="white"/>
                </a:solidFill>
                <a:latin typeface="Calibri" panose="020F0502020204030204" pitchFamily="34" charset="0"/>
                <a:ea typeface="+mn-ea"/>
                <a:cs typeface="Calibri" panose="020F0502020204030204" pitchFamily="34" charset="0"/>
              </a:rPr>
              <a:t>"Snakebite Cure Developed Through Extreme Self-Sacrifice." </a:t>
            </a:r>
            <a:r>
              <a:rPr lang="en-US" sz="2200" kern="1200" dirty="0">
                <a:solidFill>
                  <a:prstClr val="white"/>
                </a:solidFill>
                <a:latin typeface="Calibri" panose="020F0502020204030204" pitchFamily="34" charset="0"/>
                <a:ea typeface="+mn-ea"/>
                <a:cs typeface="Calibri" panose="020F0502020204030204" pitchFamily="34" charset="0"/>
              </a:rPr>
              <a:t>All Things Considered, NPR, May 2, 2025, www.npr.org/sections/goats-and-soda/2025/05/02/nx-s1-5381017/snake-bite-venom-antivenom-tim-friede-universal </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Image - https://www.cinemablend.com/movies/tom-cruise-on-working-with-jack-nicholson-a-few-good-men-filming-iconic-courtroom-scene</a:t>
            </a:r>
          </a:p>
        </p:txBody>
      </p:sp>
    </p:spTree>
    <p:extLst>
      <p:ext uri="{BB962C8B-B14F-4D97-AF65-F5344CB8AC3E}">
        <p14:creationId xmlns:p14="http://schemas.microsoft.com/office/powerpoint/2010/main" val="2408890053"/>
      </p:ext>
    </p:extLst>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3967</TotalTime>
  <Words>1213</Words>
  <Application>Microsoft Office PowerPoint</Application>
  <PresentationFormat>On-screen Show (16:9)</PresentationFormat>
  <Paragraphs>52</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Cambria</vt:lpstr>
      <vt:lpstr>Simple 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Thadd McElreath</dc:creator>
  <cp:lastModifiedBy>tmcel468</cp:lastModifiedBy>
  <cp:revision>324</cp:revision>
  <dcterms:modified xsi:type="dcterms:W3CDTF">2026-09-05T19:04:12Z</dcterms:modified>
</cp:coreProperties>
</file>