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9"/>
  </p:notesMasterIdLst>
  <p:sldIdLst>
    <p:sldId id="256" r:id="rId2"/>
    <p:sldId id="359" r:id="rId3"/>
    <p:sldId id="438" r:id="rId4"/>
    <p:sldId id="376" r:id="rId5"/>
    <p:sldId id="426" r:id="rId6"/>
    <p:sldId id="427" r:id="rId7"/>
    <p:sldId id="428" r:id="rId8"/>
    <p:sldId id="429" r:id="rId9"/>
    <p:sldId id="439" r:id="rId10"/>
    <p:sldId id="440" r:id="rId11"/>
    <p:sldId id="390" r:id="rId12"/>
    <p:sldId id="441" r:id="rId13"/>
    <p:sldId id="394" r:id="rId14"/>
    <p:sldId id="442" r:id="rId15"/>
    <p:sldId id="409" r:id="rId16"/>
    <p:sldId id="421" r:id="rId17"/>
    <p:sldId id="406" r:id="rId18"/>
    <p:sldId id="432" r:id="rId19"/>
    <p:sldId id="407" r:id="rId20"/>
    <p:sldId id="364" r:id="rId21"/>
    <p:sldId id="430" r:id="rId22"/>
    <p:sldId id="443" r:id="rId23"/>
    <p:sldId id="424" r:id="rId24"/>
    <p:sldId id="444" r:id="rId25"/>
    <p:sldId id="437" r:id="rId26"/>
    <p:sldId id="271" r:id="rId27"/>
    <p:sldId id="425" r:id="rId2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37"/>
  </p:normalViewPr>
  <p:slideViewPr>
    <p:cSldViewPr snapToGrid="0">
      <p:cViewPr varScale="1">
        <p:scale>
          <a:sx n="143" d="100"/>
          <a:sy n="143" d="100"/>
        </p:scale>
        <p:origin x="68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9418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4999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1570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119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2321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20987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8740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0648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16411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4801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0475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4153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1939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1136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16456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65436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7860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3037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7584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479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2678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2054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2779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477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7815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0052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dirty="0"/>
          </a:p>
        </p:txBody>
      </p:sp>
      <p:pic>
        <p:nvPicPr>
          <p:cNvPr id="7" name="Picture 6" descr="A crown of thorns and a crown of thorns&#10;&#10;Description automatically generated">
            <a:extLst>
              <a:ext uri="{FF2B5EF4-FFF2-40B4-BE49-F238E27FC236}">
                <a16:creationId xmlns:a16="http://schemas.microsoft.com/office/drawing/2014/main" id="{0033701A-A1EC-3966-D960-F7CEB7B0A2B5}"/>
              </a:ext>
            </a:extLst>
          </p:cNvPr>
          <p:cNvPicPr>
            <a:picLocks noChangeAspect="1"/>
          </p:cNvPicPr>
          <p:nvPr/>
        </p:nvPicPr>
        <p:blipFill>
          <a:blip r:embed="rId3"/>
          <a:stretch>
            <a:fillRect/>
          </a:stretch>
        </p:blipFill>
        <p:spPr>
          <a:xfrm>
            <a:off x="-234176" y="-147912"/>
            <a:ext cx="9669910" cy="5439324"/>
          </a:xfrm>
          <a:prstGeom prst="rect">
            <a:avLst/>
          </a:prstGeom>
        </p:spPr>
      </p:pic>
      <p:sp>
        <p:nvSpPr>
          <p:cNvPr id="4" name="TextBox 3">
            <a:extLst>
              <a:ext uri="{FF2B5EF4-FFF2-40B4-BE49-F238E27FC236}">
                <a16:creationId xmlns:a16="http://schemas.microsoft.com/office/drawing/2014/main" id="{7F6F6F04-5F63-6DD2-CB7C-9B8F6025BF8D}"/>
              </a:ext>
            </a:extLst>
          </p:cNvPr>
          <p:cNvSpPr txBox="1"/>
          <p:nvPr/>
        </p:nvSpPr>
        <p:spPr>
          <a:xfrm>
            <a:off x="400468" y="1633796"/>
            <a:ext cx="8343066" cy="1354217"/>
          </a:xfrm>
          <a:prstGeom prst="rect">
            <a:avLst/>
          </a:prstGeom>
          <a:noFill/>
        </p:spPr>
        <p:txBody>
          <a:bodyPr wrap="square" rtlCol="0">
            <a:spAutoFit/>
          </a:bodyPr>
          <a:lstStyle/>
          <a:p>
            <a:pPr algn="ctr"/>
            <a:r>
              <a:rPr lang="en-US" sz="3600" dirty="0">
                <a:solidFill>
                  <a:schemeClr val="tx1"/>
                </a:solidFill>
                <a:latin typeface="Cambria" panose="02040503050406030204" pitchFamily="18" charset="0"/>
              </a:rPr>
              <a:t>The King and His Kingdom Part 72</a:t>
            </a:r>
          </a:p>
          <a:p>
            <a:pPr algn="ctr"/>
            <a:endParaRPr lang="en-US" sz="1000" dirty="0">
              <a:solidFill>
                <a:schemeClr val="tx1"/>
              </a:solidFill>
              <a:latin typeface="Cambria" panose="02040503050406030204" pitchFamily="18" charset="0"/>
            </a:endParaRPr>
          </a:p>
          <a:p>
            <a:pPr algn="ctr"/>
            <a:r>
              <a:rPr lang="en-US" sz="3600" dirty="0">
                <a:solidFill>
                  <a:schemeClr val="tx1"/>
                </a:solidFill>
                <a:latin typeface="Cambria" panose="02040503050406030204" pitchFamily="18" charset="0"/>
              </a:rPr>
              <a:t>“Lose Everything to Gain Everything”</a:t>
            </a:r>
          </a:p>
        </p:txBody>
      </p:sp>
      <p:sp>
        <p:nvSpPr>
          <p:cNvPr id="5" name="TextBox 4">
            <a:extLst>
              <a:ext uri="{FF2B5EF4-FFF2-40B4-BE49-F238E27FC236}">
                <a16:creationId xmlns:a16="http://schemas.microsoft.com/office/drawing/2014/main" id="{CD014756-1E81-34A4-4AB5-0478DAEB6F5D}"/>
              </a:ext>
            </a:extLst>
          </p:cNvPr>
          <p:cNvSpPr txBox="1"/>
          <p:nvPr/>
        </p:nvSpPr>
        <p:spPr>
          <a:xfrm>
            <a:off x="600362" y="3436455"/>
            <a:ext cx="7943273" cy="553998"/>
          </a:xfrm>
          <a:prstGeom prst="rect">
            <a:avLst/>
          </a:prstGeom>
          <a:noFill/>
        </p:spPr>
        <p:txBody>
          <a:bodyPr wrap="square" rtlCol="0">
            <a:spAutoFit/>
          </a:bodyPr>
          <a:lstStyle/>
          <a:p>
            <a:pPr algn="ctr"/>
            <a:r>
              <a:rPr lang="en-US" sz="3000" dirty="0">
                <a:solidFill>
                  <a:schemeClr val="tx1"/>
                </a:solidFill>
                <a:latin typeface="Cambria" panose="02040503050406030204" pitchFamily="18" charset="0"/>
              </a:rPr>
              <a:t>Matthew 19:13-30</a:t>
            </a:r>
            <a:r>
              <a:rPr lang="en-US" dirty="0">
                <a:solidFill>
                  <a:schemeClr val="tx1"/>
                </a:solidFill>
                <a:latin typeface="Cambria" panose="02040503050406030204" pitchFamily="18" charset="0"/>
              </a:rPr>
              <a:t>                                          </a:t>
            </a:r>
            <a:r>
              <a:rPr lang="en-US" sz="3000" dirty="0">
                <a:solidFill>
                  <a:schemeClr val="tx1"/>
                </a:solidFill>
                <a:latin typeface="Cambria" panose="02040503050406030204" pitchFamily="18" charset="0"/>
              </a:rPr>
              <a:t>August 16,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554545"/>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[29] And everyone who has left houses or brothers or sisters or father or mother or children or lands, for my name’s sake, will receive a hundredfold and will inherit eternal life. [30] But many who are first will be last, and the last first.</a:t>
            </a:r>
          </a:p>
        </p:txBody>
      </p:sp>
    </p:spTree>
    <p:extLst>
      <p:ext uri="{BB962C8B-B14F-4D97-AF65-F5344CB8AC3E}">
        <p14:creationId xmlns:p14="http://schemas.microsoft.com/office/powerpoint/2010/main" val="3465969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062103"/>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[13] Then children were brought to him that he might lay his hands on them and pray. The disciples rebuked the people, </a:t>
            </a:r>
          </a:p>
        </p:txBody>
      </p:sp>
    </p:spTree>
    <p:extLst>
      <p:ext uri="{BB962C8B-B14F-4D97-AF65-F5344CB8AC3E}">
        <p14:creationId xmlns:p14="http://schemas.microsoft.com/office/powerpoint/2010/main" val="2417701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554545"/>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[14] But when Jesus saw it, he was indignant and said to them, “Let the children come to me; do not hinder them, for to such belongs the kingdom of God. </a:t>
            </a:r>
          </a:p>
        </p:txBody>
      </p:sp>
    </p:spTree>
    <p:extLst>
      <p:ext uri="{BB962C8B-B14F-4D97-AF65-F5344CB8AC3E}">
        <p14:creationId xmlns:p14="http://schemas.microsoft.com/office/powerpoint/2010/main" val="952588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75626" cy="3046988"/>
          </a:xfrm>
          <a:prstGeom prst="rect">
            <a:avLst/>
          </a:prstGeom>
          <a:noFill/>
        </p:spPr>
        <p:txBody>
          <a:bodyPr wrap="square">
            <a:spAutoFit/>
          </a:bodyPr>
          <a:lstStyle/>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“Let us draw encouragement from these verses to attempt great things in the religious instruction of children. Let us begin from their very earliest years to deal with them as having souls to be lost or saved, and let us strive to bring them to Christ; </a:t>
            </a:r>
          </a:p>
        </p:txBody>
      </p:sp>
    </p:spTree>
    <p:extLst>
      <p:ext uri="{BB962C8B-B14F-4D97-AF65-F5344CB8AC3E}">
        <p14:creationId xmlns:p14="http://schemas.microsoft.com/office/powerpoint/2010/main" val="284994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75626" cy="3262432"/>
          </a:xfrm>
          <a:prstGeom prst="rect">
            <a:avLst/>
          </a:prstGeom>
          <a:noFill/>
        </p:spPr>
        <p:txBody>
          <a:bodyPr wrap="square">
            <a:spAutoFit/>
          </a:bodyPr>
          <a:lstStyle/>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 let us make them acquainted with the Bible as soon as they can understand anything; let us pray with them, and pray for them, and teach them to pray for themselves. The seed sown in infancy is often found after many days.” </a:t>
            </a:r>
          </a:p>
          <a:p>
            <a:pPr>
              <a:buClrTx/>
            </a:pPr>
            <a:endParaRPr lang="en-US" kern="1200" dirty="0">
              <a:solidFill>
                <a:prstClr val="white"/>
              </a:solidFill>
              <a:latin typeface="Calibri" panose="020F0502020204030204" pitchFamily="34" charset="0"/>
              <a:ea typeface="+mn-ea"/>
              <a:cs typeface="Calibri" panose="020F0502020204030204" pitchFamily="34" charset="0"/>
            </a:endParaRPr>
          </a:p>
          <a:p>
            <a:pPr>
              <a:buClrTx/>
            </a:pPr>
            <a:r>
              <a:rPr lang="en-US" sz="3200" kern="1200" dirty="0">
                <a:solidFill>
                  <a:prstClr val="white"/>
                </a:solidFill>
                <a:latin typeface="Calibri" panose="020F0502020204030204" pitchFamily="34" charset="0"/>
                <a:ea typeface="+mn-ea"/>
                <a:cs typeface="Calibri" panose="020F0502020204030204" pitchFamily="34" charset="0"/>
              </a:rPr>
              <a:t>						– J.C. Ryle</a:t>
            </a:r>
          </a:p>
        </p:txBody>
      </p:sp>
    </p:spTree>
    <p:extLst>
      <p:ext uri="{BB962C8B-B14F-4D97-AF65-F5344CB8AC3E}">
        <p14:creationId xmlns:p14="http://schemas.microsoft.com/office/powerpoint/2010/main" val="2977721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75626" cy="3170099"/>
          </a:xfrm>
          <a:prstGeom prst="rect">
            <a:avLst/>
          </a:prstGeom>
          <a:noFill/>
        </p:spPr>
        <p:txBody>
          <a:bodyPr wrap="square">
            <a:spAutoFit/>
          </a:bodyPr>
          <a:lstStyle/>
          <a:p>
            <a:pPr marL="514350" indent="-514350">
              <a:buClrTx/>
              <a:buFont typeface="+mj-lt"/>
              <a:buAutoNum type="arabicPeriod"/>
            </a:pPr>
            <a:r>
              <a:rPr lang="en-US" sz="3200" kern="1200" dirty="0">
                <a:solidFill>
                  <a:prstClr val="white"/>
                </a:solidFill>
                <a:latin typeface="Calibri" panose="020F0502020204030204" pitchFamily="34" charset="0"/>
                <a:ea typeface="+mn-ea"/>
                <a:cs typeface="Calibri" panose="020F0502020204030204" pitchFamily="34" charset="0"/>
              </a:rPr>
              <a:t>Jesus receives the humble. </a:t>
            </a:r>
          </a:p>
          <a:p>
            <a:pPr marL="514350" indent="-514350">
              <a:buClrTx/>
              <a:buFont typeface="+mj-lt"/>
              <a:buAutoNum type="arabicPeriod"/>
            </a:pPr>
            <a:endParaRPr lang="en-US" sz="2000" kern="1200" dirty="0">
              <a:solidFill>
                <a:prstClr val="white"/>
              </a:solidFill>
              <a:latin typeface="Calibri" panose="020F0502020204030204" pitchFamily="34" charset="0"/>
              <a:ea typeface="+mn-ea"/>
              <a:cs typeface="Calibri" panose="020F0502020204030204" pitchFamily="34" charset="0"/>
            </a:endParaRPr>
          </a:p>
          <a:p>
            <a:pPr marL="514350" indent="-514350">
              <a:buClrTx/>
              <a:buFont typeface="+mj-lt"/>
              <a:buAutoNum type="arabicPeriod"/>
            </a:pPr>
            <a:r>
              <a:rPr lang="en-US" sz="3200" kern="1200" dirty="0">
                <a:solidFill>
                  <a:prstClr val="white"/>
                </a:solidFill>
                <a:latin typeface="Calibri" panose="020F0502020204030204" pitchFamily="34" charset="0"/>
                <a:ea typeface="+mn-ea"/>
                <a:cs typeface="Calibri" panose="020F0502020204030204" pitchFamily="34" charset="0"/>
              </a:rPr>
              <a:t>Jesus rejects the proud.</a:t>
            </a:r>
          </a:p>
          <a:p>
            <a:pPr marL="514350" indent="-514350">
              <a:buClrTx/>
              <a:buFont typeface="+mj-lt"/>
              <a:buAutoNum type="arabicPeriod"/>
            </a:pPr>
            <a:endParaRPr lang="en-US" sz="2000" kern="1200" dirty="0">
              <a:solidFill>
                <a:prstClr val="white"/>
              </a:solidFill>
              <a:latin typeface="Calibri" panose="020F0502020204030204" pitchFamily="34" charset="0"/>
              <a:ea typeface="+mn-ea"/>
              <a:cs typeface="Calibri" panose="020F0502020204030204" pitchFamily="34" charset="0"/>
            </a:endParaRPr>
          </a:p>
          <a:p>
            <a:pPr marL="514350" indent="-51435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[16] And behold, a man came up to him, saying, “Teacher, what good deed must I do to have eternal life?” </a:t>
            </a:r>
          </a:p>
        </p:txBody>
      </p:sp>
    </p:spTree>
    <p:extLst>
      <p:ext uri="{BB962C8B-B14F-4D97-AF65-F5344CB8AC3E}">
        <p14:creationId xmlns:p14="http://schemas.microsoft.com/office/powerpoint/2010/main" val="212102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75626" cy="4385816"/>
          </a:xfrm>
          <a:prstGeom prst="rect">
            <a:avLst/>
          </a:prstGeom>
          <a:noFill/>
        </p:spPr>
        <p:txBody>
          <a:bodyPr wrap="square">
            <a:spAutoFit/>
          </a:bodyPr>
          <a:lstStyle/>
          <a:p>
            <a:pPr>
              <a:buClrTx/>
            </a:pPr>
            <a:r>
              <a:rPr lang="en-US" sz="3100" kern="1200" dirty="0">
                <a:solidFill>
                  <a:prstClr val="white"/>
                </a:solidFill>
                <a:latin typeface="Calibri" panose="020F0502020204030204" pitchFamily="34" charset="0"/>
                <a:ea typeface="+mn-ea"/>
                <a:cs typeface="Calibri" panose="020F0502020204030204" pitchFamily="34" charset="0"/>
              </a:rPr>
              <a:t>[17] And he said to him, “Why do you ask me about what is good? There is only one who is good. If you would enter life, keep the commandments.” [18] He said to him, “Which ones?” And Jesus said, “You shall not murder, You shall not commit adultery, You shall not steal, You shall not bear false witness, [19] Honor your father and mother, and, You shall love your neighbor as yourself.” [20] The young man said to him, “All these I have kept. What do I still lack?”</a:t>
            </a:r>
          </a:p>
        </p:txBody>
      </p:sp>
    </p:spTree>
    <p:extLst>
      <p:ext uri="{BB962C8B-B14F-4D97-AF65-F5344CB8AC3E}">
        <p14:creationId xmlns:p14="http://schemas.microsoft.com/office/powerpoint/2010/main" val="1905306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2" name="Picture 1">
            <a:extLst>
              <a:ext uri="{FF2B5EF4-FFF2-40B4-BE49-F238E27FC236}">
                <a16:creationId xmlns:a16="http://schemas.microsoft.com/office/drawing/2014/main" id="{E269B701-1E4B-4141-A3EE-837AE423A772}"/>
              </a:ext>
            </a:extLst>
          </p:cNvPr>
          <p:cNvPicPr>
            <a:picLocks noChangeAspect="1"/>
          </p:cNvPicPr>
          <p:nvPr/>
        </p:nvPicPr>
        <p:blipFill>
          <a:blip r:embed="rId4"/>
          <a:stretch>
            <a:fillRect/>
          </a:stretch>
        </p:blipFill>
        <p:spPr>
          <a:xfrm>
            <a:off x="161925" y="161925"/>
            <a:ext cx="8820150" cy="4819650"/>
          </a:xfrm>
          <a:prstGeom prst="rect">
            <a:avLst/>
          </a:prstGeom>
        </p:spPr>
      </p:pic>
    </p:spTree>
    <p:extLst>
      <p:ext uri="{BB962C8B-B14F-4D97-AF65-F5344CB8AC3E}">
        <p14:creationId xmlns:p14="http://schemas.microsoft.com/office/powerpoint/2010/main" val="1688906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3754874"/>
          </a:xfrm>
          <a:prstGeom prst="rect">
            <a:avLst/>
          </a:prstGeom>
          <a:noFill/>
        </p:spPr>
        <p:txBody>
          <a:bodyPr wrap="square">
            <a:spAutoFit/>
          </a:bodyPr>
          <a:lstStyle/>
          <a:p>
            <a:pPr>
              <a:buClrTx/>
            </a:pPr>
            <a:r>
              <a:rPr lang="en-US" sz="3400" kern="1200" dirty="0">
                <a:solidFill>
                  <a:prstClr val="white"/>
                </a:solidFill>
                <a:latin typeface="Calibri" panose="020F0502020204030204" pitchFamily="34" charset="0"/>
                <a:ea typeface="+mn-ea"/>
                <a:cs typeface="Calibri" panose="020F0502020204030204" pitchFamily="34" charset="0"/>
              </a:rPr>
              <a:t>[20] The young man said to him, “All these I have kept. What do I still lack?” [21] Jesus said to him, “If you would be perfect, go, sell what you possess and give to the poor, and you will have treasure in heaven; and come, follow me.” [22] When the young man heard this he went away sorrowful, for he had great possessions. </a:t>
            </a:r>
          </a:p>
        </p:txBody>
      </p:sp>
    </p:spTree>
    <p:extLst>
      <p:ext uri="{BB962C8B-B14F-4D97-AF65-F5344CB8AC3E}">
        <p14:creationId xmlns:p14="http://schemas.microsoft.com/office/powerpoint/2010/main" val="2679060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554545"/>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The rich young ruler did not come to Jesus humbly to seek salvation. Rather he came proudly to display all of his own merits that he thought would earn eternal life. </a:t>
            </a:r>
          </a:p>
        </p:txBody>
      </p:sp>
    </p:spTree>
    <p:extLst>
      <p:ext uri="{BB962C8B-B14F-4D97-AF65-F5344CB8AC3E}">
        <p14:creationId xmlns:p14="http://schemas.microsoft.com/office/powerpoint/2010/main" val="2250922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739211"/>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600" kern="1200" dirty="0">
                <a:solidFill>
                  <a:prstClr val="white"/>
                </a:solidFill>
                <a:latin typeface="Calibri" panose="020F0502020204030204" pitchFamily="34" charset="0"/>
                <a:ea typeface="+mn-ea"/>
                <a:cs typeface="Calibri" panose="020F0502020204030204" pitchFamily="34" charset="0"/>
              </a:rPr>
              <a:t>“Jesus receives the humble. Jesus rejects the proud.” </a:t>
            </a:r>
          </a:p>
          <a:p>
            <a:pPr>
              <a:buClrTx/>
            </a:pPr>
            <a:r>
              <a:rPr lang="en-US" sz="3600" kern="1200" dirty="0">
                <a:solidFill>
                  <a:prstClr val="white"/>
                </a:solidFill>
                <a:latin typeface="Calibri" panose="020F0502020204030204" pitchFamily="34" charset="0"/>
                <a:ea typeface="+mn-ea"/>
                <a:cs typeface="Calibri" panose="020F0502020204030204" pitchFamily="34" charset="0"/>
              </a:rPr>
              <a:t>					– David Platt</a:t>
            </a:r>
          </a:p>
        </p:txBody>
      </p:sp>
    </p:spTree>
    <p:extLst>
      <p:ext uri="{BB962C8B-B14F-4D97-AF65-F5344CB8AC3E}">
        <p14:creationId xmlns:p14="http://schemas.microsoft.com/office/powerpoint/2010/main" val="644163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04800" y="309592"/>
            <a:ext cx="8534400" cy="3046988"/>
          </a:xfrm>
          <a:prstGeom prst="rect">
            <a:avLst/>
          </a:prstGeom>
          <a:noFill/>
        </p:spPr>
        <p:txBody>
          <a:bodyPr wrap="square">
            <a:spAutoFit/>
          </a:bodyPr>
          <a:lstStyle/>
          <a:p>
            <a:pPr>
              <a:buClrTx/>
            </a:pPr>
            <a:r>
              <a:rPr lang="en-US" sz="3200" kern="1200" dirty="0">
                <a:solidFill>
                  <a:prstClr val="white"/>
                </a:solidFill>
                <a:latin typeface="Calibri" panose="020F0502020204030204" pitchFamily="34" charset="0"/>
                <a:ea typeface="+mn-ea"/>
                <a:cs typeface="Calibri" panose="020F0502020204030204" pitchFamily="34" charset="0"/>
              </a:rPr>
              <a:t>[23] And Jesus said to his disciples, “Truly, I say to you, only with difficulty will a rich person enter the kingdom of heaven. [24] Again I tell you, it is easier for a camel to go through the eye of a needle than for a rich person to enter the kingdom of God.” </a:t>
            </a:r>
          </a:p>
        </p:txBody>
      </p:sp>
    </p:spTree>
    <p:extLst>
      <p:ext uri="{BB962C8B-B14F-4D97-AF65-F5344CB8AC3E}">
        <p14:creationId xmlns:p14="http://schemas.microsoft.com/office/powerpoint/2010/main" val="656203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04800" y="309592"/>
            <a:ext cx="8534400" cy="2062103"/>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[25] When the disciples heard this, they were greatly astonished, saying, “Who then can be saved?” </a:t>
            </a:r>
          </a:p>
        </p:txBody>
      </p:sp>
    </p:spTree>
    <p:extLst>
      <p:ext uri="{BB962C8B-B14F-4D97-AF65-F5344CB8AC3E}">
        <p14:creationId xmlns:p14="http://schemas.microsoft.com/office/powerpoint/2010/main" val="2416475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04800" y="309592"/>
            <a:ext cx="8534400" cy="4031873"/>
          </a:xfrm>
          <a:prstGeom prst="rect">
            <a:avLst/>
          </a:prstGeom>
          <a:noFill/>
        </p:spPr>
        <p:txBody>
          <a:bodyPr wrap="square">
            <a:spAutoFit/>
          </a:bodyPr>
          <a:lstStyle/>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[26] But Jesus looked at them and said, “With man this is impossible, but with God all things are possible.” </a:t>
            </a:r>
          </a:p>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“Salvation has absolutely nothing to do with human merit and absolutely everything to do with divine mercy.” </a:t>
            </a:r>
          </a:p>
          <a:p>
            <a:pPr>
              <a:buClrTx/>
            </a:pPr>
            <a:r>
              <a:rPr lang="en-US" sz="3200" kern="1200" dirty="0">
                <a:solidFill>
                  <a:prstClr val="white"/>
                </a:solidFill>
                <a:latin typeface="Calibri" panose="020F0502020204030204" pitchFamily="34" charset="0"/>
                <a:ea typeface="+mn-ea"/>
                <a:cs typeface="Calibri" panose="020F0502020204030204" pitchFamily="34" charset="0"/>
              </a:rPr>
              <a:t>						– David Platt</a:t>
            </a:r>
          </a:p>
        </p:txBody>
      </p:sp>
    </p:spTree>
    <p:extLst>
      <p:ext uri="{BB962C8B-B14F-4D97-AF65-F5344CB8AC3E}">
        <p14:creationId xmlns:p14="http://schemas.microsoft.com/office/powerpoint/2010/main" val="1539499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180210" y="309592"/>
            <a:ext cx="8810278" cy="3539430"/>
          </a:xfrm>
          <a:prstGeom prst="rect">
            <a:avLst/>
          </a:prstGeom>
          <a:noFill/>
        </p:spPr>
        <p:txBody>
          <a:bodyPr wrap="square">
            <a:spAutoFit/>
          </a:bodyPr>
          <a:lstStyle/>
          <a:p>
            <a:pPr>
              <a:buClrTx/>
            </a:pPr>
            <a:r>
              <a:rPr lang="en-US" sz="3200" kern="1200" dirty="0">
                <a:solidFill>
                  <a:prstClr val="white"/>
                </a:solidFill>
                <a:latin typeface="Calibri" panose="020F0502020204030204" pitchFamily="34" charset="0"/>
                <a:ea typeface="+mn-ea"/>
                <a:cs typeface="Calibri" panose="020F0502020204030204" pitchFamily="34" charset="0"/>
              </a:rPr>
              <a:t>[27] Then Peter said in reply, “See, we have left everything and followed you. What then will we have?” [28] Jesus said to them, “Truly, I say to you, in the new world, when the Son of Man will sit on his glorious throne, you who have followed me will also sit on twelve thrones, judging the twelve tribes of Israel.</a:t>
            </a:r>
          </a:p>
        </p:txBody>
      </p:sp>
    </p:spTree>
    <p:extLst>
      <p:ext uri="{BB962C8B-B14F-4D97-AF65-F5344CB8AC3E}">
        <p14:creationId xmlns:p14="http://schemas.microsoft.com/office/powerpoint/2010/main" val="2370544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180210" y="309592"/>
            <a:ext cx="8810278" cy="2554545"/>
          </a:xfrm>
          <a:prstGeom prst="rect">
            <a:avLst/>
          </a:prstGeom>
          <a:noFill/>
        </p:spPr>
        <p:txBody>
          <a:bodyPr wrap="square">
            <a:spAutoFit/>
          </a:bodyPr>
          <a:lstStyle/>
          <a:p>
            <a:pPr>
              <a:buClrTx/>
            </a:pPr>
            <a:r>
              <a:rPr lang="en-US" sz="3200" kern="1200" dirty="0">
                <a:solidFill>
                  <a:prstClr val="white"/>
                </a:solidFill>
                <a:latin typeface="Calibri" panose="020F0502020204030204" pitchFamily="34" charset="0"/>
                <a:ea typeface="+mn-ea"/>
                <a:cs typeface="Calibri" panose="020F0502020204030204" pitchFamily="34" charset="0"/>
              </a:rPr>
              <a:t>[29] And everyone who has left houses or brothers or sisters or father or mother or children or lands, for my name’s sake, will receive a hundredfold and will inherit eternal life. [30] But many who are first will be last, and the last first.</a:t>
            </a:r>
          </a:p>
        </p:txBody>
      </p:sp>
    </p:spTree>
    <p:extLst>
      <p:ext uri="{BB962C8B-B14F-4D97-AF65-F5344CB8AC3E}">
        <p14:creationId xmlns:p14="http://schemas.microsoft.com/office/powerpoint/2010/main" val="2262043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30" name="Picture 6" descr="Friends - Happy Easter! This quote from Jim Elliot probably best explains  why I consider my decision to become a follower of Jesus to be the most  consequential “trade” that I will">
            <a:extLst>
              <a:ext uri="{FF2B5EF4-FFF2-40B4-BE49-F238E27FC236}">
                <a16:creationId xmlns:a16="http://schemas.microsoft.com/office/drawing/2014/main" id="{EA59052F-E513-4396-9A49-FF99EFCA6D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204" y="246955"/>
            <a:ext cx="8767591" cy="4548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158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46364" y="270931"/>
            <a:ext cx="8534400" cy="4493538"/>
          </a:xfrm>
          <a:prstGeom prst="rect">
            <a:avLst/>
          </a:prstGeom>
          <a:noFill/>
        </p:spPr>
        <p:txBody>
          <a:bodyPr wrap="square">
            <a:spAutoFit/>
          </a:bodyPr>
          <a:lstStyle/>
          <a:p>
            <a:pPr>
              <a:buClrTx/>
            </a:pPr>
            <a:r>
              <a:rPr lang="en-US" sz="2200" kern="1200" dirty="0">
                <a:solidFill>
                  <a:prstClr val="white"/>
                </a:solidFill>
                <a:latin typeface="Calibri" panose="020F0502020204030204" pitchFamily="34" charset="0"/>
                <a:ea typeface="+mn-ea"/>
                <a:cs typeface="Calibri" panose="020F0502020204030204" pitchFamily="34" charset="0"/>
              </a:rPr>
              <a:t>Resources (1):</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ea typeface="+mn-ea"/>
                <a:cs typeface="Calibri" panose="020F0502020204030204" pitchFamily="34" charset="0"/>
              </a:rPr>
              <a:t>J. Vernon McGee. </a:t>
            </a:r>
            <a:r>
              <a:rPr lang="en-US" sz="2200" i="1" kern="1200" dirty="0">
                <a:solidFill>
                  <a:prstClr val="white"/>
                </a:solidFill>
                <a:latin typeface="Calibri" panose="020F0502020204030204" pitchFamily="34" charset="0"/>
                <a:ea typeface="+mn-ea"/>
                <a:cs typeface="Calibri" panose="020F0502020204030204" pitchFamily="34" charset="0"/>
              </a:rPr>
              <a:t>“Thru the Bible with J. Vernon McGee, Volume IV, Matthew-Romans.” </a:t>
            </a:r>
            <a:r>
              <a:rPr lang="en-US" sz="2200" kern="1200" dirty="0">
                <a:solidFill>
                  <a:prstClr val="white"/>
                </a:solidFill>
                <a:latin typeface="Calibri" panose="020F0502020204030204" pitchFamily="34" charset="0"/>
                <a:ea typeface="+mn-ea"/>
                <a:cs typeface="Calibri" panose="020F0502020204030204" pitchFamily="34" charset="0"/>
              </a:rPr>
              <a:t>Thomas Nelson Publishing, 1982.</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ea typeface="+mn-ea"/>
                <a:cs typeface="Calibri" panose="020F0502020204030204" pitchFamily="34" charset="0"/>
              </a:rPr>
              <a:t>John MacArthur. </a:t>
            </a:r>
            <a:r>
              <a:rPr lang="en-US" sz="2200" i="1" kern="1200" dirty="0">
                <a:solidFill>
                  <a:prstClr val="white"/>
                </a:solidFill>
                <a:latin typeface="Calibri" panose="020F0502020204030204" pitchFamily="34" charset="0"/>
                <a:ea typeface="+mn-ea"/>
                <a:cs typeface="Calibri" panose="020F0502020204030204" pitchFamily="34" charset="0"/>
              </a:rPr>
              <a:t>“The MacArthur New Testament Commentary.” </a:t>
            </a:r>
            <a:r>
              <a:rPr lang="en-US" sz="2200" kern="1200" dirty="0">
                <a:solidFill>
                  <a:prstClr val="white"/>
                </a:solidFill>
                <a:latin typeface="Calibri" panose="020F0502020204030204" pitchFamily="34" charset="0"/>
                <a:ea typeface="+mn-ea"/>
                <a:cs typeface="Calibri" panose="020F0502020204030204" pitchFamily="34" charset="0"/>
              </a:rPr>
              <a:t>Moody Publishers, 1985.</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ea typeface="+mn-ea"/>
                <a:cs typeface="Calibri" panose="020F0502020204030204" pitchFamily="34" charset="0"/>
              </a:rPr>
              <a:t>Warren W. </a:t>
            </a:r>
            <a:r>
              <a:rPr lang="en-US" sz="2200" kern="1200" dirty="0" err="1">
                <a:solidFill>
                  <a:prstClr val="white"/>
                </a:solidFill>
                <a:latin typeface="Calibri" panose="020F0502020204030204" pitchFamily="34" charset="0"/>
                <a:ea typeface="+mn-ea"/>
                <a:cs typeface="Calibri" panose="020F0502020204030204" pitchFamily="34" charset="0"/>
              </a:rPr>
              <a:t>Wiersbe</a:t>
            </a:r>
            <a:r>
              <a:rPr lang="en-US" sz="2200" kern="1200" dirty="0">
                <a:solidFill>
                  <a:prstClr val="white"/>
                </a:solidFill>
                <a:latin typeface="Calibri" panose="020F0502020204030204" pitchFamily="34" charset="0"/>
                <a:ea typeface="+mn-ea"/>
                <a:cs typeface="Calibri" panose="020F0502020204030204" pitchFamily="34" charset="0"/>
              </a:rPr>
              <a:t>. </a:t>
            </a:r>
            <a:r>
              <a:rPr lang="en-US" sz="2200" i="1" kern="1200" dirty="0">
                <a:solidFill>
                  <a:prstClr val="white"/>
                </a:solidFill>
                <a:latin typeface="Calibri" panose="020F0502020204030204" pitchFamily="34" charset="0"/>
                <a:ea typeface="+mn-ea"/>
                <a:cs typeface="Calibri" panose="020F0502020204030204" pitchFamily="34" charset="0"/>
              </a:rPr>
              <a:t>“The </a:t>
            </a:r>
            <a:r>
              <a:rPr lang="en-US" sz="2200" i="1" kern="1200" dirty="0" err="1">
                <a:solidFill>
                  <a:prstClr val="white"/>
                </a:solidFill>
                <a:latin typeface="Calibri" panose="020F0502020204030204" pitchFamily="34" charset="0"/>
                <a:ea typeface="+mn-ea"/>
                <a:cs typeface="Calibri" panose="020F0502020204030204" pitchFamily="34" charset="0"/>
              </a:rPr>
              <a:t>Wiersbe</a:t>
            </a:r>
            <a:r>
              <a:rPr lang="en-US" sz="2200" i="1" kern="1200" dirty="0">
                <a:solidFill>
                  <a:prstClr val="white"/>
                </a:solidFill>
                <a:latin typeface="Calibri" panose="020F0502020204030204" pitchFamily="34" charset="0"/>
                <a:ea typeface="+mn-ea"/>
                <a:cs typeface="Calibri" panose="020F0502020204030204" pitchFamily="34" charset="0"/>
              </a:rPr>
              <a:t> Bible Commentary, The Complete New Testament in One Volume.”</a:t>
            </a:r>
            <a:r>
              <a:rPr lang="en-US" sz="2200" kern="1200" dirty="0">
                <a:solidFill>
                  <a:prstClr val="white"/>
                </a:solidFill>
                <a:latin typeface="Calibri" panose="020F0502020204030204" pitchFamily="34" charset="0"/>
                <a:ea typeface="+mn-ea"/>
                <a:cs typeface="Calibri" panose="020F0502020204030204" pitchFamily="34" charset="0"/>
              </a:rPr>
              <a:t> David C. Cook, 2007.</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cs typeface="Calibri" panose="020F0502020204030204" pitchFamily="34" charset="0"/>
              </a:rPr>
              <a:t>David Platt. </a:t>
            </a:r>
            <a:r>
              <a:rPr lang="en-US" sz="2200" i="1" kern="1200" dirty="0">
                <a:solidFill>
                  <a:prstClr val="white"/>
                </a:solidFill>
                <a:latin typeface="Calibri" panose="020F0502020204030204" pitchFamily="34" charset="0"/>
                <a:cs typeface="Calibri" panose="020F0502020204030204" pitchFamily="34" charset="0"/>
              </a:rPr>
              <a:t>“Christ Centered Exposition: Exalting Jesus in Matthew.”</a:t>
            </a:r>
            <a:r>
              <a:rPr lang="en-US" sz="2200" kern="1200" dirty="0">
                <a:solidFill>
                  <a:prstClr val="white"/>
                </a:solidFill>
                <a:latin typeface="Calibri" panose="020F0502020204030204" pitchFamily="34" charset="0"/>
                <a:cs typeface="Calibri" panose="020F0502020204030204" pitchFamily="34" charset="0"/>
              </a:rPr>
              <a:t> Series Editors: David Platt, Daniel L. Akin, and Tony Merida. B&amp;H Publishing Group, 2013.</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cs typeface="Calibri" panose="020F0502020204030204" pitchFamily="34" charset="0"/>
              </a:rPr>
              <a:t>Charles H. Spurgeon. “Commentary on Matthew: The Gospel of the Kingdom.” The Banner of Truth Trust, first publication 1893, reprinted 2010, 2013.</a:t>
            </a:r>
          </a:p>
        </p:txBody>
      </p:sp>
    </p:spTree>
    <p:extLst>
      <p:ext uri="{BB962C8B-B14F-4D97-AF65-F5344CB8AC3E}">
        <p14:creationId xmlns:p14="http://schemas.microsoft.com/office/powerpoint/2010/main" val="942029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46364" y="270931"/>
            <a:ext cx="8534400" cy="769441"/>
          </a:xfrm>
          <a:prstGeom prst="rect">
            <a:avLst/>
          </a:prstGeom>
          <a:noFill/>
        </p:spPr>
        <p:txBody>
          <a:bodyPr wrap="square">
            <a:spAutoFit/>
          </a:bodyPr>
          <a:lstStyle/>
          <a:p>
            <a:pPr>
              <a:buClrTx/>
            </a:pPr>
            <a:r>
              <a:rPr lang="en-US" sz="2200" kern="1200" dirty="0">
                <a:solidFill>
                  <a:prstClr val="white"/>
                </a:solidFill>
                <a:latin typeface="Calibri" panose="020F0502020204030204" pitchFamily="34" charset="0"/>
                <a:ea typeface="+mn-ea"/>
                <a:cs typeface="Calibri" panose="020F0502020204030204" pitchFamily="34" charset="0"/>
              </a:rPr>
              <a:t>Resources (2):</a:t>
            </a:r>
          </a:p>
          <a:p>
            <a:pPr marL="342900" indent="-342900">
              <a:buClrTx/>
              <a:buFont typeface="Arial" panose="020B0604020202020204" pitchFamily="34" charset="0"/>
              <a:buChar char="•"/>
            </a:pPr>
            <a:endParaRPr lang="en-US" sz="2200" kern="1200" dirty="0">
              <a:solidFill>
                <a:prstClr val="white"/>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08890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3539430"/>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Matthew 19:13-30 (ESV) – [13] Then children were brought to him that he might lay his hands on them and pray. The disciples rebuked the people, [14] but Jesus said, “Let the little children come to me and do not hinder them, for to such belongs the kingdom of heaven.” [15] And he laid his hands on them and went away.</a:t>
            </a:r>
          </a:p>
        </p:txBody>
      </p:sp>
    </p:spTree>
    <p:extLst>
      <p:ext uri="{BB962C8B-B14F-4D97-AF65-F5344CB8AC3E}">
        <p14:creationId xmlns:p14="http://schemas.microsoft.com/office/powerpoint/2010/main" val="1253458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3046988"/>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[16] And behold, a man came up to him, saying, “Teacher, what good deed must I do to have eternal life?” [17] And he said to him, “Why do you ask me about what is good? There is only one who is good. If you would enter life, keep the commandments.”</a:t>
            </a:r>
          </a:p>
        </p:txBody>
      </p:sp>
    </p:spTree>
    <p:extLst>
      <p:ext uri="{BB962C8B-B14F-4D97-AF65-F5344CB8AC3E}">
        <p14:creationId xmlns:p14="http://schemas.microsoft.com/office/powerpoint/2010/main" val="362547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554545"/>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[18] He said to him, “Which ones?” And Jesus said, “You shall not murder, You shall not commit adultery, You shall not steal, You shall not bear false witness, [19] Honor your father and mother, and, You shall love your neighbor as yourself.” </a:t>
            </a:r>
          </a:p>
        </p:txBody>
      </p:sp>
    </p:spTree>
    <p:extLst>
      <p:ext uri="{BB962C8B-B14F-4D97-AF65-F5344CB8AC3E}">
        <p14:creationId xmlns:p14="http://schemas.microsoft.com/office/powerpoint/2010/main" val="117713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3539430"/>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[20] The young man said to him, “All these I have kept. What do I still lack?” [21] Jesus said to him, “If you would be perfect, go, sell what you possess and give to the poor, and you will have treasure in heaven; and come, follow me.” [22] When the young man heard this he went away sorrowful, for he had great possessions.</a:t>
            </a:r>
          </a:p>
        </p:txBody>
      </p:sp>
    </p:spTree>
    <p:extLst>
      <p:ext uri="{BB962C8B-B14F-4D97-AF65-F5344CB8AC3E}">
        <p14:creationId xmlns:p14="http://schemas.microsoft.com/office/powerpoint/2010/main" val="3056838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554545"/>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[23] And Jesus said to his disciples, “Truly, I say to you, only with difficulty will a rich person enter the kingdom of heaven. [24] Again I tell you, it is easier for a camel to go through the eye of a needle than for a rich person to enter the kingdom of God.”</a:t>
            </a:r>
          </a:p>
        </p:txBody>
      </p:sp>
    </p:spTree>
    <p:extLst>
      <p:ext uri="{BB962C8B-B14F-4D97-AF65-F5344CB8AC3E}">
        <p14:creationId xmlns:p14="http://schemas.microsoft.com/office/powerpoint/2010/main" val="2922596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554545"/>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[25] When the disciples heard this, they were greatly astonished, saying, “Who then can be saved?” [26] But Jesus looked at them and said, “With man this is impossible, but with God all things are possible.” </a:t>
            </a:r>
          </a:p>
        </p:txBody>
      </p:sp>
    </p:spTree>
    <p:extLst>
      <p:ext uri="{BB962C8B-B14F-4D97-AF65-F5344CB8AC3E}">
        <p14:creationId xmlns:p14="http://schemas.microsoft.com/office/powerpoint/2010/main" val="907811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3539430"/>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[27] Then Peter said in reply, “See, we have left everything and followed you. What then will we have?” [28] Jesus said to them, “Truly, I say to you, in the new world, when the Son of Man will sit on his glorious throne, you who have followed me will also sit on twelve thrones, judging the twelve tribes of Israel. </a:t>
            </a:r>
          </a:p>
        </p:txBody>
      </p:sp>
    </p:spTree>
    <p:extLst>
      <p:ext uri="{BB962C8B-B14F-4D97-AF65-F5344CB8AC3E}">
        <p14:creationId xmlns:p14="http://schemas.microsoft.com/office/powerpoint/2010/main" val="2993506834"/>
      </p:ext>
    </p:extLst>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3837</TotalTime>
  <Words>1438</Words>
  <Application>Microsoft Office PowerPoint</Application>
  <PresentationFormat>On-screen Show (16:9)</PresentationFormat>
  <Paragraphs>49</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Cambria</vt:lpstr>
      <vt:lpstr>Simple Dark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Thadd McElreath</dc:creator>
  <cp:lastModifiedBy>tmcel468</cp:lastModifiedBy>
  <cp:revision>306</cp:revision>
  <dcterms:modified xsi:type="dcterms:W3CDTF">2026-08-15T11:55:45Z</dcterms:modified>
</cp:coreProperties>
</file>