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5"/>
  </p:notesMasterIdLst>
  <p:sldIdLst>
    <p:sldId id="256" r:id="rId2"/>
    <p:sldId id="423" r:id="rId3"/>
    <p:sldId id="359" r:id="rId4"/>
    <p:sldId id="376" r:id="rId5"/>
    <p:sldId id="426" r:id="rId6"/>
    <p:sldId id="427" r:id="rId7"/>
    <p:sldId id="428" r:id="rId8"/>
    <p:sldId id="429" r:id="rId9"/>
    <p:sldId id="390" r:id="rId10"/>
    <p:sldId id="394" r:id="rId11"/>
    <p:sldId id="409" r:id="rId12"/>
    <p:sldId id="421" r:id="rId13"/>
    <p:sldId id="405" r:id="rId14"/>
    <p:sldId id="399" r:id="rId15"/>
    <p:sldId id="406" r:id="rId16"/>
    <p:sldId id="407" r:id="rId17"/>
    <p:sldId id="364" r:id="rId18"/>
    <p:sldId id="430" r:id="rId19"/>
    <p:sldId id="424" r:id="rId20"/>
    <p:sldId id="408" r:id="rId21"/>
    <p:sldId id="271" r:id="rId22"/>
    <p:sldId id="425" r:id="rId23"/>
    <p:sldId id="431" r:id="rId2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37"/>
  </p:normalViewPr>
  <p:slideViewPr>
    <p:cSldViewPr snapToGrid="0">
      <p:cViewPr varScale="1">
        <p:scale>
          <a:sx n="143" d="100"/>
          <a:sy n="143" d="100"/>
        </p:scale>
        <p:origin x="68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119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20987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87400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5374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19483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06481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48016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41537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1939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1645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03176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62575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30375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75840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967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0475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2678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2054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2779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4776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78156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2601575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2601575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4999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7" name="Picture 6" descr="A crown of thorns and a crown of thorns&#10;&#10;Description automatically generated">
            <a:extLst>
              <a:ext uri="{FF2B5EF4-FFF2-40B4-BE49-F238E27FC236}">
                <a16:creationId xmlns:a16="http://schemas.microsoft.com/office/drawing/2014/main" id="{0033701A-A1EC-3966-D960-F7CEB7B0A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4176" y="-147912"/>
            <a:ext cx="9669910" cy="54393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6F6F04-5F63-6DD2-CB7C-9B8F6025BF8D}"/>
              </a:ext>
            </a:extLst>
          </p:cNvPr>
          <p:cNvSpPr txBox="1"/>
          <p:nvPr/>
        </p:nvSpPr>
        <p:spPr>
          <a:xfrm>
            <a:off x="400468" y="1633796"/>
            <a:ext cx="834306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</a:rPr>
              <a:t>The King and His Kingdom Part 70</a:t>
            </a:r>
          </a:p>
          <a:p>
            <a:pPr algn="ctr"/>
            <a:endParaRPr lang="en-US" sz="10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</a:rPr>
              <a:t>“The Parable of the Unforgiving Servant”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014756-1E81-34A4-4AB5-0478DAEB6F5D}"/>
              </a:ext>
            </a:extLst>
          </p:cNvPr>
          <p:cNvSpPr txBox="1"/>
          <p:nvPr/>
        </p:nvSpPr>
        <p:spPr>
          <a:xfrm>
            <a:off x="600362" y="3436455"/>
            <a:ext cx="79432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ambria" panose="02040503050406030204" pitchFamily="18" charset="0"/>
              </a:rPr>
              <a:t>Matthew 18:21-35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</a:rPr>
              <a:t>                                          </a:t>
            </a:r>
            <a:r>
              <a:rPr lang="en-US" sz="3000" dirty="0">
                <a:solidFill>
                  <a:schemeClr val="tx1"/>
                </a:solidFill>
                <a:latin typeface="Cambria" panose="02040503050406030204" pitchFamily="18" charset="0"/>
              </a:rPr>
              <a:t>July 19,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253629" y="284280"/>
            <a:ext cx="867562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Tx/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[22] Jesus said to him, “I do not say to you seven times, but seventy-seven times. </a:t>
            </a: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We should offer forgiveness more times than we can count. </a:t>
            </a:r>
          </a:p>
        </p:txBody>
      </p:sp>
    </p:spTree>
    <p:extLst>
      <p:ext uri="{BB962C8B-B14F-4D97-AF65-F5344CB8AC3E}">
        <p14:creationId xmlns:p14="http://schemas.microsoft.com/office/powerpoint/2010/main" val="284994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253629" y="284280"/>
            <a:ext cx="867562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[23] “Therefore the kingdom of heaven may be compared to a king who wished to settle accounts with his servants. [24] When he began to settle, one was brought to him who owed him ten thousand talents. </a:t>
            </a:r>
          </a:p>
        </p:txBody>
      </p:sp>
    </p:spTree>
    <p:extLst>
      <p:ext uri="{BB962C8B-B14F-4D97-AF65-F5344CB8AC3E}">
        <p14:creationId xmlns:p14="http://schemas.microsoft.com/office/powerpoint/2010/main" val="212102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253629" y="284280"/>
            <a:ext cx="867562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en-US" sz="3200" i="1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“Ten thousand talents”</a:t>
            </a: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endParaRPr lang="en-US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talent = 6,000 denarii</a:t>
            </a: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endParaRPr lang="en-US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denarius = wage for one day of work</a:t>
            </a: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endParaRPr lang="en-US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10,000 talents = 60,000,000 days of wages</a:t>
            </a: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endParaRPr lang="en-US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10,000 talents = $15-$18 billion US dollars</a:t>
            </a:r>
          </a:p>
        </p:txBody>
      </p:sp>
    </p:spTree>
    <p:extLst>
      <p:ext uri="{BB962C8B-B14F-4D97-AF65-F5344CB8AC3E}">
        <p14:creationId xmlns:p14="http://schemas.microsoft.com/office/powerpoint/2010/main" val="1905306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234187" y="309592"/>
            <a:ext cx="867562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[25] And since he could not pay, his master ordered him to be sold, with his wife and children and all that he had, and payment to be made. [26] So the servant fell on his knees, imploring him, ‘Have patience with me, and I will pay you everything.’ [27] And out of pity for him, the master of that servant released him and forgave him the debt.</a:t>
            </a:r>
          </a:p>
        </p:txBody>
      </p:sp>
    </p:spTree>
    <p:extLst>
      <p:ext uri="{BB962C8B-B14F-4D97-AF65-F5344CB8AC3E}">
        <p14:creationId xmlns:p14="http://schemas.microsoft.com/office/powerpoint/2010/main" val="3346765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6E1FC6-DFE9-46AA-9A57-B5EF5E16A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39" y="82269"/>
            <a:ext cx="8180921" cy="497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11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253629" y="284280"/>
            <a:ext cx="863674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[28] But when that same servant went out, he found one of his fellow servants who owed him a hundred denarii, and seizing him, he began to choke him, saying, ‘Pay what you owe.’ [29] So his fellow servant fell down and pleaded with him, ‘Have patience with me, and I will pay you.’ [30] He refused and went and put him in prison until he should pay the debt.</a:t>
            </a:r>
          </a:p>
        </p:txBody>
      </p:sp>
    </p:spTree>
    <p:extLst>
      <p:ext uri="{BB962C8B-B14F-4D97-AF65-F5344CB8AC3E}">
        <p14:creationId xmlns:p14="http://schemas.microsoft.com/office/powerpoint/2010/main" val="1688906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253629" y="284280"/>
            <a:ext cx="863674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ClrTx/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100 denarii = 100 days of wages</a:t>
            </a:r>
          </a:p>
          <a:p>
            <a:pPr marL="514350" indent="-514350">
              <a:buClrTx/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514350" indent="-514350">
              <a:buClrTx/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100 denarii = $25,000-$30,000 US dollars</a:t>
            </a:r>
          </a:p>
          <a:p>
            <a:pPr marL="514350" indent="-514350">
              <a:buClrTx/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514350" indent="-514350">
              <a:buClrTx/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First servant owed $15-$18 </a:t>
            </a:r>
            <a:r>
              <a:rPr lang="en-US" sz="3200" u="sng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billion</a:t>
            </a: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dollars</a:t>
            </a:r>
          </a:p>
          <a:p>
            <a:pPr marL="514350" indent="-514350">
              <a:buClrTx/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514350" indent="-514350">
              <a:buClrTx/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Second servant owed $25-$30 </a:t>
            </a:r>
            <a:r>
              <a:rPr lang="en-US" sz="3200" u="sng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thousand</a:t>
            </a: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dollars</a:t>
            </a:r>
          </a:p>
        </p:txBody>
      </p:sp>
    </p:spTree>
    <p:extLst>
      <p:ext uri="{BB962C8B-B14F-4D97-AF65-F5344CB8AC3E}">
        <p14:creationId xmlns:p14="http://schemas.microsoft.com/office/powerpoint/2010/main" val="2250922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304800" y="309592"/>
            <a:ext cx="85344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[31] When his fellow servants saw what had taken place, they were greatly distressed, and they went and reported to their master all that had taken place. [32] Then his master summoned him and said to him, ‘You wicked servant! I forgave you all that debt because you pleaded with me. </a:t>
            </a:r>
          </a:p>
        </p:txBody>
      </p:sp>
    </p:spTree>
    <p:extLst>
      <p:ext uri="{BB962C8B-B14F-4D97-AF65-F5344CB8AC3E}">
        <p14:creationId xmlns:p14="http://schemas.microsoft.com/office/powerpoint/2010/main" val="656203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304800" y="309592"/>
            <a:ext cx="85344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[33] And should not you have had mercy on your fellow servant, as I had mercy on you?’ [34] And in anger his master delivered him to the jailers, until he should pay all his debt. [35] So also my heavenly Father will do to every one of you, if you do not forgive your brother from your heart.”</a:t>
            </a:r>
          </a:p>
        </p:txBody>
      </p:sp>
    </p:spTree>
    <p:extLst>
      <p:ext uri="{BB962C8B-B14F-4D97-AF65-F5344CB8AC3E}">
        <p14:creationId xmlns:p14="http://schemas.microsoft.com/office/powerpoint/2010/main" val="2416475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304800" y="309592"/>
            <a:ext cx="853440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Ephesians 4:32 – Be kind to one another, tenderhearted, forgiving one another, as God in Christ forgave you. </a:t>
            </a: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Colossians 3:13 – bearing with one another and, if one has a complaint against another, forgiving each other; as the Lord has forgiven you, so you also must forgive. </a:t>
            </a:r>
          </a:p>
        </p:txBody>
      </p:sp>
    </p:spTree>
    <p:extLst>
      <p:ext uri="{BB962C8B-B14F-4D97-AF65-F5344CB8AC3E}">
        <p14:creationId xmlns:p14="http://schemas.microsoft.com/office/powerpoint/2010/main" val="2370544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253629" y="284280"/>
            <a:ext cx="863674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Tx/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“Nothing smells so sweet as the dead body of your enemy.” </a:t>
            </a:r>
          </a:p>
          <a:p>
            <a:pPr>
              <a:buClrTx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			– King Louis XII of France</a:t>
            </a:r>
          </a:p>
          <a:p>
            <a:pPr>
              <a:buClrTx/>
            </a:pPr>
            <a:endParaRPr lang="en-US" sz="3200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>
              <a:buClrTx/>
            </a:pPr>
            <a:endParaRPr lang="en-US" sz="3200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FB485B-FADF-4C7D-A4AC-2E7BB58D4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43" y="2344993"/>
            <a:ext cx="285750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8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27A107-9F4E-4D5F-A777-662595BA63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70" y="38795"/>
            <a:ext cx="9006060" cy="506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092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346364" y="270931"/>
            <a:ext cx="85344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Resources (1):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J. Vernon McGee. </a:t>
            </a:r>
            <a:r>
              <a:rPr lang="en-US" sz="2200" i="1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“Thru the Bible with J. Vernon McGee, Volume IV, Matthew-Romans.” </a:t>
            </a: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Thomas Nelson Publishing, 1982.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John MacArthur. </a:t>
            </a:r>
            <a:r>
              <a:rPr lang="en-US" sz="2200" i="1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“The MacArthur New Testament Commentary.” </a:t>
            </a: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Moody Publishers, 1985.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Warren W. </a:t>
            </a:r>
            <a:r>
              <a:rPr lang="en-US" sz="2200" kern="1200" dirty="0" err="1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Wiersbe</a:t>
            </a: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lang="en-US" sz="2200" i="1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“The </a:t>
            </a:r>
            <a:r>
              <a:rPr lang="en-US" sz="2200" i="1" kern="1200" dirty="0" err="1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Wiersbe</a:t>
            </a:r>
            <a:r>
              <a:rPr lang="en-US" sz="2200" i="1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Bible Commentary, The Complete New Testament in One Volume.”</a:t>
            </a: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David C. Cook, 2007.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 Platt. </a:t>
            </a:r>
            <a:r>
              <a:rPr lang="en-US" sz="2200" i="1" kern="12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“Christ Centered Exposition: Exalting Jesus in Matthew.”</a:t>
            </a: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Series Editors: David Platt, Daniel L. Akin, and Tony Merida. B&amp;H Publishing Group, 2013.</a:t>
            </a:r>
          </a:p>
        </p:txBody>
      </p:sp>
    </p:spTree>
    <p:extLst>
      <p:ext uri="{BB962C8B-B14F-4D97-AF65-F5344CB8AC3E}">
        <p14:creationId xmlns:p14="http://schemas.microsoft.com/office/powerpoint/2010/main" val="942029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346364" y="270931"/>
            <a:ext cx="85344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Resources (2):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Charles H. Spurgeon. </a:t>
            </a:r>
            <a:r>
              <a:rPr lang="en-US" sz="2200" i="1" kern="12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“Commentary on Matthew: The Gospel of the Kingdom.”</a:t>
            </a: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Banner of Truth Trust, first publication 1893, reprinted 2010, 2013.</a:t>
            </a:r>
            <a:endParaRPr lang="en-US" sz="2200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Associated Press, </a:t>
            </a:r>
            <a:r>
              <a:rPr lang="en-US" sz="2200" i="1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"Whopping $100 Million Water Bill Shocks North Carolina Man,"</a:t>
            </a: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Yahoo! News (6-15-2017).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Harold Holzer, Gabor </a:t>
            </a:r>
            <a:r>
              <a:rPr lang="en-US" sz="2200" kern="1200" dirty="0" err="1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S.Boritt</a:t>
            </a: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and Mark E. Neely Jr., </a:t>
            </a:r>
            <a:r>
              <a:rPr lang="en-US" sz="2200" i="1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"Appomattox Courthouse," </a:t>
            </a:r>
            <a:r>
              <a:rPr lang="en-US" sz="2200" kern="1200" dirty="0" err="1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HistoryNet</a:t>
            </a: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https://www.christianitytoday.com/pastors/preaching/sermon-illustrations/civil-war-surrender-brings-life-not-retribution/</a:t>
            </a:r>
          </a:p>
        </p:txBody>
      </p:sp>
    </p:spTree>
    <p:extLst>
      <p:ext uri="{BB962C8B-B14F-4D97-AF65-F5344CB8AC3E}">
        <p14:creationId xmlns:p14="http://schemas.microsoft.com/office/powerpoint/2010/main" val="2408890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346364" y="270931"/>
            <a:ext cx="853440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Resources (3):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Image - https://billofrightsinstitute.org/essays/grant-and-lee-at-appomattox/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Laura </a:t>
            </a:r>
            <a:r>
              <a:rPr lang="en-US" sz="2200" kern="12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Hildenbrand</a:t>
            </a: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200" i="1" kern="12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“Unbroken.” </a:t>
            </a: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Random House, 2010, pp. 376-379.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en-US" sz="2200" kern="12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Image - https://www.universalpicturesathome.com/movies/unbroken </a:t>
            </a:r>
          </a:p>
        </p:txBody>
      </p:sp>
    </p:spTree>
    <p:extLst>
      <p:ext uri="{BB962C8B-B14F-4D97-AF65-F5344CB8AC3E}">
        <p14:creationId xmlns:p14="http://schemas.microsoft.com/office/powerpoint/2010/main" val="829515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253629" y="284280"/>
            <a:ext cx="863674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Matthew 18:21-35 – [21] Then Peter came up and said to him, “Lord, how often will my brother sin against me, and I forgive him? As many as seven times?” [22] Jesus said to him, “I do not say to you seven times, but seventy-seven times.</a:t>
            </a:r>
          </a:p>
        </p:txBody>
      </p:sp>
    </p:spTree>
    <p:extLst>
      <p:ext uri="{BB962C8B-B14F-4D97-AF65-F5344CB8AC3E}">
        <p14:creationId xmlns:p14="http://schemas.microsoft.com/office/powerpoint/2010/main" val="644163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253629" y="284280"/>
            <a:ext cx="863674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[23] “Therefore the kingdom of heaven may be compared to a king who wished to settle accounts with his servants. [24] When he began to settle, one was brought to him who owed him ten thousand talents. [25] And since he could not pay, his master ordered him to be sold, with his wife and children and all that he had, and payment to be made. </a:t>
            </a:r>
          </a:p>
        </p:txBody>
      </p:sp>
    </p:spTree>
    <p:extLst>
      <p:ext uri="{BB962C8B-B14F-4D97-AF65-F5344CB8AC3E}">
        <p14:creationId xmlns:p14="http://schemas.microsoft.com/office/powerpoint/2010/main" val="3625473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253629" y="284280"/>
            <a:ext cx="863674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[26] So the servant fell on his knees, imploring him, ‘Have patience with me, and I will pay you everything.’ [27] And out of pity for him, the master of that servant released him and forgave him the debt. [28] But when that same servant went out, he found one of his fellow servants who owed him a hundred denarii, and seizing him, he began to choke him, saying, ‘Pay what you owe.’</a:t>
            </a:r>
          </a:p>
        </p:txBody>
      </p:sp>
    </p:spTree>
    <p:extLst>
      <p:ext uri="{BB962C8B-B14F-4D97-AF65-F5344CB8AC3E}">
        <p14:creationId xmlns:p14="http://schemas.microsoft.com/office/powerpoint/2010/main" val="117713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253629" y="284280"/>
            <a:ext cx="863674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[29] So his fellow servant fell down and pleaded with him, ‘Have patience with me, and I will pay you.’ [30] He refused and went and put him in prison until he should pay the debt. [31] When his fellow servants saw what had taken place, they were greatly distressed, and they went and reported to their master all that had taken place. </a:t>
            </a:r>
          </a:p>
        </p:txBody>
      </p:sp>
    </p:spTree>
    <p:extLst>
      <p:ext uri="{BB962C8B-B14F-4D97-AF65-F5344CB8AC3E}">
        <p14:creationId xmlns:p14="http://schemas.microsoft.com/office/powerpoint/2010/main" val="3056838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253629" y="284280"/>
            <a:ext cx="863674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[32] Then his master summoned him and said to him, ‘You wicked servant! I forgave you all that debt because you pleaded with me. [33] And should not you have had mercy on your fellow servant, as I had mercy on you?’</a:t>
            </a:r>
          </a:p>
        </p:txBody>
      </p:sp>
    </p:spTree>
    <p:extLst>
      <p:ext uri="{BB962C8B-B14F-4D97-AF65-F5344CB8AC3E}">
        <p14:creationId xmlns:p14="http://schemas.microsoft.com/office/powerpoint/2010/main" val="2922596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253629" y="284280"/>
            <a:ext cx="863674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[34] And in anger his master delivered him to the jailers, until he should pay all his debt. [35] So also my heavenly Father will do to every one of you, if you do not forgive your brother from your heart.”</a:t>
            </a:r>
          </a:p>
        </p:txBody>
      </p:sp>
    </p:spTree>
    <p:extLst>
      <p:ext uri="{BB962C8B-B14F-4D97-AF65-F5344CB8AC3E}">
        <p14:creationId xmlns:p14="http://schemas.microsoft.com/office/powerpoint/2010/main" val="907811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4296B4-04AC-46C8-9D41-61159F3D488E}"/>
              </a:ext>
            </a:extLst>
          </p:cNvPr>
          <p:cNvSpPr txBox="1"/>
          <p:nvPr/>
        </p:nvSpPr>
        <p:spPr>
          <a:xfrm>
            <a:off x="253629" y="284280"/>
            <a:ext cx="863674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Tx/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Peter suggests offering forgiveness seven times.</a:t>
            </a: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endParaRPr lang="en-US" sz="3200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Jewish rabbis suggested only three times.</a:t>
            </a:r>
          </a:p>
        </p:txBody>
      </p:sp>
    </p:spTree>
    <p:extLst>
      <p:ext uri="{BB962C8B-B14F-4D97-AF65-F5344CB8AC3E}">
        <p14:creationId xmlns:p14="http://schemas.microsoft.com/office/powerpoint/2010/main" val="241770108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3691</TotalTime>
  <Words>1223</Words>
  <Application>Microsoft Office PowerPoint</Application>
  <PresentationFormat>On-screen Show (16:9)</PresentationFormat>
  <Paragraphs>58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Cambria</vt:lpstr>
      <vt:lpstr>Simple Dark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Thadd McElreath</dc:creator>
  <cp:lastModifiedBy>tmcel468</cp:lastModifiedBy>
  <cp:revision>290</cp:revision>
  <dcterms:modified xsi:type="dcterms:W3CDTF">2026-07-18T15:36:44Z</dcterms:modified>
</cp:coreProperties>
</file>