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423" r:id="rId3"/>
    <p:sldId id="359" r:id="rId4"/>
    <p:sldId id="376" r:id="rId5"/>
    <p:sldId id="390" r:id="rId6"/>
    <p:sldId id="394" r:id="rId7"/>
    <p:sldId id="409" r:id="rId8"/>
    <p:sldId id="421" r:id="rId9"/>
    <p:sldId id="405" r:id="rId10"/>
    <p:sldId id="399" r:id="rId11"/>
    <p:sldId id="406" r:id="rId12"/>
    <p:sldId id="407" r:id="rId13"/>
    <p:sldId id="364" r:id="rId14"/>
    <p:sldId id="424" r:id="rId15"/>
    <p:sldId id="379" r:id="rId16"/>
    <p:sldId id="408" r:id="rId17"/>
    <p:sldId id="271" r:id="rId18"/>
    <p:sldId id="425"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948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64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80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64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25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58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31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99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09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74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37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29142" y="1633796"/>
            <a:ext cx="7943273" cy="1200329"/>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67</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“Fishing for a Miracle”</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17:24-27</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June 21,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339650"/>
          </a:xfrm>
          <a:prstGeom prst="rect">
            <a:avLst/>
          </a:prstGeom>
          <a:noFill/>
        </p:spPr>
        <p:txBody>
          <a:bodyPr wrap="square">
            <a:spAutoFit/>
          </a:bodyPr>
          <a:lstStyle/>
          <a:p>
            <a:pPr marL="514350" indent="-514350">
              <a:buClrTx/>
              <a:buFont typeface="+mj-lt"/>
              <a:buAutoNum type="arabicParenR"/>
            </a:pPr>
            <a:r>
              <a:rPr lang="en-US" sz="3200" kern="1200" dirty="0">
                <a:solidFill>
                  <a:prstClr val="white"/>
                </a:solidFill>
                <a:latin typeface="Calibri" panose="020F0502020204030204" pitchFamily="34" charset="0"/>
                <a:ea typeface="+mn-ea"/>
                <a:cs typeface="Calibri" panose="020F0502020204030204" pitchFamily="34" charset="0"/>
              </a:rPr>
              <a:t>Taxes should be paid.</a:t>
            </a:r>
          </a:p>
          <a:p>
            <a:pPr marL="514350" indent="-514350">
              <a:buClrTx/>
              <a:buFont typeface="+mj-lt"/>
              <a:buAutoNum type="arabicParenR"/>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150" kern="1200" dirty="0">
                <a:solidFill>
                  <a:prstClr val="white"/>
                </a:solidFill>
                <a:latin typeface="Calibri" panose="020F0502020204030204" pitchFamily="34" charset="0"/>
                <a:ea typeface="+mn-ea"/>
                <a:cs typeface="Calibri" panose="020F0502020204030204" pitchFamily="34" charset="0"/>
              </a:rPr>
              <a:t>Matthew 21:12-13 – [12] And Jesus entered the temple and drove out all who sold and bought in the temple, and he overturned the tables of the money-changers and the seats of those who sold pigeons. [13] He said to them, “It is written, ‘My house shall be called a house of prayer,’ but you make it a den of robbers.” </a:t>
            </a:r>
          </a:p>
        </p:txBody>
      </p:sp>
    </p:spTree>
    <p:extLst>
      <p:ext uri="{BB962C8B-B14F-4D97-AF65-F5344CB8AC3E}">
        <p14:creationId xmlns:p14="http://schemas.microsoft.com/office/powerpoint/2010/main" val="170571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marL="514350" indent="-514350">
              <a:buClrTx/>
              <a:buFont typeface="+mj-lt"/>
              <a:buAutoNum type="arabicParenR" startAt="2"/>
            </a:pPr>
            <a:r>
              <a:rPr lang="en-US" sz="3200" kern="1200" dirty="0">
                <a:solidFill>
                  <a:prstClr val="white"/>
                </a:solidFill>
                <a:latin typeface="Calibri" panose="020F0502020204030204" pitchFamily="34" charset="0"/>
                <a:ea typeface="+mn-ea"/>
                <a:cs typeface="Calibri" panose="020F0502020204030204" pitchFamily="34" charset="0"/>
              </a:rPr>
              <a:t>We must be willing to lay down personal preferences (and even rights at times) in order to not cause others to stumble.</a:t>
            </a:r>
          </a:p>
          <a:p>
            <a:pPr marL="514350" indent="-514350">
              <a:buClrTx/>
              <a:buFont typeface="+mj-lt"/>
              <a:buAutoNum type="arabicParenR" startAt="2"/>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What Would Jesus Do? </a:t>
            </a:r>
          </a:p>
        </p:txBody>
      </p:sp>
    </p:spTree>
    <p:extLst>
      <p:ext uri="{BB962C8B-B14F-4D97-AF65-F5344CB8AC3E}">
        <p14:creationId xmlns:p14="http://schemas.microsoft.com/office/powerpoint/2010/main" val="168890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354765"/>
          </a:xfrm>
          <a:prstGeom prst="rect">
            <a:avLst/>
          </a:prstGeom>
          <a:noFill/>
        </p:spPr>
        <p:txBody>
          <a:bodyPr wrap="square">
            <a:spAutoFit/>
          </a:bodyPr>
          <a:lstStyle/>
          <a:p>
            <a:pPr marL="514350" indent="-514350" algn="ctr">
              <a:buClrTx/>
              <a:buFont typeface="+mj-lt"/>
              <a:buAutoNum type="arabicPeriod" startAt="3"/>
            </a:pPr>
            <a:r>
              <a:rPr lang="en-US" sz="3200" kern="1200" dirty="0">
                <a:solidFill>
                  <a:prstClr val="white"/>
                </a:solidFill>
                <a:latin typeface="Calibri" panose="020F0502020204030204" pitchFamily="34" charset="0"/>
                <a:ea typeface="+mn-ea"/>
                <a:cs typeface="Calibri" panose="020F0502020204030204" pitchFamily="34" charset="0"/>
              </a:rPr>
              <a:t>Jesus Demonstrates His Sovereignty - Verse 27</a:t>
            </a:r>
          </a:p>
          <a:p>
            <a:pPr marL="514350" indent="-514350">
              <a:buClrTx/>
              <a:buFont typeface="+mj-lt"/>
              <a:buAutoNum type="arabicPeriod" startAt="3"/>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[27] However, not to give offense to them, go to the sea and cast a hook and take the first fish that comes up, and when you open its mouth you will find a shekel. Take that and give it to them for me and for yourself.” </a:t>
            </a:r>
          </a:p>
        </p:txBody>
      </p:sp>
    </p:spTree>
    <p:extLst>
      <p:ext uri="{BB962C8B-B14F-4D97-AF65-F5344CB8AC3E}">
        <p14:creationId xmlns:p14="http://schemas.microsoft.com/office/powerpoint/2010/main" val="225092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04800" y="309592"/>
            <a:ext cx="8534400" cy="353943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“Consider what had to take place for this miracle to occur: Jesus ordained that somebody would drop a coin into the water, that a fish would scoop it up in its mouth but not swallow it all the way, that the fish would swim over to the shore at the exact moment when Peter walked up, and as Peter cast out a hook,…</a:t>
            </a:r>
          </a:p>
        </p:txBody>
      </p:sp>
    </p:spTree>
    <p:extLst>
      <p:ext uri="{BB962C8B-B14F-4D97-AF65-F5344CB8AC3E}">
        <p14:creationId xmlns:p14="http://schemas.microsoft.com/office/powerpoint/2010/main" val="65620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04800" y="309592"/>
            <a:ext cx="8534400" cy="3754874"/>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 that he would catch that fish. All of that happened so that a temple tax could be paid in order not to bring unnecessary offense to people who God desires to save from sin. Jesus is sovereign over the sea, yet He graciously stoops for our salvation.” </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lvl="3">
              <a:buClrTx/>
            </a:pPr>
            <a:r>
              <a:rPr lang="en-US" sz="3200" kern="1200" dirty="0">
                <a:solidFill>
                  <a:prstClr val="white"/>
                </a:solidFill>
                <a:latin typeface="Calibri" panose="020F0502020204030204" pitchFamily="34" charset="0"/>
                <a:ea typeface="+mn-ea"/>
                <a:cs typeface="Calibri" panose="020F0502020204030204" pitchFamily="34" charset="0"/>
              </a:rPr>
              <a:t>						– David Platt</a:t>
            </a:r>
          </a:p>
        </p:txBody>
      </p:sp>
    </p:spTree>
    <p:extLst>
      <p:ext uri="{BB962C8B-B14F-4D97-AF65-F5344CB8AC3E}">
        <p14:creationId xmlns:p14="http://schemas.microsoft.com/office/powerpoint/2010/main" val="237054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2062103"/>
          </a:xfrm>
          <a:prstGeom prst="rect">
            <a:avLst/>
          </a:prstGeom>
          <a:noFill/>
        </p:spPr>
        <p:txBody>
          <a:bodyPr wrap="square">
            <a:spAutoFit/>
          </a:bodyPr>
          <a:lstStyle/>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It was absolutely crucial that Peter was obedient because it was his obedience that led to God’s provision. </a:t>
            </a:r>
          </a:p>
        </p:txBody>
      </p:sp>
    </p:spTree>
    <p:extLst>
      <p:ext uri="{BB962C8B-B14F-4D97-AF65-F5344CB8AC3E}">
        <p14:creationId xmlns:p14="http://schemas.microsoft.com/office/powerpoint/2010/main" val="126773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 name="Picture 2">
            <a:extLst>
              <a:ext uri="{FF2B5EF4-FFF2-40B4-BE49-F238E27FC236}">
                <a16:creationId xmlns:a16="http://schemas.microsoft.com/office/drawing/2014/main" id="{B6EE7F9E-8DC8-4BE6-A1A5-51A9CACA6865}"/>
              </a:ext>
            </a:extLst>
          </p:cNvPr>
          <p:cNvPicPr>
            <a:picLocks noChangeAspect="1"/>
          </p:cNvPicPr>
          <p:nvPr/>
        </p:nvPicPr>
        <p:blipFill>
          <a:blip r:embed="rId4"/>
          <a:stretch>
            <a:fillRect/>
          </a:stretch>
        </p:blipFill>
        <p:spPr>
          <a:xfrm>
            <a:off x="2751877" y="245703"/>
            <a:ext cx="3473563" cy="4652093"/>
          </a:xfrm>
          <a:prstGeom prst="rect">
            <a:avLst/>
          </a:prstGeom>
        </p:spPr>
      </p:pic>
    </p:spTree>
    <p:extLst>
      <p:ext uri="{BB962C8B-B14F-4D97-AF65-F5344CB8AC3E}">
        <p14:creationId xmlns:p14="http://schemas.microsoft.com/office/powerpoint/2010/main" val="48309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477875"/>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 Vernon McGee. </a:t>
            </a:r>
            <a:r>
              <a:rPr lang="en-US" sz="22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2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John MacArthur. </a:t>
            </a:r>
            <a:r>
              <a:rPr lang="en-US" sz="22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2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Warren W. </a:t>
            </a:r>
            <a:r>
              <a:rPr lang="en-US" sz="2200" kern="1200" dirty="0" err="1">
                <a:solidFill>
                  <a:prstClr val="white"/>
                </a:solidFill>
                <a:latin typeface="Calibri" panose="020F0502020204030204" pitchFamily="34" charset="0"/>
                <a:ea typeface="+mn-ea"/>
                <a:cs typeface="Calibri" panose="020F0502020204030204" pitchFamily="34" charset="0"/>
              </a:rPr>
              <a:t>Wiersbe</a:t>
            </a:r>
            <a:r>
              <a:rPr lang="en-US" sz="2200" kern="1200" dirty="0">
                <a:solidFill>
                  <a:prstClr val="white"/>
                </a:solidFill>
                <a:latin typeface="Calibri" panose="020F0502020204030204" pitchFamily="34" charset="0"/>
                <a:ea typeface="+mn-ea"/>
                <a:cs typeface="Calibri" panose="020F0502020204030204" pitchFamily="34" charset="0"/>
              </a:rPr>
              <a:t>. </a:t>
            </a:r>
            <a:r>
              <a:rPr lang="en-US" sz="2200" i="1" kern="1200" dirty="0">
                <a:solidFill>
                  <a:prstClr val="white"/>
                </a:solidFill>
                <a:latin typeface="Calibri" panose="020F0502020204030204" pitchFamily="34" charset="0"/>
                <a:ea typeface="+mn-ea"/>
                <a:cs typeface="Calibri" panose="020F0502020204030204" pitchFamily="34" charset="0"/>
              </a:rPr>
              <a:t>“The </a:t>
            </a:r>
            <a:r>
              <a:rPr lang="en-US" sz="2200" i="1" kern="1200" dirty="0" err="1">
                <a:solidFill>
                  <a:prstClr val="white"/>
                </a:solidFill>
                <a:latin typeface="Calibri" panose="020F0502020204030204" pitchFamily="34" charset="0"/>
                <a:ea typeface="+mn-ea"/>
                <a:cs typeface="Calibri" panose="020F0502020204030204" pitchFamily="34" charset="0"/>
              </a:rPr>
              <a:t>Wiersbe</a:t>
            </a:r>
            <a:r>
              <a:rPr lang="en-US" sz="22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2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David Platt. </a:t>
            </a:r>
            <a:r>
              <a:rPr lang="en-US" sz="22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200" kern="1200" dirty="0">
                <a:solidFill>
                  <a:prstClr val="white"/>
                </a:solidFill>
                <a:latin typeface="Calibri" panose="020F0502020204030204" pitchFamily="34" charset="0"/>
                <a:cs typeface="Calibri" panose="020F0502020204030204" pitchFamily="34" charset="0"/>
              </a:rPr>
              <a:t> Series Editors: David Platt, Daniel L. Akin, and Tony Merida. B&amp;H Publishing Group, 2013.</a:t>
            </a:r>
          </a:p>
        </p:txBody>
      </p:sp>
    </p:spTree>
    <p:extLst>
      <p:ext uri="{BB962C8B-B14F-4D97-AF65-F5344CB8AC3E}">
        <p14:creationId xmlns:p14="http://schemas.microsoft.com/office/powerpoint/2010/main" val="9420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123658"/>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Charles H. Spurgeon. </a:t>
            </a:r>
            <a:r>
              <a:rPr lang="en-US" sz="22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2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endParaRPr lang="en-US" sz="2200" kern="1200" dirty="0">
              <a:solidFill>
                <a:prstClr val="white"/>
              </a:solidFill>
              <a:latin typeface="Calibri" panose="020F0502020204030204" pitchFamily="34" charset="0"/>
              <a:ea typeface="+mn-ea"/>
              <a:cs typeface="Calibri" panose="020F0502020204030204" pitchFamily="34" charset="0"/>
            </a:endParaRP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Lois Spoon. </a:t>
            </a:r>
            <a:r>
              <a:rPr lang="en-US" sz="2200" i="1" kern="1200" dirty="0">
                <a:solidFill>
                  <a:prstClr val="white"/>
                </a:solidFill>
                <a:latin typeface="Calibri" panose="020F0502020204030204" pitchFamily="34" charset="0"/>
                <a:ea typeface="+mn-ea"/>
                <a:cs typeface="Calibri" panose="020F0502020204030204" pitchFamily="34" charset="0"/>
              </a:rPr>
              <a:t>"Divine Calculation: My Prayer Was Answered by Someone's Pocket Change." </a:t>
            </a:r>
            <a:r>
              <a:rPr lang="en-US" sz="2200" kern="1200" dirty="0">
                <a:solidFill>
                  <a:prstClr val="white"/>
                </a:solidFill>
                <a:latin typeface="Calibri" panose="020F0502020204030204" pitchFamily="34" charset="0"/>
                <a:ea typeface="+mn-ea"/>
                <a:cs typeface="Calibri" panose="020F0502020204030204" pitchFamily="34" charset="0"/>
              </a:rPr>
              <a:t>Today's Christian, Sept/Oct 1999. </a:t>
            </a:r>
            <a:endParaRPr lang="en-US" sz="2200" kern="12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89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124206"/>
          </a:xfrm>
          <a:prstGeom prst="rect">
            <a:avLst/>
          </a:prstGeom>
          <a:noFill/>
        </p:spPr>
        <p:txBody>
          <a:bodyPr wrap="square">
            <a:spAutoFit/>
          </a:bodyPr>
          <a:lstStyle/>
          <a:p>
            <a:pPr marL="514350" indent="-514350">
              <a:buClrTx/>
              <a:buFont typeface="Wingdings" panose="05000000000000000000" pitchFamily="2" charset="2"/>
              <a:buChar char="Ø"/>
            </a:pPr>
            <a:r>
              <a:rPr lang="en-US" sz="3200" u="sng" kern="1200" dirty="0">
                <a:solidFill>
                  <a:prstClr val="white"/>
                </a:solidFill>
                <a:latin typeface="Calibri" panose="020F0502020204030204" pitchFamily="34" charset="0"/>
                <a:ea typeface="+mn-ea"/>
                <a:cs typeface="Calibri" panose="020F0502020204030204" pitchFamily="34" charset="0"/>
              </a:rPr>
              <a:t>Matthew 17:24-27</a:t>
            </a:r>
          </a:p>
          <a:p>
            <a:pPr marL="514350" indent="-514350">
              <a:buClrTx/>
              <a:buFont typeface="Wingdings" panose="05000000000000000000" pitchFamily="2" charset="2"/>
              <a:buChar char="Ø"/>
            </a:pPr>
            <a:endParaRPr lang="en-US" u="sng"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Miracle performed by Jesus</a:t>
            </a:r>
          </a:p>
          <a:p>
            <a:pPr marL="514350" indent="-514350">
              <a:buClrTx/>
              <a:buFont typeface="+mj-lt"/>
              <a:buAutoNum type="arabicPeriod"/>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Only Gospel to record the miracle is Matthew</a:t>
            </a:r>
          </a:p>
          <a:p>
            <a:pPr marL="514350" indent="-514350">
              <a:buClrTx/>
              <a:buFont typeface="+mj-lt"/>
              <a:buAutoNum type="arabicPeriod"/>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Only miracle where Jesus met His own needs</a:t>
            </a:r>
          </a:p>
          <a:p>
            <a:pPr marL="514350" indent="-514350">
              <a:buClrTx/>
              <a:buFont typeface="+mj-lt"/>
              <a:buAutoNum type="arabicPeriod"/>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Only miracle involving the use of money</a:t>
            </a:r>
          </a:p>
          <a:p>
            <a:pPr marL="514350" indent="-514350">
              <a:buClrTx/>
              <a:buFont typeface="+mj-lt"/>
              <a:buAutoNum type="arabicPeriod"/>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Only miracle where the results are not recorded</a:t>
            </a:r>
          </a:p>
        </p:txBody>
      </p:sp>
    </p:spTree>
    <p:extLst>
      <p:ext uri="{BB962C8B-B14F-4D97-AF65-F5344CB8AC3E}">
        <p14:creationId xmlns:p14="http://schemas.microsoft.com/office/powerpoint/2010/main" val="417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17:24-27 – [24] When they came to Capernaum, the collectors of the two-drachma tax went up to Peter and said, “Does your teacher not pay the tax?” [25] He said, “Yes.” And when he came into the house, Jesus spoke to him first, saying, “What do you think, Simon? From whom do kings of the earth take toll or tax? From their sons or from others?”</a:t>
            </a:r>
          </a:p>
        </p:txBody>
      </p:sp>
    </p:spTree>
    <p:extLst>
      <p:ext uri="{BB962C8B-B14F-4D97-AF65-F5344CB8AC3E}">
        <p14:creationId xmlns:p14="http://schemas.microsoft.com/office/powerpoint/2010/main" val="64416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[26] And when he said, “From others,” Jesus said to him, “Then the sons are free. [27] However, not to give offense to them, go to the sea and cast a hook and take the first fish that comes up, and when you open its mouth you will find a shekel. Take that and give it to them for me and for yourself.”</a:t>
            </a:r>
          </a:p>
        </p:txBody>
      </p:sp>
    </p:spTree>
    <p:extLst>
      <p:ext uri="{BB962C8B-B14F-4D97-AF65-F5344CB8AC3E}">
        <p14:creationId xmlns:p14="http://schemas.microsoft.com/office/powerpoint/2010/main" val="362547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985433"/>
          </a:xfrm>
          <a:prstGeom prst="rect">
            <a:avLst/>
          </a:prstGeom>
          <a:noFill/>
        </p:spPr>
        <p:txBody>
          <a:bodyPr wrap="square">
            <a:spAutoFit/>
          </a:bodyPr>
          <a:lstStyle/>
          <a:p>
            <a:pPr marL="457200" indent="-457200">
              <a:buClrTx/>
              <a:buFont typeface="Wingdings" panose="05000000000000000000" pitchFamily="2" charset="2"/>
              <a:buChar char="Ø"/>
            </a:pPr>
            <a:r>
              <a:rPr lang="en-US" sz="3200" kern="1200" dirty="0">
                <a:solidFill>
                  <a:prstClr val="white"/>
                </a:solidFill>
                <a:latin typeface="Calibri" panose="020F0502020204030204" pitchFamily="34" charset="0"/>
                <a:ea typeface="+mn-ea"/>
                <a:cs typeface="Calibri" panose="020F0502020204030204" pitchFamily="34" charset="0"/>
              </a:rPr>
              <a:t>“Fishing for a Miracle”</a:t>
            </a:r>
          </a:p>
          <a:p>
            <a:pPr marL="457200" indent="-457200">
              <a:buClrTx/>
              <a:buFont typeface="Wingdings" panose="05000000000000000000" pitchFamily="2" charset="2"/>
              <a:buChar char="Ø"/>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Jesus Declares His Identity - Verses 24-26</a:t>
            </a:r>
          </a:p>
          <a:p>
            <a:pPr marL="514350" indent="-514350">
              <a:buClrTx/>
              <a:buFont typeface="+mj-lt"/>
              <a:buAutoNum type="arabicPeriod"/>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Jesus Displays His Humility - Verse 27</a:t>
            </a: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Jesus Demonstrates His Sovereignty - Verse 27 </a:t>
            </a:r>
          </a:p>
        </p:txBody>
      </p:sp>
    </p:spTree>
    <p:extLst>
      <p:ext uri="{BB962C8B-B14F-4D97-AF65-F5344CB8AC3E}">
        <p14:creationId xmlns:p14="http://schemas.microsoft.com/office/powerpoint/2010/main" val="241770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046988"/>
          </a:xfrm>
          <a:prstGeom prst="rect">
            <a:avLst/>
          </a:prstGeom>
          <a:noFill/>
        </p:spPr>
        <p:txBody>
          <a:bodyPr wrap="square">
            <a:spAutoFit/>
          </a:bodyPr>
          <a:lstStyle/>
          <a:p>
            <a:pPr marL="514350" indent="-514350" algn="ctr">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Jesus Declares His Identity - Verses 24-26</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Temple tax originating from Exodus 30:11-16</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was a tax collector before following Jesus.</a:t>
            </a:r>
          </a:p>
        </p:txBody>
      </p:sp>
    </p:spTree>
    <p:extLst>
      <p:ext uri="{BB962C8B-B14F-4D97-AF65-F5344CB8AC3E}">
        <p14:creationId xmlns:p14="http://schemas.microsoft.com/office/powerpoint/2010/main" val="28499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255454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Amount of taxes owed = </a:t>
            </a:r>
            <a:r>
              <a:rPr lang="en-US" sz="3200" i="1" kern="1200" dirty="0">
                <a:solidFill>
                  <a:prstClr val="white"/>
                </a:solidFill>
                <a:latin typeface="Calibri" panose="020F0502020204030204" pitchFamily="34" charset="0"/>
                <a:ea typeface="+mn-ea"/>
                <a:cs typeface="Calibri" panose="020F0502020204030204" pitchFamily="34" charset="0"/>
              </a:rPr>
              <a:t>two-drachma</a:t>
            </a:r>
          </a:p>
          <a:p>
            <a:pPr marL="457200" indent="-457200">
              <a:buClrTx/>
              <a:buFont typeface="Arial" panose="020B0604020202020204" pitchFamily="34" charset="0"/>
              <a:buChar char="•"/>
            </a:pPr>
            <a:endParaRPr lang="en-US" sz="3200" i="1"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Two days of wages</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Approximately $500 in 2026</a:t>
            </a:r>
          </a:p>
        </p:txBody>
      </p:sp>
    </p:spTree>
    <p:extLst>
      <p:ext uri="{BB962C8B-B14F-4D97-AF65-F5344CB8AC3E}">
        <p14:creationId xmlns:p14="http://schemas.microsoft.com/office/powerpoint/2010/main" val="21210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[25] He said, “Yes.” And when he came into the house, Jesus spoke to him first, saying, “What do you think, Simon? From whom do kings of the earth take toll or tax? From their sons or from others?” [26] And when he said, “From others,” Jesus said to him, “Then the sons are free. </a:t>
            </a:r>
          </a:p>
        </p:txBody>
      </p:sp>
    </p:spTree>
    <p:extLst>
      <p:ext uri="{BB962C8B-B14F-4D97-AF65-F5344CB8AC3E}">
        <p14:creationId xmlns:p14="http://schemas.microsoft.com/office/powerpoint/2010/main" val="190530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34187" y="309592"/>
            <a:ext cx="8675626" cy="3354765"/>
          </a:xfrm>
          <a:prstGeom prst="rect">
            <a:avLst/>
          </a:prstGeom>
          <a:noFill/>
        </p:spPr>
        <p:txBody>
          <a:bodyPr wrap="square">
            <a:spAutoFit/>
          </a:bodyPr>
          <a:lstStyle/>
          <a:p>
            <a:pPr marL="514350" indent="-514350" algn="ctr">
              <a:buClrTx/>
              <a:buFont typeface="+mj-lt"/>
              <a:buAutoNum type="arabicPeriod" startAt="2"/>
            </a:pPr>
            <a:r>
              <a:rPr lang="en-US" sz="3200" kern="1200" dirty="0">
                <a:solidFill>
                  <a:prstClr val="white"/>
                </a:solidFill>
                <a:latin typeface="Calibri" panose="020F0502020204030204" pitchFamily="34" charset="0"/>
                <a:ea typeface="+mn-ea"/>
                <a:cs typeface="Calibri" panose="020F0502020204030204" pitchFamily="34" charset="0"/>
              </a:rPr>
              <a:t>Jesus Displays His Humility – Verse 27 </a:t>
            </a:r>
          </a:p>
          <a:p>
            <a:pPr marL="514350" indent="-514350">
              <a:buClrTx/>
              <a:buFont typeface="+mj-lt"/>
              <a:buAutoNum type="arabicPeriod" startAt="2"/>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[27] However, not to give offense to them, go to the sea and cast a hook and take the first fish that comes up, and when you open its mouth you will find a shekel. Take that and give it to them for me and for yourself.” </a:t>
            </a:r>
          </a:p>
        </p:txBody>
      </p:sp>
    </p:spTree>
    <p:extLst>
      <p:ext uri="{BB962C8B-B14F-4D97-AF65-F5344CB8AC3E}">
        <p14:creationId xmlns:p14="http://schemas.microsoft.com/office/powerpoint/2010/main" val="3346765380"/>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TotalTime>
  <Words>905</Words>
  <Application>Microsoft Office PowerPoint</Application>
  <PresentationFormat>On-screen Show (16:9)</PresentationFormat>
  <Paragraphs>60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283</cp:revision>
  <dcterms:modified xsi:type="dcterms:W3CDTF">2026-06-20T13:49:05Z</dcterms:modified>
</cp:coreProperties>
</file>