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359" r:id="rId3"/>
    <p:sldId id="376" r:id="rId4"/>
    <p:sldId id="390" r:id="rId5"/>
    <p:sldId id="394" r:id="rId6"/>
    <p:sldId id="409" r:id="rId7"/>
    <p:sldId id="421" r:id="rId8"/>
    <p:sldId id="405" r:id="rId9"/>
    <p:sldId id="399" r:id="rId10"/>
    <p:sldId id="406" r:id="rId11"/>
    <p:sldId id="407" r:id="rId12"/>
    <p:sldId id="364" r:id="rId13"/>
    <p:sldId id="379" r:id="rId14"/>
    <p:sldId id="408" r:id="rId15"/>
    <p:sldId id="375" r:id="rId16"/>
    <p:sldId id="395" r:id="rId17"/>
    <p:sldId id="396" r:id="rId18"/>
    <p:sldId id="410" r:id="rId19"/>
    <p:sldId id="411" r:id="rId20"/>
    <p:sldId id="422" r:id="rId21"/>
    <p:sldId id="412" r:id="rId22"/>
    <p:sldId id="413" r:id="rId23"/>
    <p:sldId id="414" r:id="rId24"/>
    <p:sldId id="271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64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80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15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25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927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61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896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42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16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475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512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980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973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220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03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67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999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09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74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37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94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A crown of thorns and a crown of thorns&#10;&#10;Description automatically generated">
            <a:extLst>
              <a:ext uri="{FF2B5EF4-FFF2-40B4-BE49-F238E27FC236}">
                <a16:creationId xmlns:a16="http://schemas.microsoft.com/office/drawing/2014/main" id="{0033701A-A1EC-3966-D960-F7CEB7B0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6" y="-147912"/>
            <a:ext cx="9669910" cy="5439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F6F04-5F63-6DD2-CB7C-9B8F6025BF8D}"/>
              </a:ext>
            </a:extLst>
          </p:cNvPr>
          <p:cNvSpPr txBox="1"/>
          <p:nvPr/>
        </p:nvSpPr>
        <p:spPr>
          <a:xfrm>
            <a:off x="629142" y="1633796"/>
            <a:ext cx="794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The King and His Kingdom Part 66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“A Little Faith”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4756-1E81-34A4-4AB5-0478DAEB6F5D}"/>
              </a:ext>
            </a:extLst>
          </p:cNvPr>
          <p:cNvSpPr txBox="1"/>
          <p:nvPr/>
        </p:nvSpPr>
        <p:spPr>
          <a:xfrm>
            <a:off x="600362" y="3436455"/>
            <a:ext cx="7943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</a:rPr>
              <a:t>Matthew 17:14-23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</a:rPr>
              <a:t>June 14,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i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“We have in these verses an example of what a parent should do when he is troubled about his children.” </a:t>
            </a: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– J.C. Ryle</a:t>
            </a:r>
          </a:p>
        </p:txBody>
      </p:sp>
    </p:spTree>
    <p:extLst>
      <p:ext uri="{BB962C8B-B14F-4D97-AF65-F5344CB8AC3E}">
        <p14:creationId xmlns:p14="http://schemas.microsoft.com/office/powerpoint/2010/main" val="168890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[14] And when they came to the crowd, a man came up to him and, kneeling before him, [15] said, “Lord, have mercy on my son, for he has seizures and he suffers terribly…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“We are worse than stupid, if a condition so wretched does not arouse us to prayer.”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1200" i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2"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– John Calvin</a:t>
            </a:r>
          </a:p>
        </p:txBody>
      </p:sp>
    </p:spTree>
    <p:extLst>
      <p:ext uri="{BB962C8B-B14F-4D97-AF65-F5344CB8AC3E}">
        <p14:creationId xmlns:p14="http://schemas.microsoft.com/office/powerpoint/2010/main" val="225092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04800" y="309592"/>
            <a:ext cx="8534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[15] said, “Lord, have mercy on my son, for he has seizures and he suffers terribly. For often he falls into the fire, and often into the water.</a:t>
            </a: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Seizures</a:t>
            </a: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endParaRPr lang="en-US" sz="1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Exposed to hazards</a:t>
            </a: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endParaRPr lang="en-US" sz="1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Deaf</a:t>
            </a: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endParaRPr lang="en-US" sz="1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Mute </a:t>
            </a:r>
          </a:p>
        </p:txBody>
      </p:sp>
    </p:spTree>
    <p:extLst>
      <p:ext uri="{BB962C8B-B14F-4D97-AF65-F5344CB8AC3E}">
        <p14:creationId xmlns:p14="http://schemas.microsoft.com/office/powerpoint/2010/main" val="65620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166255" y="270931"/>
            <a:ext cx="88253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[16] And I brought him to your disciples, and they could not heal him.”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Their lack of faith led them to a lack of prayer. </a:t>
            </a:r>
          </a:p>
        </p:txBody>
      </p:sp>
    </p:spTree>
    <p:extLst>
      <p:ext uri="{BB962C8B-B14F-4D97-AF65-F5344CB8AC3E}">
        <p14:creationId xmlns:p14="http://schemas.microsoft.com/office/powerpoint/2010/main" val="126773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166255" y="270931"/>
            <a:ext cx="88253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“(The disciples) allowed their devotional disciplines to erode... No matter what spiritual gifts we may have, their exercise is never automatic.”</a:t>
            </a:r>
            <a:endParaRPr lang="en-US" i="1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 Warren </a:t>
            </a:r>
            <a:r>
              <a:rPr lang="en-US" sz="32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9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1" y="270931"/>
            <a:ext cx="86036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should turn to prayer as our first response instead of our last resort.</a:t>
            </a: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Example: Young children attempting to fix a broken toy.</a:t>
            </a:r>
          </a:p>
        </p:txBody>
      </p:sp>
    </p:spTree>
    <p:extLst>
      <p:ext uri="{BB962C8B-B14F-4D97-AF65-F5344CB8AC3E}">
        <p14:creationId xmlns:p14="http://schemas.microsoft.com/office/powerpoint/2010/main" val="409197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32064" y="291713"/>
            <a:ext cx="86798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[17] And Jesus answered, “O faithless and twisted generation, how long am I to be with you? How long am I to bear with you? Bring him here to me.” </a:t>
            </a:r>
          </a:p>
        </p:txBody>
      </p:sp>
    </p:spTree>
    <p:extLst>
      <p:ext uri="{BB962C8B-B14F-4D97-AF65-F5344CB8AC3E}">
        <p14:creationId xmlns:p14="http://schemas.microsoft.com/office/powerpoint/2010/main" val="271235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 9:23-24 – [23] And Jesus said to him, “‘If you can’! All things are possible for one who believes.” [24] Immediately the father of the child cried out and said, “I believe; help my unbelief!”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“A little bit of faith in a great God can accomplish great things.” </a:t>
            </a: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	– David Platt</a:t>
            </a:r>
          </a:p>
        </p:txBody>
      </p:sp>
    </p:spTree>
    <p:extLst>
      <p:ext uri="{BB962C8B-B14F-4D97-AF65-F5344CB8AC3E}">
        <p14:creationId xmlns:p14="http://schemas.microsoft.com/office/powerpoint/2010/main" val="72650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[18] And Jesus rebuked the demon, and it came out of him, and the boy was healed instantly. </a:t>
            </a: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Come to Jesus where you are right now.</a:t>
            </a:r>
          </a:p>
        </p:txBody>
      </p:sp>
    </p:spTree>
    <p:extLst>
      <p:ext uri="{BB962C8B-B14F-4D97-AF65-F5344CB8AC3E}">
        <p14:creationId xmlns:p14="http://schemas.microsoft.com/office/powerpoint/2010/main" val="325310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[19] Then the disciples came to Jesus privately and said, “Why could we not cast it out?” [20] He said to them, “Because of your little faith. For truly, I say to you, if you have faith like a grain of mustard seed, you will say to this mountain, ‘Move from here to there,’ and it will move, and nothing will be impossible for you.”</a:t>
            </a:r>
          </a:p>
        </p:txBody>
      </p:sp>
    </p:spTree>
    <p:extLst>
      <p:ext uri="{BB962C8B-B14F-4D97-AF65-F5344CB8AC3E}">
        <p14:creationId xmlns:p14="http://schemas.microsoft.com/office/powerpoint/2010/main" val="41215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17:14-23 – [14] And when they came to the crowd, a man came up to him and, kneeling before him, [15] said, “Lord, have mercy on my son, for he has seizures and he suffers terribly. For often he falls into the fire, and often into the water. [16] And I brought him to your disciples, and they could not heal him.”</a:t>
            </a:r>
          </a:p>
        </p:txBody>
      </p:sp>
    </p:spTree>
    <p:extLst>
      <p:ext uri="{BB962C8B-B14F-4D97-AF65-F5344CB8AC3E}">
        <p14:creationId xmlns:p14="http://schemas.microsoft.com/office/powerpoint/2010/main" val="64416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[22] As they were gathering in Galilee, Jesus said to them, “The Son of Man is about to be delivered into the hands of men, [23] and they will kill him, and he will be raised on the third day.” And they were greatly distressed.</a:t>
            </a:r>
          </a:p>
        </p:txBody>
      </p:sp>
    </p:spTree>
    <p:extLst>
      <p:ext uri="{BB962C8B-B14F-4D97-AF65-F5344CB8AC3E}">
        <p14:creationId xmlns:p14="http://schemas.microsoft.com/office/powerpoint/2010/main" val="187175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It’s not the size of your faith that matters; it’s the object of your faith that counts.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 mustard seed:</a:t>
            </a: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1-2 millimeters</a:t>
            </a: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1/10</a:t>
            </a:r>
            <a:r>
              <a:rPr lang="en-US" sz="3200" kern="1200" baseline="300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an inch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E1108-CA02-402B-9F27-4995639B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865" y="1499118"/>
            <a:ext cx="4023159" cy="34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5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Verse 23 - … And they were greatly distressed.</a:t>
            </a:r>
          </a:p>
        </p:txBody>
      </p:sp>
    </p:spTree>
    <p:extLst>
      <p:ext uri="{BB962C8B-B14F-4D97-AF65-F5344CB8AC3E}">
        <p14:creationId xmlns:p14="http://schemas.microsoft.com/office/powerpoint/2010/main" val="3875895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Prayer should be our first response, not our last resort.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It’s not the size of your faith that matters; it’s the object of your faith that counts.</a:t>
            </a:r>
          </a:p>
        </p:txBody>
      </p:sp>
    </p:spTree>
    <p:extLst>
      <p:ext uri="{BB962C8B-B14F-4D97-AF65-F5344CB8AC3E}">
        <p14:creationId xmlns:p14="http://schemas.microsoft.com/office/powerpoint/2010/main" val="113435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(1):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J. Vernon McGee. </a:t>
            </a:r>
            <a:r>
              <a:rPr lang="en-US" sz="2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“Thru the Bible with J. Vernon McGee, Volume IV, Matthew-Romans.” </a:t>
            </a: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Thomas Nelson Publishing, 1982.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MacArthur. </a:t>
            </a:r>
            <a:r>
              <a:rPr lang="en-US" sz="2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MacArthur New Testament Commentary.” </a:t>
            </a: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Moody Publishers, 1985.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Warren W. </a:t>
            </a:r>
            <a:r>
              <a:rPr lang="en-US" sz="22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2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</a:t>
            </a:r>
            <a:r>
              <a:rPr lang="en-US" sz="2200" i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Bible Commentary, The Complete New Testament in One Volume.”</a:t>
            </a: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David C. Cook, 2007.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Platt. </a:t>
            </a:r>
            <a:r>
              <a:rPr lang="en-US" sz="22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“Christ Centered Exposition: Exalting Jesus in Matthew.”</a:t>
            </a: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Series Editors: David Platt, Daniel L. Akin, and Tony Merida. B&amp;H Publishing Group, 2013.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Charles H. Spurgeon. </a:t>
            </a:r>
            <a:r>
              <a:rPr lang="en-US" sz="22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“Commentary on Matthew: The Gospel of the Kingdom.”</a:t>
            </a:r>
            <a:r>
              <a:rPr lang="en-US" sz="22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Banner of Truth Trust, first publication 1893, reprinted 2010, 2013.</a:t>
            </a:r>
          </a:p>
        </p:txBody>
      </p:sp>
    </p:spTree>
    <p:extLst>
      <p:ext uri="{BB962C8B-B14F-4D97-AF65-F5344CB8AC3E}">
        <p14:creationId xmlns:p14="http://schemas.microsoft.com/office/powerpoint/2010/main" val="94202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[17] And Jesus answered, “O faithless and twisted generation, how long am I to be with you? How long am I to bear with you? Bring him here to me.” [18] And Jesus rebuked the demon, and it came out of him, and the boy was healed instantly. [19] Then the disciples came to Jesus privately and said, “Why could we not cast it out?”</a:t>
            </a:r>
          </a:p>
        </p:txBody>
      </p:sp>
    </p:spTree>
    <p:extLst>
      <p:ext uri="{BB962C8B-B14F-4D97-AF65-F5344CB8AC3E}">
        <p14:creationId xmlns:p14="http://schemas.microsoft.com/office/powerpoint/2010/main" val="362547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[20] He said to them, “Because of your little faith. For truly, I say to you, if you have faith like a grain of mustard seed, you will say to this mountain, ‘Move from here to there,’ and it will move, and nothing will be impossible for you.”</a:t>
            </a:r>
          </a:p>
        </p:txBody>
      </p:sp>
    </p:spTree>
    <p:extLst>
      <p:ext uri="{BB962C8B-B14F-4D97-AF65-F5344CB8AC3E}">
        <p14:creationId xmlns:p14="http://schemas.microsoft.com/office/powerpoint/2010/main" val="241770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756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[22] As they were gathering in Galilee, Jesus said to them, “The Son of Man is about to be delivered into the hands of men, [23] and they will kill him, and he will be raised on the third day.” And they were greatly distressed.</a:t>
            </a:r>
          </a:p>
        </p:txBody>
      </p:sp>
    </p:spTree>
    <p:extLst>
      <p:ext uri="{BB962C8B-B14F-4D97-AF65-F5344CB8AC3E}">
        <p14:creationId xmlns:p14="http://schemas.microsoft.com/office/powerpoint/2010/main" val="28499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756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contrasts between the two incidents are striking. One happened on a mountain, the other in a valley. There was glory on the mountain, tragedy in the valley. On the mountain Jesus Christ displayed His glorious majesty, while in the valley Satan displayed his ugly, cruel violence. </a:t>
            </a:r>
          </a:p>
        </p:txBody>
      </p:sp>
    </p:spTree>
    <p:extLst>
      <p:ext uri="{BB962C8B-B14F-4D97-AF65-F5344CB8AC3E}">
        <p14:creationId xmlns:p14="http://schemas.microsoft.com/office/powerpoint/2010/main" val="21210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756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Two sons are in view, one God-possessed, the other demon-possessed; one in whom His Father was well pleased, the other whose father was tortured with displeasure over his condition… One Son was the destroyer of demons; the other son was destroyed by demons.” </a:t>
            </a: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 John MacArthur</a:t>
            </a:r>
          </a:p>
        </p:txBody>
      </p:sp>
    </p:spTree>
    <p:extLst>
      <p:ext uri="{BB962C8B-B14F-4D97-AF65-F5344CB8AC3E}">
        <p14:creationId xmlns:p14="http://schemas.microsoft.com/office/powerpoint/2010/main" val="190530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34187" y="309592"/>
            <a:ext cx="867562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17:14-15 – [14] And when they came to the crowd, a man came up to him and, kneeling before him, [15] said, “Lord, have mercy on my son, for he has seizures and he suffers terribly. For often he falls into the fire, and often into the water.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Luke 9:38 – And behold, a man from the crowd cried out, “Teacher, I beg you to look at my son, for he is my only child. </a:t>
            </a:r>
          </a:p>
        </p:txBody>
      </p:sp>
    </p:spTree>
    <p:extLst>
      <p:ext uri="{BB962C8B-B14F-4D97-AF65-F5344CB8AC3E}">
        <p14:creationId xmlns:p14="http://schemas.microsoft.com/office/powerpoint/2010/main" val="334676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are a blessing from the Lord.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helped with the family business (farming, fishing, etc.).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Children were responsible for caring for their aging parents.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sz="2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family legacy rested on this one son.</a:t>
            </a:r>
          </a:p>
        </p:txBody>
      </p:sp>
    </p:spTree>
    <p:extLst>
      <p:ext uri="{BB962C8B-B14F-4D97-AF65-F5344CB8AC3E}">
        <p14:creationId xmlns:p14="http://schemas.microsoft.com/office/powerpoint/2010/main" val="17057117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1279</Words>
  <Application>Microsoft Office PowerPoint</Application>
  <PresentationFormat>On-screen Show (16:9)</PresentationFormat>
  <Paragraphs>76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Wingdings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Thadd McElreath</dc:creator>
  <cp:lastModifiedBy>tmcel468</cp:lastModifiedBy>
  <cp:revision>276</cp:revision>
  <dcterms:modified xsi:type="dcterms:W3CDTF">2026-06-12T20:13:10Z</dcterms:modified>
</cp:coreProperties>
</file>