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359" r:id="rId3"/>
    <p:sldId id="376" r:id="rId4"/>
    <p:sldId id="390" r:id="rId5"/>
    <p:sldId id="394" r:id="rId6"/>
    <p:sldId id="409" r:id="rId7"/>
    <p:sldId id="404" r:id="rId8"/>
    <p:sldId id="405" r:id="rId9"/>
    <p:sldId id="399" r:id="rId10"/>
    <p:sldId id="406" r:id="rId11"/>
    <p:sldId id="407" r:id="rId12"/>
    <p:sldId id="364" r:id="rId13"/>
    <p:sldId id="379" r:id="rId14"/>
    <p:sldId id="408" r:id="rId15"/>
    <p:sldId id="375" r:id="rId16"/>
    <p:sldId id="395" r:id="rId17"/>
    <p:sldId id="396" r:id="rId18"/>
    <p:sldId id="410" r:id="rId19"/>
    <p:sldId id="411" r:id="rId20"/>
    <p:sldId id="412" r:id="rId21"/>
    <p:sldId id="413" r:id="rId22"/>
    <p:sldId id="414" r:id="rId23"/>
    <p:sldId id="415" r:id="rId24"/>
    <p:sldId id="416" r:id="rId25"/>
    <p:sldId id="417" r:id="rId26"/>
    <p:sldId id="418" r:id="rId27"/>
    <p:sldId id="419" r:id="rId28"/>
    <p:sldId id="420" r:id="rId29"/>
    <p:sldId id="271" r:id="rId30"/>
    <p:sldId id="272"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4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80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25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1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89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42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16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980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97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22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106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51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665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621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649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672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9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09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3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37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94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65</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“Glory in the Details”</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17:1-13</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June 7,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52431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John 1:14 – And the Word became flesh and dwelt among us, and we have seen his glory, glory as of the only Son from the Father, full of grace and truth.</a:t>
            </a:r>
          </a:p>
          <a:p>
            <a:pPr marL="457200" indent="-457200">
              <a:buClrTx/>
              <a:buFont typeface="Arial" panose="020B0604020202020204" pitchFamily="34" charset="0"/>
              <a:buChar char="•"/>
            </a:pPr>
            <a:endParaRPr lang="en-US" sz="24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event that most powerfully and dramatically proved Jesus Christ to be the true glory of God…”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p>
        </p:txBody>
      </p:sp>
    </p:spTree>
    <p:extLst>
      <p:ext uri="{BB962C8B-B14F-4D97-AF65-F5344CB8AC3E}">
        <p14:creationId xmlns:p14="http://schemas.microsoft.com/office/powerpoint/2010/main" val="168890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17:1 – And after six days Jesus took with him Peter and James, and John his brother, and led them up a high mountain by themselves.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Luke 9:28 – … he took with him Peter and John and James and went up on the mountain to pray. </a:t>
            </a:r>
          </a:p>
        </p:txBody>
      </p:sp>
    </p:spTree>
    <p:extLst>
      <p:ext uri="{BB962C8B-B14F-4D97-AF65-F5344CB8AC3E}">
        <p14:creationId xmlns:p14="http://schemas.microsoft.com/office/powerpoint/2010/main" val="225092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04800" y="309592"/>
            <a:ext cx="8534400" cy="3046988"/>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Prayer Prepares</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“Note that our Lord was once again praying, which suggests that prayer is one of the keys to a transformed life.” </a:t>
            </a:r>
          </a:p>
          <a:p>
            <a:pPr lvl="3">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32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5620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353943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Luke 9:29 – And as he was praying, the appearance of his face was altered, and his clothing became dazzling white.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17:2 – And he was transfigured before them, and his face shone like the sun, and his clothes became white as light. </a:t>
            </a:r>
          </a:p>
        </p:txBody>
      </p:sp>
    </p:spTree>
    <p:extLst>
      <p:ext uri="{BB962C8B-B14F-4D97-AF65-F5344CB8AC3E}">
        <p14:creationId xmlns:p14="http://schemas.microsoft.com/office/powerpoint/2010/main" val="126773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3754874"/>
          </a:xfrm>
          <a:prstGeom prst="rect">
            <a:avLst/>
          </a:prstGeom>
          <a:noFill/>
        </p:spPr>
        <p:txBody>
          <a:bodyPr wrap="square">
            <a:spAutoFit/>
          </a:bodyPr>
          <a:lstStyle/>
          <a:p>
            <a:pPr marL="514350" indent="-514350">
              <a:buClrTx/>
              <a:buFont typeface="+mj-lt"/>
              <a:buAutoNum type="arabicPeriod" startAt="2"/>
            </a:pPr>
            <a:r>
              <a:rPr lang="en-US" sz="3200" kern="1200" dirty="0">
                <a:solidFill>
                  <a:prstClr val="white"/>
                </a:solidFill>
                <a:latin typeface="Calibri" panose="020F0502020204030204" pitchFamily="34" charset="0"/>
                <a:ea typeface="+mn-ea"/>
                <a:cs typeface="Calibri" panose="020F0502020204030204" pitchFamily="34" charset="0"/>
              </a:rPr>
              <a:t>The Beauty of Heaven</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17:3 – And behold, there appeared to them Moses and Elijah, talking with him.</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“All is not over when the last breath is drawn.”</a:t>
            </a:r>
            <a:endParaRPr lang="en-US" kern="1200" dirty="0">
              <a:solidFill>
                <a:prstClr val="white"/>
              </a:solidFill>
              <a:latin typeface="Calibri" panose="020F0502020204030204" pitchFamily="34" charset="0"/>
              <a:ea typeface="+mn-ea"/>
              <a:cs typeface="Calibri" panose="020F0502020204030204" pitchFamily="34" charset="0"/>
            </a:endParaRPr>
          </a:p>
          <a:p>
            <a:pPr>
              <a:buClrTx/>
            </a:pPr>
            <a:r>
              <a:rPr lang="en-US" kern="1200" dirty="0">
                <a:solidFill>
                  <a:prstClr val="white"/>
                </a:solidFill>
                <a:latin typeface="Calibri" panose="020F0502020204030204" pitchFamily="34" charset="0"/>
                <a:ea typeface="+mn-ea"/>
                <a:cs typeface="Calibri" panose="020F0502020204030204" pitchFamily="34" charset="0"/>
              </a:rPr>
              <a:t>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J.C. Ryle</a:t>
            </a:r>
          </a:p>
        </p:txBody>
      </p:sp>
    </p:spTree>
    <p:extLst>
      <p:ext uri="{BB962C8B-B14F-4D97-AF65-F5344CB8AC3E}">
        <p14:creationId xmlns:p14="http://schemas.microsoft.com/office/powerpoint/2010/main" val="48309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1" y="270931"/>
            <a:ext cx="8603673" cy="3477875"/>
          </a:xfrm>
          <a:prstGeom prst="rect">
            <a:avLst/>
          </a:prstGeom>
          <a:noFill/>
        </p:spPr>
        <p:txBody>
          <a:bodyPr wrap="square">
            <a:spAutoFit/>
          </a:bodyPr>
          <a:lstStyle/>
          <a:p>
            <a:pPr marL="514350" indent="-514350">
              <a:buClrTx/>
              <a:buFont typeface="+mj-lt"/>
              <a:buAutoNum type="arabicPeriod" startAt="3"/>
            </a:pPr>
            <a:r>
              <a:rPr lang="en-US" sz="3200" kern="1200" dirty="0">
                <a:solidFill>
                  <a:prstClr val="white"/>
                </a:solidFill>
                <a:latin typeface="Calibri" panose="020F0502020204030204" pitchFamily="34" charset="0"/>
                <a:ea typeface="+mn-ea"/>
                <a:cs typeface="Calibri" panose="020F0502020204030204" pitchFamily="34" charset="0"/>
              </a:rPr>
              <a:t>Everything in the Bible points to Jesus.</a:t>
            </a:r>
          </a:p>
          <a:p>
            <a:pPr marL="514350" indent="-514350">
              <a:buClrTx/>
              <a:buFont typeface="+mj-lt"/>
              <a:buAutoNum type="arabicPeriod" startAt="3"/>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Moses represented the Law.</a:t>
            </a:r>
          </a:p>
          <a:p>
            <a:pPr marL="514350" indent="-51435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Elijah represented the Prophets.</a:t>
            </a:r>
          </a:p>
          <a:p>
            <a:pPr marL="514350" indent="-51435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is the fulfillment of the Law, the Prophets, and the entire Bible.</a:t>
            </a:r>
          </a:p>
        </p:txBody>
      </p:sp>
    </p:spTree>
    <p:extLst>
      <p:ext uri="{BB962C8B-B14F-4D97-AF65-F5344CB8AC3E}">
        <p14:creationId xmlns:p14="http://schemas.microsoft.com/office/powerpoint/2010/main" val="409197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2064" y="291713"/>
            <a:ext cx="8679872" cy="452431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Luke 9:30-31 – [30] And behold, two men were talking with him, Moses and Elijah, [31] who appeared in glory and spoke of his departure, which he was about to accomplish at Jerusalem.</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 His death was the fulfillment of God’s eternal plan, not a breach of it.”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71235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742950" indent="-742950">
              <a:buClrTx/>
              <a:buFont typeface="+mj-lt"/>
              <a:buAutoNum type="arabicPeriod" startAt="4"/>
            </a:pPr>
            <a:r>
              <a:rPr lang="en-US" sz="3200" kern="1200" dirty="0">
                <a:solidFill>
                  <a:prstClr val="white"/>
                </a:solidFill>
                <a:latin typeface="Calibri" panose="020F0502020204030204" pitchFamily="34" charset="0"/>
                <a:ea typeface="+mn-ea"/>
                <a:cs typeface="Calibri" panose="020F0502020204030204" pitchFamily="34" charset="0"/>
              </a:rPr>
              <a:t>It is good to be in the presence of Jesus.</a:t>
            </a:r>
          </a:p>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marL="742950" indent="-7429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17:4 – And Peter said to Jesus, “Lord, it is good that we are here. If you wish, I will make three tents here, one for you and one for Moses and one for Elijah.” </a:t>
            </a:r>
          </a:p>
        </p:txBody>
      </p:sp>
    </p:spTree>
    <p:extLst>
      <p:ext uri="{BB962C8B-B14F-4D97-AF65-F5344CB8AC3E}">
        <p14:creationId xmlns:p14="http://schemas.microsoft.com/office/powerpoint/2010/main" val="72650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514350" indent="-514350">
              <a:buClrTx/>
              <a:buFont typeface="+mj-lt"/>
              <a:buAutoNum type="arabicPeriod" startAt="5"/>
            </a:pPr>
            <a:r>
              <a:rPr lang="en-US" sz="3200" kern="1200" dirty="0">
                <a:solidFill>
                  <a:prstClr val="white"/>
                </a:solidFill>
                <a:latin typeface="Calibri" panose="020F0502020204030204" pitchFamily="34" charset="0"/>
                <a:ea typeface="+mn-ea"/>
                <a:cs typeface="Calibri" panose="020F0502020204030204" pitchFamily="34" charset="0"/>
              </a:rPr>
              <a:t>God gives us what we need to know when we need to know it.</a:t>
            </a:r>
          </a:p>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God did </a:t>
            </a:r>
            <a:r>
              <a:rPr lang="en-US" sz="3200" u="sng" kern="1200" dirty="0">
                <a:solidFill>
                  <a:prstClr val="white"/>
                </a:solidFill>
                <a:latin typeface="Calibri" panose="020F0502020204030204" pitchFamily="34" charset="0"/>
                <a:ea typeface="+mn-ea"/>
                <a:cs typeface="Calibri" panose="020F0502020204030204" pitchFamily="34" charset="0"/>
              </a:rPr>
              <a:t>not</a:t>
            </a:r>
            <a:r>
              <a:rPr lang="en-US" sz="3200" kern="1200" dirty="0">
                <a:solidFill>
                  <a:prstClr val="white"/>
                </a:solidFill>
                <a:latin typeface="Calibri" panose="020F0502020204030204" pitchFamily="34" charset="0"/>
                <a:ea typeface="+mn-ea"/>
                <a:cs typeface="Calibri" panose="020F0502020204030204" pitchFamily="34" charset="0"/>
              </a:rPr>
              <a:t> have to arrange the events of the Transfiguration; and He especially did </a:t>
            </a:r>
            <a:r>
              <a:rPr lang="en-US" sz="3200" u="sng" kern="1200" dirty="0">
                <a:solidFill>
                  <a:prstClr val="white"/>
                </a:solidFill>
                <a:latin typeface="Calibri" panose="020F0502020204030204" pitchFamily="34" charset="0"/>
                <a:ea typeface="+mn-ea"/>
                <a:cs typeface="Calibri" panose="020F0502020204030204" pitchFamily="34" charset="0"/>
              </a:rPr>
              <a:t>not</a:t>
            </a:r>
            <a:r>
              <a:rPr lang="en-US" sz="3200" kern="1200" dirty="0">
                <a:solidFill>
                  <a:prstClr val="white"/>
                </a:solidFill>
                <a:latin typeface="Calibri" panose="020F0502020204030204" pitchFamily="34" charset="0"/>
                <a:ea typeface="+mn-ea"/>
                <a:cs typeface="Calibri" panose="020F0502020204030204" pitchFamily="34" charset="0"/>
              </a:rPr>
              <a:t> have to include Peter, James, and John.</a:t>
            </a:r>
          </a:p>
        </p:txBody>
      </p:sp>
    </p:spTree>
    <p:extLst>
      <p:ext uri="{BB962C8B-B14F-4D97-AF65-F5344CB8AC3E}">
        <p14:creationId xmlns:p14="http://schemas.microsoft.com/office/powerpoint/2010/main" val="325310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97031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“For we did not follow cleverly devised myths when we made known to you the power and coming of our Lord Jesus Christ, but we were eyewitnesses of his majesty.”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2 Peter 1:16</a:t>
            </a:r>
          </a:p>
          <a:p>
            <a:pPr>
              <a:buClrTx/>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Verification of God’s Kingdom</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Foundation of Gospel Preaching</a:t>
            </a:r>
          </a:p>
        </p:txBody>
      </p:sp>
    </p:spTree>
    <p:extLst>
      <p:ext uri="{BB962C8B-B14F-4D97-AF65-F5344CB8AC3E}">
        <p14:creationId xmlns:p14="http://schemas.microsoft.com/office/powerpoint/2010/main" val="41215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17:1-13 – [1] And after six days Jesus took with him Peter and James, and John his brother, and led them up a high mountain by themselves. [2] And he was transfigured before them, and his face shone like the sun, and his clothes became white as light. [3] And behold, there appeared to them Moses and Elijah, talking with him. </a:t>
            </a:r>
          </a:p>
        </p:txBody>
      </p:sp>
    </p:spTree>
    <p:extLst>
      <p:ext uri="{BB962C8B-B14F-4D97-AF65-F5344CB8AC3E}">
        <p14:creationId xmlns:p14="http://schemas.microsoft.com/office/powerpoint/2010/main" val="644163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17:4 – … If you wish, I will make three tents here, one for you and one for Moses and one for Elijah.</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Peter did not subscribe to the plan of suffering and death Jesus told him was coming. </a:t>
            </a:r>
          </a:p>
        </p:txBody>
      </p:sp>
    </p:spTree>
    <p:extLst>
      <p:ext uri="{BB962C8B-B14F-4D97-AF65-F5344CB8AC3E}">
        <p14:creationId xmlns:p14="http://schemas.microsoft.com/office/powerpoint/2010/main" val="1338953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17:5 – He was still speaking when, behold, a bright cloud overshadowed them, and a voice from the cloud said, “This is my beloved Son, with whom I am well pleased; listen to him.”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Unanswered prayers can be a demonstration of God’s grace.</a:t>
            </a:r>
          </a:p>
        </p:txBody>
      </p:sp>
    </p:spTree>
    <p:extLst>
      <p:ext uri="{BB962C8B-B14F-4D97-AF65-F5344CB8AC3E}">
        <p14:creationId xmlns:p14="http://schemas.microsoft.com/office/powerpoint/2010/main" val="387589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539430"/>
          </a:xfrm>
          <a:prstGeom prst="rect">
            <a:avLst/>
          </a:prstGeom>
          <a:noFill/>
        </p:spPr>
        <p:txBody>
          <a:bodyPr wrap="square">
            <a:spAutoFit/>
          </a:bodyPr>
          <a:lstStyle/>
          <a:p>
            <a:pPr marL="514350" indent="-514350">
              <a:buClrTx/>
              <a:buFont typeface="+mj-lt"/>
              <a:buAutoNum type="arabicPeriod" startAt="6"/>
            </a:pPr>
            <a:r>
              <a:rPr lang="en-US" sz="3200" kern="1200" dirty="0">
                <a:solidFill>
                  <a:prstClr val="white"/>
                </a:solidFill>
                <a:latin typeface="Calibri" panose="020F0502020204030204" pitchFamily="34" charset="0"/>
                <a:ea typeface="+mn-ea"/>
                <a:cs typeface="Calibri" panose="020F0502020204030204" pitchFamily="34" charset="0"/>
              </a:rPr>
              <a:t>Listen to God, not yourself.</a:t>
            </a:r>
          </a:p>
          <a:p>
            <a:pPr marL="514350" indent="-514350">
              <a:buClrTx/>
              <a:buFont typeface="+mj-lt"/>
              <a:buAutoNum type="arabicPeriod" startAt="6"/>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Peter’s plan was not bad, but it also was not God’s plan.</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We must invest energy and effort in obedience, not in trying to determine our own plans.</a:t>
            </a:r>
          </a:p>
        </p:txBody>
      </p:sp>
    </p:spTree>
    <p:extLst>
      <p:ext uri="{BB962C8B-B14F-4D97-AF65-F5344CB8AC3E}">
        <p14:creationId xmlns:p14="http://schemas.microsoft.com/office/powerpoint/2010/main" val="113435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539430"/>
          </a:xfrm>
          <a:prstGeom prst="rect">
            <a:avLst/>
          </a:prstGeom>
          <a:noFill/>
        </p:spPr>
        <p:txBody>
          <a:bodyPr wrap="square">
            <a:spAutoFit/>
          </a:bodyPr>
          <a:lstStyle/>
          <a:p>
            <a:pPr marL="514350" indent="-514350">
              <a:buClrTx/>
              <a:buFont typeface="+mj-lt"/>
              <a:buAutoNum type="arabicPeriod" startAt="7"/>
            </a:pPr>
            <a:r>
              <a:rPr lang="en-US" sz="3200" kern="1200" dirty="0">
                <a:solidFill>
                  <a:prstClr val="white"/>
                </a:solidFill>
                <a:latin typeface="Calibri" panose="020F0502020204030204" pitchFamily="34" charset="0"/>
                <a:ea typeface="+mn-ea"/>
                <a:cs typeface="Calibri" panose="020F0502020204030204" pitchFamily="34" charset="0"/>
              </a:rPr>
              <a:t>Have a posture of humility.</a:t>
            </a:r>
          </a:p>
          <a:p>
            <a:pPr>
              <a:buClrTx/>
            </a:pPr>
            <a:r>
              <a:rPr lang="en-US" sz="3200" kern="1200" dirty="0">
                <a:solidFill>
                  <a:prstClr val="white"/>
                </a:solidFill>
                <a:latin typeface="Calibri" panose="020F0502020204030204" pitchFamily="34" charset="0"/>
                <a:ea typeface="+mn-ea"/>
                <a:cs typeface="Calibri" panose="020F0502020204030204" pitchFamily="34" charset="0"/>
              </a:rPr>
              <a:t> </a:t>
            </a: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17:6 – When the disciples heard this, they fell on their faces and were terrified.</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fear of the Lord leads to a posture of humility. </a:t>
            </a:r>
          </a:p>
        </p:txBody>
      </p:sp>
    </p:spTree>
    <p:extLst>
      <p:ext uri="{BB962C8B-B14F-4D97-AF65-F5344CB8AC3E}">
        <p14:creationId xmlns:p14="http://schemas.microsoft.com/office/powerpoint/2010/main" val="113594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17:7-8 – [7] But Jesus came and touched them, saying, “Rise, and have no fear.” [8] And when they lifted up their eyes, they saw no one but Jesus only.</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Example of the selfless nature of Jesus </a:t>
            </a:r>
          </a:p>
        </p:txBody>
      </p:sp>
    </p:spTree>
    <p:extLst>
      <p:ext uri="{BB962C8B-B14F-4D97-AF65-F5344CB8AC3E}">
        <p14:creationId xmlns:p14="http://schemas.microsoft.com/office/powerpoint/2010/main" val="59949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17:9-13 – [9] And as they were coming down the mountain, Jesus commanded them, “Tell no one the vision, until the Son of Man is raised from the dead.” [10] And the disciples asked him, “Then why do the scribes say that first Elijah must come?”</a:t>
            </a:r>
          </a:p>
        </p:txBody>
      </p:sp>
    </p:spTree>
    <p:extLst>
      <p:ext uri="{BB962C8B-B14F-4D97-AF65-F5344CB8AC3E}">
        <p14:creationId xmlns:p14="http://schemas.microsoft.com/office/powerpoint/2010/main" val="908126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[11] He answered, “Elijah does come, and he will restore all things. [12] But I tell you that Elijah has already come, and they did not recognize him, but did to him whatever they pleased. So also the Son of Man will certainly suffer at their hands.” [13] Then the disciples understood that he was speaking to them of John the Baptist.</a:t>
            </a:r>
          </a:p>
        </p:txBody>
      </p:sp>
    </p:spTree>
    <p:extLst>
      <p:ext uri="{BB962C8B-B14F-4D97-AF65-F5344CB8AC3E}">
        <p14:creationId xmlns:p14="http://schemas.microsoft.com/office/powerpoint/2010/main" val="106661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046988"/>
          </a:xfrm>
          <a:prstGeom prst="rect">
            <a:avLst/>
          </a:prstGeom>
          <a:noFill/>
        </p:spPr>
        <p:txBody>
          <a:bodyPr wrap="square">
            <a:spAutoFit/>
          </a:bodyPr>
          <a:lstStyle/>
          <a:p>
            <a:pPr marL="514350" indent="-514350">
              <a:buClrTx/>
              <a:buFont typeface="+mj-lt"/>
              <a:buAutoNum type="arabicPeriod" startAt="8"/>
            </a:pPr>
            <a:r>
              <a:rPr lang="en-US" sz="3200" kern="1200" dirty="0">
                <a:solidFill>
                  <a:prstClr val="white"/>
                </a:solidFill>
                <a:latin typeface="Calibri" panose="020F0502020204030204" pitchFamily="34" charset="0"/>
                <a:ea typeface="+mn-ea"/>
                <a:cs typeface="Calibri" panose="020F0502020204030204" pitchFamily="34" charset="0"/>
              </a:rPr>
              <a:t>God gives us grace in order for us to make it through the tough days.</a:t>
            </a:r>
          </a:p>
          <a:p>
            <a:pPr marL="514350" indent="-514350">
              <a:buClrTx/>
              <a:buFont typeface="+mj-lt"/>
              <a:buAutoNum type="arabicPeriod" startAt="8"/>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God provided a gift of grace through the Transfiguration to encourage and sustain the disciples for the tough days ahead.</a:t>
            </a:r>
          </a:p>
        </p:txBody>
      </p:sp>
    </p:spTree>
    <p:extLst>
      <p:ext uri="{BB962C8B-B14F-4D97-AF65-F5344CB8AC3E}">
        <p14:creationId xmlns:p14="http://schemas.microsoft.com/office/powerpoint/2010/main" val="189921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3754874"/>
          </a:xfrm>
          <a:prstGeom prst="rect">
            <a:avLst/>
          </a:prstGeom>
          <a:noFill/>
        </p:spPr>
        <p:txBody>
          <a:bodyPr wrap="square">
            <a:spAutoFit/>
          </a:bodyPr>
          <a:lstStyle/>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“As wonderful as these experiences are, they are not the basis for a consistent Christian life. That can come only through the Word of God. Experiences come and go, but the Word remains. Our recollection of past experiences will fade, but God’s Word never changes.” </a:t>
            </a:r>
          </a:p>
          <a:p>
            <a:pPr>
              <a:buClrTx/>
            </a:pPr>
            <a:endParaRPr lang="en-US"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32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0406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77875"/>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 Vernon McGee. </a:t>
            </a:r>
            <a:r>
              <a:rPr lang="en-US" sz="22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2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John MacArthur. </a:t>
            </a:r>
            <a:r>
              <a:rPr lang="en-US" sz="22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2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ea typeface="+mn-ea"/>
                <a:cs typeface="Calibri" panose="020F0502020204030204" pitchFamily="34" charset="0"/>
              </a:rPr>
              <a:t>Warren W. </a:t>
            </a:r>
            <a:r>
              <a:rPr lang="en-US" sz="2200" kern="1200" dirty="0" err="1">
                <a:solidFill>
                  <a:prstClr val="white"/>
                </a:solidFill>
                <a:latin typeface="Calibri" panose="020F0502020204030204" pitchFamily="34" charset="0"/>
                <a:ea typeface="+mn-ea"/>
                <a:cs typeface="Calibri" panose="020F0502020204030204" pitchFamily="34" charset="0"/>
              </a:rPr>
              <a:t>Wiersbe</a:t>
            </a:r>
            <a:r>
              <a:rPr lang="en-US" sz="2200" kern="1200" dirty="0">
                <a:solidFill>
                  <a:prstClr val="white"/>
                </a:solidFill>
                <a:latin typeface="Calibri" panose="020F0502020204030204" pitchFamily="34" charset="0"/>
                <a:ea typeface="+mn-ea"/>
                <a:cs typeface="Calibri" panose="020F0502020204030204" pitchFamily="34" charset="0"/>
              </a:rPr>
              <a:t>. </a:t>
            </a:r>
            <a:r>
              <a:rPr lang="en-US" sz="2200" i="1" kern="1200" dirty="0">
                <a:solidFill>
                  <a:prstClr val="white"/>
                </a:solidFill>
                <a:latin typeface="Calibri" panose="020F0502020204030204" pitchFamily="34" charset="0"/>
                <a:ea typeface="+mn-ea"/>
                <a:cs typeface="Calibri" panose="020F0502020204030204" pitchFamily="34" charset="0"/>
              </a:rPr>
              <a:t>“The </a:t>
            </a:r>
            <a:r>
              <a:rPr lang="en-US" sz="2200" i="1" kern="1200" dirty="0" err="1">
                <a:solidFill>
                  <a:prstClr val="white"/>
                </a:solidFill>
                <a:latin typeface="Calibri" panose="020F0502020204030204" pitchFamily="34" charset="0"/>
                <a:ea typeface="+mn-ea"/>
                <a:cs typeface="Calibri" panose="020F0502020204030204" pitchFamily="34" charset="0"/>
              </a:rPr>
              <a:t>Wiersbe</a:t>
            </a:r>
            <a:r>
              <a:rPr lang="en-US" sz="22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2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David Platt. </a:t>
            </a:r>
            <a:r>
              <a:rPr lang="en-US" sz="22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200" kern="1200" dirty="0">
                <a:solidFill>
                  <a:prstClr val="white"/>
                </a:solidFill>
                <a:latin typeface="Calibri" panose="020F0502020204030204" pitchFamily="34" charset="0"/>
                <a:cs typeface="Calibri" panose="020F0502020204030204" pitchFamily="34" charset="0"/>
              </a:rPr>
              <a:t> Series Editors: David Platt, Daniel L. Akin, and Tony Merida. B&amp;H Publishing Group, 2013.</a:t>
            </a:r>
          </a:p>
        </p:txBody>
      </p:sp>
    </p:spTree>
    <p:extLst>
      <p:ext uri="{BB962C8B-B14F-4D97-AF65-F5344CB8AC3E}">
        <p14:creationId xmlns:p14="http://schemas.microsoft.com/office/powerpoint/2010/main" val="94202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 And Peter said to Jesus, “Lord, it is good that we are here. If you wish, I will make three tents here, one for you and one for Moses and one for Elijah.” [5] He was still speaking when, behold, a bright cloud overshadowed them, and a voice from the cloud said, “This is my beloved Son, with whom I am well pleased; listen to him.”</a:t>
            </a:r>
          </a:p>
        </p:txBody>
      </p:sp>
    </p:spTree>
    <p:extLst>
      <p:ext uri="{BB962C8B-B14F-4D97-AF65-F5344CB8AC3E}">
        <p14:creationId xmlns:p14="http://schemas.microsoft.com/office/powerpoint/2010/main" val="362547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123658"/>
          </a:xfrm>
          <a:prstGeom prst="rect">
            <a:avLst/>
          </a:prstGeom>
          <a:noFill/>
        </p:spPr>
        <p:txBody>
          <a:bodyPr wrap="square">
            <a:spAutoFit/>
          </a:bodyPr>
          <a:lstStyle/>
          <a:p>
            <a:pPr>
              <a:buClrTx/>
            </a:pPr>
            <a:r>
              <a:rPr lang="en-US" sz="22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Charles H. Spurgeon. </a:t>
            </a:r>
            <a:r>
              <a:rPr lang="en-US" sz="22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2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200" kern="1200" dirty="0">
                <a:solidFill>
                  <a:prstClr val="white"/>
                </a:solidFill>
                <a:latin typeface="Calibri" panose="020F0502020204030204" pitchFamily="34" charset="0"/>
                <a:cs typeface="Calibri" panose="020F0502020204030204" pitchFamily="34" charset="0"/>
              </a:rPr>
              <a:t>Adapted from Paul David Tripp, </a:t>
            </a:r>
            <a:r>
              <a:rPr lang="en-US" sz="2200" i="1" kern="1200" dirty="0">
                <a:solidFill>
                  <a:prstClr val="white"/>
                </a:solidFill>
                <a:latin typeface="Calibri" panose="020F0502020204030204" pitchFamily="34" charset="0"/>
                <a:cs typeface="Calibri" panose="020F0502020204030204" pitchFamily="34" charset="0"/>
              </a:rPr>
              <a:t>“Do You Believe?” </a:t>
            </a:r>
            <a:r>
              <a:rPr lang="en-US" sz="2200" kern="1200" dirty="0">
                <a:solidFill>
                  <a:prstClr val="white"/>
                </a:solidFill>
                <a:latin typeface="Calibri" panose="020F0502020204030204" pitchFamily="34" charset="0"/>
                <a:cs typeface="Calibri" panose="020F0502020204030204" pitchFamily="34" charset="0"/>
              </a:rPr>
              <a:t>Crossway, 2021, pp. 102-103.</a:t>
            </a:r>
          </a:p>
        </p:txBody>
      </p:sp>
    </p:spTree>
    <p:extLst>
      <p:ext uri="{BB962C8B-B14F-4D97-AF65-F5344CB8AC3E}">
        <p14:creationId xmlns:p14="http://schemas.microsoft.com/office/powerpoint/2010/main" val="73238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[6] When the disciples heard this, they fell on their faces and were terrified. [7] But Jesus came and touched them, saying, “Rise, and have no fear.” [8] And when they lifted up their eyes, they saw no one but Jesus only.</a:t>
            </a:r>
          </a:p>
        </p:txBody>
      </p:sp>
    </p:spTree>
    <p:extLst>
      <p:ext uri="{BB962C8B-B14F-4D97-AF65-F5344CB8AC3E}">
        <p14:creationId xmlns:p14="http://schemas.microsoft.com/office/powerpoint/2010/main" val="241770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[9] And as they were coming down the mountain, Jesus commanded them, “Tell no one the vision, until the Son of Man is raised from the dead.” [10] And the disciples asked him, “Then why do the scribes say that first Elijah must come?”</a:t>
            </a:r>
          </a:p>
        </p:txBody>
      </p:sp>
    </p:spTree>
    <p:extLst>
      <p:ext uri="{BB962C8B-B14F-4D97-AF65-F5344CB8AC3E}">
        <p14:creationId xmlns:p14="http://schemas.microsoft.com/office/powerpoint/2010/main" val="28499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[11] He answered, “Elijah does come, and he will restore all things. [12] But I tell you that Elijah has already come, and they did not recognize him, but did to him whatever they pleased. So also the Son of Man will certainly suffer at their hands.” [13] Then the disciples understood that he was speaking to them of John the Baptist.</a:t>
            </a:r>
          </a:p>
        </p:txBody>
      </p:sp>
    </p:spTree>
    <p:extLst>
      <p:ext uri="{BB962C8B-B14F-4D97-AF65-F5344CB8AC3E}">
        <p14:creationId xmlns:p14="http://schemas.microsoft.com/office/powerpoint/2010/main" val="21210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 name="Picture 1">
            <a:extLst>
              <a:ext uri="{FF2B5EF4-FFF2-40B4-BE49-F238E27FC236}">
                <a16:creationId xmlns:a16="http://schemas.microsoft.com/office/drawing/2014/main" id="{959417D0-0BEF-4795-9AE8-12C3A84BD9EA}"/>
              </a:ext>
            </a:extLst>
          </p:cNvPr>
          <p:cNvPicPr>
            <a:picLocks noChangeAspect="1"/>
          </p:cNvPicPr>
          <p:nvPr/>
        </p:nvPicPr>
        <p:blipFill>
          <a:blip r:embed="rId4"/>
          <a:stretch>
            <a:fillRect/>
          </a:stretch>
        </p:blipFill>
        <p:spPr>
          <a:xfrm>
            <a:off x="133489" y="127926"/>
            <a:ext cx="8870347" cy="4887647"/>
          </a:xfrm>
          <a:prstGeom prst="rect">
            <a:avLst/>
          </a:prstGeom>
        </p:spPr>
      </p:pic>
    </p:spTree>
    <p:extLst>
      <p:ext uri="{BB962C8B-B14F-4D97-AF65-F5344CB8AC3E}">
        <p14:creationId xmlns:p14="http://schemas.microsoft.com/office/powerpoint/2010/main" val="416318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403187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“There is no perfection like God's perfection. There is no holiness as holy as God's holiness. If you allow yourself to gaze upon his holiness, you will feel incredibly small and sinful. It is a good thing spiritually to have the assessments of your own grandeur decimated by divine glory.”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Paul David Tripp</a:t>
            </a:r>
          </a:p>
        </p:txBody>
      </p:sp>
    </p:spTree>
    <p:extLst>
      <p:ext uri="{BB962C8B-B14F-4D97-AF65-F5344CB8AC3E}">
        <p14:creationId xmlns:p14="http://schemas.microsoft.com/office/powerpoint/2010/main" val="334676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247317"/>
          </a:xfrm>
          <a:prstGeom prst="rect">
            <a:avLst/>
          </a:prstGeom>
          <a:noFill/>
        </p:spPr>
        <p:txBody>
          <a:bodyPr wrap="square">
            <a:spAutoFit/>
          </a:bodyPr>
          <a:lstStyle/>
          <a:p>
            <a:pPr>
              <a:buClrTx/>
            </a:pPr>
            <a:r>
              <a:rPr lang="en-US" sz="3000" kern="1200" dirty="0">
                <a:solidFill>
                  <a:prstClr val="white"/>
                </a:solidFill>
                <a:latin typeface="Calibri" panose="020F0502020204030204" pitchFamily="34" charset="0"/>
                <a:ea typeface="+mn-ea"/>
                <a:cs typeface="Calibri" panose="020F0502020204030204" pitchFamily="34" charset="0"/>
              </a:rPr>
              <a:t>2 Peter 1:16-18 – 16 For we did not follow cleverly devised myths when we made known to you the power and coming of our Lord Jesus Christ, but we were eyewitnesses of his majesty. 17 For when he received honor and glory from God the Father, and the voice was borne to him by the Majestic Glory, “This is my beloved Son, with whom I am well pleased,” 18 we ourselves heard this very voice borne from heaven, for we were with him on the holy mountain.</a:t>
            </a:r>
          </a:p>
        </p:txBody>
      </p:sp>
    </p:spTree>
    <p:extLst>
      <p:ext uri="{BB962C8B-B14F-4D97-AF65-F5344CB8AC3E}">
        <p14:creationId xmlns:p14="http://schemas.microsoft.com/office/powerpoint/2010/main" val="1705711752"/>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1648</Words>
  <Application>Microsoft Office PowerPoint</Application>
  <PresentationFormat>On-screen Show (16:9)</PresentationFormat>
  <Paragraphs>92</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269</cp:revision>
  <dcterms:modified xsi:type="dcterms:W3CDTF">2026-06-05T20:53:49Z</dcterms:modified>
</cp:coreProperties>
</file>