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359" r:id="rId3"/>
    <p:sldId id="376" r:id="rId4"/>
    <p:sldId id="390" r:id="rId5"/>
    <p:sldId id="394" r:id="rId6"/>
    <p:sldId id="404" r:id="rId7"/>
    <p:sldId id="405" r:id="rId8"/>
    <p:sldId id="399" r:id="rId9"/>
    <p:sldId id="406" r:id="rId10"/>
    <p:sldId id="407" r:id="rId11"/>
    <p:sldId id="364" r:id="rId12"/>
    <p:sldId id="379" r:id="rId13"/>
    <p:sldId id="408" r:id="rId14"/>
    <p:sldId id="375" r:id="rId15"/>
    <p:sldId id="395" r:id="rId16"/>
    <p:sldId id="396" r:id="rId17"/>
    <p:sldId id="271" r:id="rId18"/>
    <p:sldId id="272"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4801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153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92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6257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3927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8615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8896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3037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10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47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2678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499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119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337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5374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948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0648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dirty="0"/>
          </a:p>
        </p:txBody>
      </p:sp>
      <p:pic>
        <p:nvPicPr>
          <p:cNvPr id="7" name="Picture 6" descr="A crown of thorns and a crown of thorns&#10;&#10;Description automatically generated">
            <a:extLst>
              <a:ext uri="{FF2B5EF4-FFF2-40B4-BE49-F238E27FC236}">
                <a16:creationId xmlns:a16="http://schemas.microsoft.com/office/drawing/2014/main" id="{0033701A-A1EC-3966-D960-F7CEB7B0A2B5}"/>
              </a:ext>
            </a:extLst>
          </p:cNvPr>
          <p:cNvPicPr>
            <a:picLocks noChangeAspect="1"/>
          </p:cNvPicPr>
          <p:nvPr/>
        </p:nvPicPr>
        <p:blipFill>
          <a:blip r:embed="rId3"/>
          <a:stretch>
            <a:fillRect/>
          </a:stretch>
        </p:blipFill>
        <p:spPr>
          <a:xfrm>
            <a:off x="-234176" y="-147912"/>
            <a:ext cx="9669910" cy="5439324"/>
          </a:xfrm>
          <a:prstGeom prst="rect">
            <a:avLst/>
          </a:prstGeom>
        </p:spPr>
      </p:pic>
      <p:sp>
        <p:nvSpPr>
          <p:cNvPr id="4" name="TextBox 3">
            <a:extLst>
              <a:ext uri="{FF2B5EF4-FFF2-40B4-BE49-F238E27FC236}">
                <a16:creationId xmlns:a16="http://schemas.microsoft.com/office/drawing/2014/main" id="{7F6F6F04-5F63-6DD2-CB7C-9B8F6025BF8D}"/>
              </a:ext>
            </a:extLst>
          </p:cNvPr>
          <p:cNvSpPr txBox="1"/>
          <p:nvPr/>
        </p:nvSpPr>
        <p:spPr>
          <a:xfrm>
            <a:off x="629142" y="1633796"/>
            <a:ext cx="7943273" cy="1200329"/>
          </a:xfrm>
          <a:prstGeom prst="rect">
            <a:avLst/>
          </a:prstGeom>
          <a:noFill/>
        </p:spPr>
        <p:txBody>
          <a:bodyPr wrap="square" rtlCol="0">
            <a:spAutoFit/>
          </a:bodyPr>
          <a:lstStyle/>
          <a:p>
            <a:pPr algn="ctr"/>
            <a:r>
              <a:rPr lang="en-US" sz="3600" dirty="0">
                <a:solidFill>
                  <a:schemeClr val="tx1"/>
                </a:solidFill>
                <a:latin typeface="Cambria" panose="02040503050406030204" pitchFamily="18" charset="0"/>
              </a:rPr>
              <a:t>The King and His Kingdom Part 63</a:t>
            </a:r>
            <a:endParaRPr lang="en-US" sz="1000" dirty="0">
              <a:solidFill>
                <a:schemeClr val="tx1"/>
              </a:solidFill>
              <a:latin typeface="Cambria" panose="02040503050406030204" pitchFamily="18" charset="0"/>
            </a:endParaRPr>
          </a:p>
          <a:p>
            <a:pPr algn="ctr"/>
            <a:r>
              <a:rPr lang="en-US" sz="3600" dirty="0">
                <a:solidFill>
                  <a:schemeClr val="tx1"/>
                </a:solidFill>
                <a:latin typeface="Cambria" panose="02040503050406030204" pitchFamily="18" charset="0"/>
              </a:rPr>
              <a:t>“Life’s Most Important Question”</a:t>
            </a:r>
          </a:p>
        </p:txBody>
      </p:sp>
      <p:sp>
        <p:nvSpPr>
          <p:cNvPr id="5" name="TextBox 4">
            <a:extLst>
              <a:ext uri="{FF2B5EF4-FFF2-40B4-BE49-F238E27FC236}">
                <a16:creationId xmlns:a16="http://schemas.microsoft.com/office/drawing/2014/main" id="{CD014756-1E81-34A4-4AB5-0478DAEB6F5D}"/>
              </a:ext>
            </a:extLst>
          </p:cNvPr>
          <p:cNvSpPr txBox="1"/>
          <p:nvPr/>
        </p:nvSpPr>
        <p:spPr>
          <a:xfrm>
            <a:off x="600362" y="3436455"/>
            <a:ext cx="7943273" cy="553998"/>
          </a:xfrm>
          <a:prstGeom prst="rect">
            <a:avLst/>
          </a:prstGeom>
          <a:noFill/>
        </p:spPr>
        <p:txBody>
          <a:bodyPr wrap="square" rtlCol="0">
            <a:spAutoFit/>
          </a:bodyPr>
          <a:lstStyle/>
          <a:p>
            <a:pPr algn="ctr"/>
            <a:r>
              <a:rPr lang="en-US" sz="3000" dirty="0">
                <a:solidFill>
                  <a:schemeClr val="tx1"/>
                </a:solidFill>
                <a:latin typeface="Cambria" panose="02040503050406030204" pitchFamily="18" charset="0"/>
              </a:rPr>
              <a:t>Matthew 16:13-20</a:t>
            </a:r>
            <a:r>
              <a:rPr lang="en-US" dirty="0">
                <a:solidFill>
                  <a:schemeClr val="tx1"/>
                </a:solidFill>
                <a:latin typeface="Cambria" panose="02040503050406030204" pitchFamily="18" charset="0"/>
              </a:rPr>
              <a:t>                                          </a:t>
            </a:r>
            <a:r>
              <a:rPr lang="en-US" sz="3000" dirty="0">
                <a:solidFill>
                  <a:schemeClr val="tx1"/>
                </a:solidFill>
                <a:latin typeface="Cambria" panose="02040503050406030204" pitchFamily="18" charset="0"/>
              </a:rPr>
              <a:t>May 10,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4031873"/>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[15] He said to them, “But who do you say that I am?” [16] Simon Peter replied, “You are the Christ, the Son of the living God.” </a:t>
            </a:r>
          </a:p>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“We want men who are not afraid to stand alone, and to cleave to Christ when the many are against Him.”</a:t>
            </a:r>
          </a:p>
          <a:p>
            <a:pPr>
              <a:buClrTx/>
            </a:pPr>
            <a:r>
              <a:rPr lang="en-US" sz="3200" kern="1200" dirty="0">
                <a:solidFill>
                  <a:prstClr val="white"/>
                </a:solidFill>
                <a:latin typeface="Calibri" panose="020F0502020204030204" pitchFamily="34" charset="0"/>
                <a:ea typeface="+mn-ea"/>
                <a:cs typeface="Calibri" panose="020F0502020204030204" pitchFamily="34" charset="0"/>
              </a:rPr>
              <a:t>						– J.C. Ryle</a:t>
            </a:r>
          </a:p>
        </p:txBody>
      </p:sp>
    </p:spTree>
    <p:extLst>
      <p:ext uri="{BB962C8B-B14F-4D97-AF65-F5344CB8AC3E}">
        <p14:creationId xmlns:p14="http://schemas.microsoft.com/office/powerpoint/2010/main" val="2250922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04800" y="309592"/>
            <a:ext cx="8534400" cy="2062103"/>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“The crowd would have its opinions (on Christ’s identity), but His disciples must have convictions.” </a:t>
            </a:r>
          </a:p>
          <a:p>
            <a:pPr>
              <a:buClrTx/>
            </a:pPr>
            <a:r>
              <a:rPr lang="en-US" sz="3200" kern="1200" dirty="0">
                <a:solidFill>
                  <a:prstClr val="white"/>
                </a:solidFill>
                <a:latin typeface="Calibri" panose="020F0502020204030204" pitchFamily="34" charset="0"/>
                <a:ea typeface="+mn-ea"/>
                <a:cs typeface="Calibri" panose="020F0502020204030204" pitchFamily="34" charset="0"/>
              </a:rPr>
              <a:t>					– Warren </a:t>
            </a:r>
            <a:r>
              <a:rPr lang="en-US" sz="3200" kern="1200" dirty="0" err="1">
                <a:solidFill>
                  <a:prstClr val="white"/>
                </a:solidFill>
                <a:latin typeface="Calibri" panose="020F0502020204030204" pitchFamily="34" charset="0"/>
                <a:ea typeface="+mn-ea"/>
                <a:cs typeface="Calibri" panose="020F0502020204030204" pitchFamily="34" charset="0"/>
              </a:rPr>
              <a:t>Wiersbe</a:t>
            </a:r>
            <a:endParaRPr lang="en-US" sz="3200" kern="1200" dirty="0">
              <a:solidFill>
                <a:prstClr val="white"/>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56203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166255" y="270931"/>
            <a:ext cx="8825345" cy="4385816"/>
          </a:xfrm>
          <a:prstGeom prst="rect">
            <a:avLst/>
          </a:prstGeom>
          <a:noFill/>
        </p:spPr>
        <p:txBody>
          <a:bodyPr wrap="square">
            <a:spAutoFit/>
          </a:bodyPr>
          <a:lstStyle/>
          <a:p>
            <a:pPr>
              <a:buClrTx/>
            </a:pPr>
            <a:r>
              <a:rPr lang="en-US" sz="3100" kern="1200" dirty="0">
                <a:solidFill>
                  <a:prstClr val="white"/>
                </a:solidFill>
                <a:latin typeface="Calibri" panose="020F0502020204030204" pitchFamily="34" charset="0"/>
                <a:ea typeface="+mn-ea"/>
                <a:cs typeface="Calibri" panose="020F0502020204030204" pitchFamily="34" charset="0"/>
              </a:rPr>
              <a:t>[17] And Jesus answered him, “Blessed are you, Simon Bar-Jonah! For flesh and blood has not revealed this to you, but my Father who is in heaven. [18] And I tell you, you are Peter, and on this rock I will build my church, and the gates of hell shall not prevail against it. [19] I will give you the keys of the kingdom of heaven, and whatever you bind on earth shall be bound in heaven, and whatever you loose on earth shall be loosed in heaven.” </a:t>
            </a:r>
          </a:p>
        </p:txBody>
      </p:sp>
    </p:spTree>
    <p:extLst>
      <p:ext uri="{BB962C8B-B14F-4D97-AF65-F5344CB8AC3E}">
        <p14:creationId xmlns:p14="http://schemas.microsoft.com/office/powerpoint/2010/main" val="1267736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166255" y="270931"/>
            <a:ext cx="8825345" cy="2554545"/>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John 6:44 – No one can come to me unless the Father who sent me draws him.</a:t>
            </a:r>
          </a:p>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Salvation is a beautiful picture of God’s grace and sovereignty. </a:t>
            </a:r>
          </a:p>
        </p:txBody>
      </p:sp>
    </p:spTree>
    <p:extLst>
      <p:ext uri="{BB962C8B-B14F-4D97-AF65-F5344CB8AC3E}">
        <p14:creationId xmlns:p14="http://schemas.microsoft.com/office/powerpoint/2010/main" val="483092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77091" y="270931"/>
            <a:ext cx="8603673" cy="2154436"/>
          </a:xfrm>
          <a:prstGeom prst="rect">
            <a:avLst/>
          </a:prstGeom>
          <a:noFill/>
        </p:spPr>
        <p:txBody>
          <a:bodyPr wrap="square">
            <a:spAutoFit/>
          </a:bodyPr>
          <a:lstStyle/>
          <a:p>
            <a:pPr>
              <a:buClrTx/>
            </a:pPr>
            <a:endParaRPr lang="en-US" sz="3200" kern="1200" dirty="0">
              <a:solidFill>
                <a:prstClr val="white"/>
              </a:solidFill>
              <a:latin typeface="Calibri" panose="020F0502020204030204" pitchFamily="34" charset="0"/>
              <a:ea typeface="+mn-ea"/>
              <a:cs typeface="Calibri" panose="020F0502020204030204" pitchFamily="34" charset="0"/>
            </a:endParaRPr>
          </a:p>
          <a:p>
            <a:pPr>
              <a:buClrTx/>
            </a:pPr>
            <a:r>
              <a:rPr lang="en-US" sz="3400" kern="1200" dirty="0">
                <a:solidFill>
                  <a:prstClr val="white"/>
                </a:solidFill>
                <a:latin typeface="Calibri" panose="020F0502020204030204" pitchFamily="34" charset="0"/>
                <a:ea typeface="+mn-ea"/>
                <a:cs typeface="Calibri" panose="020F0502020204030204" pitchFamily="34" charset="0"/>
              </a:rPr>
              <a:t>1 Corinthians 3:11 – For no one can lay a foundation other than that which is laid, which is Jesus Christ. </a:t>
            </a:r>
          </a:p>
        </p:txBody>
      </p:sp>
    </p:spTree>
    <p:extLst>
      <p:ext uri="{BB962C8B-B14F-4D97-AF65-F5344CB8AC3E}">
        <p14:creationId xmlns:p14="http://schemas.microsoft.com/office/powerpoint/2010/main" val="4091975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32064" y="291713"/>
            <a:ext cx="8679872" cy="1631216"/>
          </a:xfrm>
          <a:prstGeom prst="rect">
            <a:avLst/>
          </a:prstGeom>
          <a:noFill/>
        </p:spPr>
        <p:txBody>
          <a:bodyPr wrap="square">
            <a:spAutoFit/>
          </a:bodyPr>
          <a:lstStyle/>
          <a:p>
            <a:pPr>
              <a:buClrTx/>
            </a:pPr>
            <a:endParaRPr lang="en-US" sz="3200" kern="1200" dirty="0">
              <a:solidFill>
                <a:prstClr val="white"/>
              </a:solidFill>
              <a:latin typeface="Calibri" panose="020F0502020204030204" pitchFamily="34" charset="0"/>
              <a:ea typeface="+mn-ea"/>
              <a:cs typeface="Calibri" panose="020F0502020204030204" pitchFamily="34" charset="0"/>
            </a:endParaRPr>
          </a:p>
          <a:p>
            <a:pPr>
              <a:buClrTx/>
            </a:pPr>
            <a:r>
              <a:rPr lang="en-US" sz="3400" kern="1200" dirty="0">
                <a:solidFill>
                  <a:prstClr val="white"/>
                </a:solidFill>
                <a:latin typeface="Calibri" panose="020F0502020204030204" pitchFamily="34" charset="0"/>
                <a:ea typeface="+mn-ea"/>
                <a:cs typeface="Calibri" panose="020F0502020204030204" pitchFamily="34" charset="0"/>
              </a:rPr>
              <a:t>Matthew 16:20 – Then he strictly charged the disciples to tell no one that he was the Christ. </a:t>
            </a:r>
          </a:p>
        </p:txBody>
      </p:sp>
    </p:spTree>
    <p:extLst>
      <p:ext uri="{BB962C8B-B14F-4D97-AF65-F5344CB8AC3E}">
        <p14:creationId xmlns:p14="http://schemas.microsoft.com/office/powerpoint/2010/main" val="2712351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77090" y="291713"/>
            <a:ext cx="8589819" cy="2308324"/>
          </a:xfrm>
          <a:prstGeom prst="rect">
            <a:avLst/>
          </a:prstGeom>
          <a:noFill/>
        </p:spPr>
        <p:txBody>
          <a:bodyPr wrap="square">
            <a:spAutoFit/>
          </a:bodyPr>
          <a:lstStyle/>
          <a:p>
            <a:pPr marL="457200" indent="-457200">
              <a:buClrTx/>
              <a:buFont typeface="Arial" panose="020B0604020202020204" pitchFamily="34" charset="0"/>
              <a:buChar char="•"/>
            </a:pPr>
            <a:r>
              <a:rPr lang="en-US" sz="3600" kern="1200" dirty="0">
                <a:solidFill>
                  <a:prstClr val="white"/>
                </a:solidFill>
                <a:latin typeface="Calibri" panose="020F0502020204030204" pitchFamily="34" charset="0"/>
                <a:ea typeface="+mn-ea"/>
                <a:cs typeface="Calibri" panose="020F0502020204030204" pitchFamily="34" charset="0"/>
              </a:rPr>
              <a:t>Matthew 16:20</a:t>
            </a:r>
          </a:p>
          <a:p>
            <a:pPr>
              <a:buClrTx/>
            </a:pPr>
            <a:endParaRPr lang="en-US" sz="18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600" kern="1200" dirty="0">
                <a:solidFill>
                  <a:prstClr val="white"/>
                </a:solidFill>
                <a:latin typeface="Calibri" panose="020F0502020204030204" pitchFamily="34" charset="0"/>
                <a:ea typeface="+mn-ea"/>
                <a:cs typeface="Calibri" panose="020F0502020204030204" pitchFamily="34" charset="0"/>
              </a:rPr>
              <a:t>God’s timing is perfect.</a:t>
            </a:r>
          </a:p>
          <a:p>
            <a:pPr marL="514350" indent="-514350">
              <a:buClrTx/>
              <a:buFont typeface="+mj-lt"/>
              <a:buAutoNum type="arabicPeriod"/>
            </a:pPr>
            <a:endParaRPr lang="en-US" sz="18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600" kern="1200" dirty="0">
                <a:solidFill>
                  <a:prstClr val="white"/>
                </a:solidFill>
                <a:latin typeface="Calibri" panose="020F0502020204030204" pitchFamily="34" charset="0"/>
                <a:ea typeface="+mn-ea"/>
                <a:cs typeface="Calibri" panose="020F0502020204030204" pitchFamily="34" charset="0"/>
              </a:rPr>
              <a:t>We must trust God’s plan.</a:t>
            </a:r>
          </a:p>
        </p:txBody>
      </p:sp>
    </p:spTree>
    <p:extLst>
      <p:ext uri="{BB962C8B-B14F-4D97-AF65-F5344CB8AC3E}">
        <p14:creationId xmlns:p14="http://schemas.microsoft.com/office/powerpoint/2010/main" val="726502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477875"/>
          </a:xfrm>
          <a:prstGeom prst="rect">
            <a:avLst/>
          </a:prstGeom>
          <a:noFill/>
        </p:spPr>
        <p:txBody>
          <a:bodyPr wrap="square">
            <a:spAutoFit/>
          </a:bodyPr>
          <a:lstStyle/>
          <a:p>
            <a:pPr>
              <a:buClrTx/>
            </a:pPr>
            <a:r>
              <a:rPr lang="en-US" sz="2200" kern="1200" dirty="0">
                <a:solidFill>
                  <a:prstClr val="white"/>
                </a:solidFill>
                <a:latin typeface="Calibri" panose="020F0502020204030204" pitchFamily="34" charset="0"/>
                <a:ea typeface="+mn-ea"/>
                <a:cs typeface="Calibri" panose="020F0502020204030204" pitchFamily="34" charset="0"/>
              </a:rPr>
              <a:t>Resources (1):</a:t>
            </a:r>
          </a:p>
          <a:p>
            <a:pPr marL="342900" indent="-342900">
              <a:buClrTx/>
              <a:buFont typeface="Arial" panose="020B0604020202020204" pitchFamily="34" charset="0"/>
              <a:buChar char="•"/>
            </a:pPr>
            <a:r>
              <a:rPr lang="en-US" sz="2200" kern="1200" dirty="0">
                <a:solidFill>
                  <a:prstClr val="white"/>
                </a:solidFill>
                <a:latin typeface="Calibri" panose="020F0502020204030204" pitchFamily="34" charset="0"/>
                <a:ea typeface="+mn-ea"/>
                <a:cs typeface="Calibri" panose="020F0502020204030204" pitchFamily="34" charset="0"/>
              </a:rPr>
              <a:t>J. Vernon McGee. </a:t>
            </a:r>
            <a:r>
              <a:rPr lang="en-US" sz="2200" i="1" kern="1200" dirty="0">
                <a:solidFill>
                  <a:prstClr val="white"/>
                </a:solidFill>
                <a:latin typeface="Calibri" panose="020F0502020204030204" pitchFamily="34" charset="0"/>
                <a:ea typeface="+mn-ea"/>
                <a:cs typeface="Calibri" panose="020F0502020204030204" pitchFamily="34" charset="0"/>
              </a:rPr>
              <a:t>“Thru the Bible with J. Vernon McGee, Volume IV, Matthew-Romans.” </a:t>
            </a:r>
            <a:r>
              <a:rPr lang="en-US" sz="2200" kern="1200" dirty="0">
                <a:solidFill>
                  <a:prstClr val="white"/>
                </a:solidFill>
                <a:latin typeface="Calibri" panose="020F0502020204030204" pitchFamily="34" charset="0"/>
                <a:ea typeface="+mn-ea"/>
                <a:cs typeface="Calibri" panose="020F0502020204030204" pitchFamily="34" charset="0"/>
              </a:rPr>
              <a:t>Thomas Nelson Publishing, 1982.</a:t>
            </a:r>
          </a:p>
          <a:p>
            <a:pPr marL="342900" indent="-342900">
              <a:buClrTx/>
              <a:buFont typeface="Arial" panose="020B0604020202020204" pitchFamily="34" charset="0"/>
              <a:buChar char="•"/>
            </a:pPr>
            <a:r>
              <a:rPr lang="en-US" sz="2200" kern="1200" dirty="0">
                <a:solidFill>
                  <a:prstClr val="white"/>
                </a:solidFill>
                <a:latin typeface="Calibri" panose="020F0502020204030204" pitchFamily="34" charset="0"/>
                <a:ea typeface="+mn-ea"/>
                <a:cs typeface="Calibri" panose="020F0502020204030204" pitchFamily="34" charset="0"/>
              </a:rPr>
              <a:t>John MacArthur. </a:t>
            </a:r>
            <a:r>
              <a:rPr lang="en-US" sz="2200" i="1" kern="1200" dirty="0">
                <a:solidFill>
                  <a:prstClr val="white"/>
                </a:solidFill>
                <a:latin typeface="Calibri" panose="020F0502020204030204" pitchFamily="34" charset="0"/>
                <a:ea typeface="+mn-ea"/>
                <a:cs typeface="Calibri" panose="020F0502020204030204" pitchFamily="34" charset="0"/>
              </a:rPr>
              <a:t>“The MacArthur New Testament Commentary.” </a:t>
            </a:r>
            <a:r>
              <a:rPr lang="en-US" sz="2200" kern="1200" dirty="0">
                <a:solidFill>
                  <a:prstClr val="white"/>
                </a:solidFill>
                <a:latin typeface="Calibri" panose="020F0502020204030204" pitchFamily="34" charset="0"/>
                <a:ea typeface="+mn-ea"/>
                <a:cs typeface="Calibri" panose="020F0502020204030204" pitchFamily="34" charset="0"/>
              </a:rPr>
              <a:t>Moody Publishers, 1985.</a:t>
            </a:r>
          </a:p>
          <a:p>
            <a:pPr marL="342900" indent="-342900">
              <a:buClrTx/>
              <a:buFont typeface="Arial" panose="020B0604020202020204" pitchFamily="34" charset="0"/>
              <a:buChar char="•"/>
            </a:pPr>
            <a:r>
              <a:rPr lang="en-US" sz="2200" kern="1200" dirty="0">
                <a:solidFill>
                  <a:prstClr val="white"/>
                </a:solidFill>
                <a:latin typeface="Calibri" panose="020F0502020204030204" pitchFamily="34" charset="0"/>
                <a:ea typeface="+mn-ea"/>
                <a:cs typeface="Calibri" panose="020F0502020204030204" pitchFamily="34" charset="0"/>
              </a:rPr>
              <a:t>Warren W. </a:t>
            </a:r>
            <a:r>
              <a:rPr lang="en-US" sz="2200" kern="1200" dirty="0" err="1">
                <a:solidFill>
                  <a:prstClr val="white"/>
                </a:solidFill>
                <a:latin typeface="Calibri" panose="020F0502020204030204" pitchFamily="34" charset="0"/>
                <a:ea typeface="+mn-ea"/>
                <a:cs typeface="Calibri" panose="020F0502020204030204" pitchFamily="34" charset="0"/>
              </a:rPr>
              <a:t>Wiersbe</a:t>
            </a:r>
            <a:r>
              <a:rPr lang="en-US" sz="2200" kern="1200" dirty="0">
                <a:solidFill>
                  <a:prstClr val="white"/>
                </a:solidFill>
                <a:latin typeface="Calibri" panose="020F0502020204030204" pitchFamily="34" charset="0"/>
                <a:ea typeface="+mn-ea"/>
                <a:cs typeface="Calibri" panose="020F0502020204030204" pitchFamily="34" charset="0"/>
              </a:rPr>
              <a:t>. </a:t>
            </a:r>
            <a:r>
              <a:rPr lang="en-US" sz="2200" i="1" kern="1200" dirty="0">
                <a:solidFill>
                  <a:prstClr val="white"/>
                </a:solidFill>
                <a:latin typeface="Calibri" panose="020F0502020204030204" pitchFamily="34" charset="0"/>
                <a:ea typeface="+mn-ea"/>
                <a:cs typeface="Calibri" panose="020F0502020204030204" pitchFamily="34" charset="0"/>
              </a:rPr>
              <a:t>“The </a:t>
            </a:r>
            <a:r>
              <a:rPr lang="en-US" sz="2200" i="1" kern="1200" dirty="0" err="1">
                <a:solidFill>
                  <a:prstClr val="white"/>
                </a:solidFill>
                <a:latin typeface="Calibri" panose="020F0502020204030204" pitchFamily="34" charset="0"/>
                <a:ea typeface="+mn-ea"/>
                <a:cs typeface="Calibri" panose="020F0502020204030204" pitchFamily="34" charset="0"/>
              </a:rPr>
              <a:t>Wiersbe</a:t>
            </a:r>
            <a:r>
              <a:rPr lang="en-US" sz="2200" i="1" kern="1200" dirty="0">
                <a:solidFill>
                  <a:prstClr val="white"/>
                </a:solidFill>
                <a:latin typeface="Calibri" panose="020F0502020204030204" pitchFamily="34" charset="0"/>
                <a:ea typeface="+mn-ea"/>
                <a:cs typeface="Calibri" panose="020F0502020204030204" pitchFamily="34" charset="0"/>
              </a:rPr>
              <a:t> Bible Commentary, The Complete New Testament in One Volume.”</a:t>
            </a:r>
            <a:r>
              <a:rPr lang="en-US" sz="2200" kern="1200" dirty="0">
                <a:solidFill>
                  <a:prstClr val="white"/>
                </a:solidFill>
                <a:latin typeface="Calibri" panose="020F0502020204030204" pitchFamily="34" charset="0"/>
                <a:ea typeface="+mn-ea"/>
                <a:cs typeface="Calibri" panose="020F0502020204030204" pitchFamily="34" charset="0"/>
              </a:rPr>
              <a:t> David C. Cook, 2007.</a:t>
            </a:r>
          </a:p>
          <a:p>
            <a:pPr marL="342900" indent="-342900">
              <a:buClrTx/>
              <a:buFont typeface="Arial" panose="020B0604020202020204" pitchFamily="34" charset="0"/>
              <a:buChar char="•"/>
            </a:pPr>
            <a:r>
              <a:rPr lang="en-US" sz="2200" kern="1200" dirty="0">
                <a:solidFill>
                  <a:prstClr val="white"/>
                </a:solidFill>
                <a:latin typeface="Calibri" panose="020F0502020204030204" pitchFamily="34" charset="0"/>
                <a:cs typeface="Calibri" panose="020F0502020204030204" pitchFamily="34" charset="0"/>
              </a:rPr>
              <a:t>David Platt. </a:t>
            </a:r>
            <a:r>
              <a:rPr lang="en-US" sz="2200" i="1" kern="1200" dirty="0">
                <a:solidFill>
                  <a:prstClr val="white"/>
                </a:solidFill>
                <a:latin typeface="Calibri" panose="020F0502020204030204" pitchFamily="34" charset="0"/>
                <a:cs typeface="Calibri" panose="020F0502020204030204" pitchFamily="34" charset="0"/>
              </a:rPr>
              <a:t>“Christ Centered Exposition: Exalting Jesus in Matthew.”</a:t>
            </a:r>
            <a:r>
              <a:rPr lang="en-US" sz="2200" kern="1200" dirty="0">
                <a:solidFill>
                  <a:prstClr val="white"/>
                </a:solidFill>
                <a:latin typeface="Calibri" panose="020F0502020204030204" pitchFamily="34" charset="0"/>
                <a:cs typeface="Calibri" panose="020F0502020204030204" pitchFamily="34" charset="0"/>
              </a:rPr>
              <a:t> Series Editors: David Platt, Daniel L. Akin, and Tony Merida. B&amp;H Publishing Group, 2013.</a:t>
            </a:r>
          </a:p>
        </p:txBody>
      </p:sp>
    </p:spTree>
    <p:extLst>
      <p:ext uri="{BB962C8B-B14F-4D97-AF65-F5344CB8AC3E}">
        <p14:creationId xmlns:p14="http://schemas.microsoft.com/office/powerpoint/2010/main" val="942029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123658"/>
          </a:xfrm>
          <a:prstGeom prst="rect">
            <a:avLst/>
          </a:prstGeom>
          <a:noFill/>
        </p:spPr>
        <p:txBody>
          <a:bodyPr wrap="square">
            <a:spAutoFit/>
          </a:bodyPr>
          <a:lstStyle/>
          <a:p>
            <a:pPr>
              <a:buClrTx/>
            </a:pPr>
            <a:r>
              <a:rPr lang="en-US" sz="2200" kern="1200" dirty="0">
                <a:solidFill>
                  <a:prstClr val="white"/>
                </a:solidFill>
                <a:latin typeface="Calibri" panose="020F0502020204030204" pitchFamily="34" charset="0"/>
                <a:ea typeface="+mn-ea"/>
                <a:cs typeface="Calibri" panose="020F0502020204030204" pitchFamily="34" charset="0"/>
              </a:rPr>
              <a:t>Resources (2):</a:t>
            </a:r>
          </a:p>
          <a:p>
            <a:pPr marL="342900" indent="-342900">
              <a:buClrTx/>
              <a:buFont typeface="Arial" panose="020B0604020202020204" pitchFamily="34" charset="0"/>
              <a:buChar char="•"/>
            </a:pPr>
            <a:r>
              <a:rPr lang="en-US" sz="2200" kern="1200" dirty="0">
                <a:solidFill>
                  <a:prstClr val="white"/>
                </a:solidFill>
                <a:latin typeface="Calibri" panose="020F0502020204030204" pitchFamily="34" charset="0"/>
                <a:cs typeface="Calibri" panose="020F0502020204030204" pitchFamily="34" charset="0"/>
              </a:rPr>
              <a:t>Charles H. Spurgeon. </a:t>
            </a:r>
            <a:r>
              <a:rPr lang="en-US" sz="2200" i="1" kern="1200" dirty="0">
                <a:solidFill>
                  <a:prstClr val="white"/>
                </a:solidFill>
                <a:latin typeface="Calibri" panose="020F0502020204030204" pitchFamily="34" charset="0"/>
                <a:cs typeface="Calibri" panose="020F0502020204030204" pitchFamily="34" charset="0"/>
              </a:rPr>
              <a:t>“Commentary on Matthew: The Gospel of the Kingdom.”</a:t>
            </a:r>
            <a:r>
              <a:rPr lang="en-US" sz="2200" kern="1200" dirty="0">
                <a:solidFill>
                  <a:prstClr val="white"/>
                </a:solidFill>
                <a:latin typeface="Calibri" panose="020F0502020204030204" pitchFamily="34" charset="0"/>
                <a:cs typeface="Calibri" panose="020F0502020204030204" pitchFamily="34" charset="0"/>
              </a:rPr>
              <a:t> The Banner of Truth Trust, first publication 1893, reprinted 2010, 2013.</a:t>
            </a:r>
          </a:p>
          <a:p>
            <a:pPr marL="342900" indent="-342900">
              <a:buClrTx/>
              <a:buFont typeface="Arial" panose="020B0604020202020204" pitchFamily="34" charset="0"/>
              <a:buChar char="•"/>
            </a:pPr>
            <a:r>
              <a:rPr lang="en-US" sz="2200" kern="1200" dirty="0">
                <a:solidFill>
                  <a:prstClr val="white"/>
                </a:solidFill>
                <a:latin typeface="Calibri" panose="020F0502020204030204" pitchFamily="34" charset="0"/>
                <a:cs typeface="Calibri" panose="020F0502020204030204" pitchFamily="34" charset="0"/>
              </a:rPr>
              <a:t>Kevin Miller, from the sermon, </a:t>
            </a:r>
            <a:r>
              <a:rPr lang="en-US" sz="2200" i="1" kern="1200" dirty="0">
                <a:solidFill>
                  <a:prstClr val="white"/>
                </a:solidFill>
                <a:latin typeface="Calibri" panose="020F0502020204030204" pitchFamily="34" charset="0"/>
                <a:cs typeface="Calibri" panose="020F0502020204030204" pitchFamily="34" charset="0"/>
              </a:rPr>
              <a:t>"How to Learn What You Need to Know About God;” </a:t>
            </a:r>
            <a:r>
              <a:rPr lang="en-US" sz="2200" kern="1200" dirty="0">
                <a:solidFill>
                  <a:prstClr val="white"/>
                </a:solidFill>
                <a:latin typeface="Calibri" panose="020F0502020204030204" pitchFamily="34" charset="0"/>
                <a:cs typeface="Calibri" panose="020F0502020204030204" pitchFamily="34" charset="0"/>
              </a:rPr>
              <a:t>source: Michael Hart, The 100 (Citadel, 2000).</a:t>
            </a:r>
          </a:p>
        </p:txBody>
      </p:sp>
    </p:spTree>
    <p:extLst>
      <p:ext uri="{BB962C8B-B14F-4D97-AF65-F5344CB8AC3E}">
        <p14:creationId xmlns:p14="http://schemas.microsoft.com/office/powerpoint/2010/main" val="732380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3046988"/>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Matthew 16:13-20 – [13] Now when Jesus came into the district of Caesarea Philippi, he asked his disciples, “Who do people say that the Son of Man is?” [14] And they said, “Some say John the Baptist, others say Elijah, and others Jeremiah or one of the prophets.”</a:t>
            </a:r>
          </a:p>
        </p:txBody>
      </p:sp>
    </p:spTree>
    <p:extLst>
      <p:ext uri="{BB962C8B-B14F-4D97-AF65-F5344CB8AC3E}">
        <p14:creationId xmlns:p14="http://schemas.microsoft.com/office/powerpoint/2010/main" val="644163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3046988"/>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[15] He said to them, “But who do you say that I am?” [16] Simon Peter replied, “You are the Christ, the Son of the living God.” [17] And Jesus answered him, “Blessed are you, Simon Bar-Jonah! For flesh and blood has not revealed this to you, but my Father who is in heaven. </a:t>
            </a:r>
          </a:p>
        </p:txBody>
      </p:sp>
    </p:spTree>
    <p:extLst>
      <p:ext uri="{BB962C8B-B14F-4D97-AF65-F5344CB8AC3E}">
        <p14:creationId xmlns:p14="http://schemas.microsoft.com/office/powerpoint/2010/main" val="362547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4031873"/>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[18] And I tell you, you are Peter, and on this rock I will build my church, and the gates of hell shall not prevail against it. [19] I will give you the keys of the kingdom of heaven, and whatever you bind on earth shall be bound in heaven, and whatever you loose on earth shall be loosed in heaven.” [20] Then he strictly charged the disciples to tell no one that he was the Christ. </a:t>
            </a:r>
          </a:p>
        </p:txBody>
      </p:sp>
    </p:spTree>
    <p:extLst>
      <p:ext uri="{BB962C8B-B14F-4D97-AF65-F5344CB8AC3E}">
        <p14:creationId xmlns:p14="http://schemas.microsoft.com/office/powerpoint/2010/main" val="2417701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75626" cy="1569660"/>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Luke 9:18 – [18] Now it happened that as he was praying alone, the disciples were with him. And he asked them, “Who do the crowds say that I am?”</a:t>
            </a:r>
            <a:endParaRPr lang="en-US" sz="3000" kern="1200" dirty="0">
              <a:solidFill>
                <a:prstClr val="white"/>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4994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75626" cy="3046988"/>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Verse 13 – “Who do people say that the Son of Man is?” </a:t>
            </a:r>
          </a:p>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Verse 15 – “But who do you say that I am?”</a:t>
            </a:r>
          </a:p>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Final Exam for the Disciples </a:t>
            </a:r>
            <a:endParaRPr lang="en-US" sz="3000" kern="1200" dirty="0">
              <a:solidFill>
                <a:prstClr val="white"/>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63182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75626" cy="1569660"/>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[14] And they said, “Some say John the Baptist, others say Elijah, and others Jeremiah or one of the prophets.” </a:t>
            </a:r>
          </a:p>
        </p:txBody>
      </p:sp>
    </p:spTree>
    <p:extLst>
      <p:ext uri="{BB962C8B-B14F-4D97-AF65-F5344CB8AC3E}">
        <p14:creationId xmlns:p14="http://schemas.microsoft.com/office/powerpoint/2010/main" val="3346765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3754874"/>
          </a:xfrm>
          <a:prstGeom prst="rect">
            <a:avLst/>
          </a:prstGeom>
          <a:noFill/>
        </p:spPr>
        <p:txBody>
          <a:bodyPr wrap="square">
            <a:spAutoFit/>
          </a:bodyPr>
          <a:lstStyle/>
          <a:p>
            <a:pPr marL="571500" indent="-571500">
              <a:buClrTx/>
              <a:buFont typeface="Arial" panose="020B0604020202020204" pitchFamily="34" charset="0"/>
              <a:buChar char="•"/>
            </a:pPr>
            <a:r>
              <a:rPr lang="en-US" sz="3400" kern="1200" dirty="0">
                <a:solidFill>
                  <a:prstClr val="white"/>
                </a:solidFill>
                <a:latin typeface="Calibri" panose="020F0502020204030204" pitchFamily="34" charset="0"/>
                <a:ea typeface="+mn-ea"/>
                <a:cs typeface="Calibri" panose="020F0502020204030204" pitchFamily="34" charset="0"/>
              </a:rPr>
              <a:t>“God’s truth disturbs the spiritual laziness of men.” </a:t>
            </a:r>
          </a:p>
          <a:p>
            <a:pPr>
              <a:buClrTx/>
            </a:pPr>
            <a:r>
              <a:rPr lang="en-US" sz="3400" kern="1200" dirty="0">
                <a:solidFill>
                  <a:prstClr val="white"/>
                </a:solidFill>
                <a:latin typeface="Calibri" panose="020F0502020204030204" pitchFamily="34" charset="0"/>
                <a:ea typeface="+mn-ea"/>
                <a:cs typeface="Calibri" panose="020F0502020204030204" pitchFamily="34" charset="0"/>
              </a:rPr>
              <a:t>					– J.C. Ryle</a:t>
            </a:r>
          </a:p>
          <a:p>
            <a:pPr>
              <a:buClrTx/>
            </a:pPr>
            <a:endParaRPr lang="en-US" sz="3400" kern="1200" dirty="0">
              <a:solidFill>
                <a:prstClr val="white"/>
              </a:solidFill>
              <a:latin typeface="Calibri" panose="020F0502020204030204" pitchFamily="34" charset="0"/>
              <a:ea typeface="+mn-ea"/>
              <a:cs typeface="Calibri" panose="020F0502020204030204" pitchFamily="34" charset="0"/>
            </a:endParaRPr>
          </a:p>
          <a:p>
            <a:pPr marL="571500" indent="-571500">
              <a:buClrTx/>
              <a:buFont typeface="Arial" panose="020B0604020202020204" pitchFamily="34" charset="0"/>
              <a:buChar char="•"/>
            </a:pPr>
            <a:r>
              <a:rPr lang="en-US" sz="3400" kern="1200" dirty="0">
                <a:solidFill>
                  <a:prstClr val="white"/>
                </a:solidFill>
                <a:latin typeface="Calibri" panose="020F0502020204030204" pitchFamily="34" charset="0"/>
                <a:ea typeface="+mn-ea"/>
                <a:cs typeface="Calibri" panose="020F0502020204030204" pitchFamily="34" charset="0"/>
              </a:rPr>
              <a:t>“It is impossible to be wrong about Jesus and right with God.” </a:t>
            </a:r>
          </a:p>
          <a:p>
            <a:pPr>
              <a:buClrTx/>
            </a:pPr>
            <a:r>
              <a:rPr lang="en-US" sz="3400" kern="1200" dirty="0">
                <a:solidFill>
                  <a:prstClr val="white"/>
                </a:solidFill>
                <a:latin typeface="Calibri" panose="020F0502020204030204" pitchFamily="34" charset="0"/>
                <a:ea typeface="+mn-ea"/>
                <a:cs typeface="Calibri" panose="020F0502020204030204" pitchFamily="34" charset="0"/>
              </a:rPr>
              <a:t>					– Warren </a:t>
            </a:r>
            <a:r>
              <a:rPr lang="en-US" sz="3400" kern="1200" dirty="0" err="1">
                <a:solidFill>
                  <a:prstClr val="white"/>
                </a:solidFill>
                <a:latin typeface="Calibri" panose="020F0502020204030204" pitchFamily="34" charset="0"/>
                <a:ea typeface="+mn-ea"/>
                <a:cs typeface="Calibri" panose="020F0502020204030204" pitchFamily="34" charset="0"/>
              </a:rPr>
              <a:t>Wiersbe</a:t>
            </a:r>
            <a:endParaRPr lang="en-US" sz="3400" kern="1200" dirty="0">
              <a:solidFill>
                <a:prstClr val="white"/>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05711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2062103"/>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“The Christianity that saves, is a thing personally grasped, personally experienced, personally felt, and personally possessed.” </a:t>
            </a:r>
          </a:p>
          <a:p>
            <a:pPr>
              <a:buClrTx/>
            </a:pPr>
            <a:r>
              <a:rPr lang="en-US" sz="3200" kern="1200" dirty="0">
                <a:solidFill>
                  <a:prstClr val="white"/>
                </a:solidFill>
                <a:latin typeface="Calibri" panose="020F0502020204030204" pitchFamily="34" charset="0"/>
                <a:ea typeface="+mn-ea"/>
                <a:cs typeface="Calibri" panose="020F0502020204030204" pitchFamily="34" charset="0"/>
              </a:rPr>
              <a:t>							– J.C. Ryle</a:t>
            </a:r>
          </a:p>
        </p:txBody>
      </p:sp>
    </p:spTree>
    <p:extLst>
      <p:ext uri="{BB962C8B-B14F-4D97-AF65-F5344CB8AC3E}">
        <p14:creationId xmlns:p14="http://schemas.microsoft.com/office/powerpoint/2010/main" val="1688906833"/>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2590</TotalTime>
  <Words>884</Words>
  <Application>Microsoft Office PowerPoint</Application>
  <PresentationFormat>On-screen Show (16:9)</PresentationFormat>
  <Paragraphs>47</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Cambria</vt:lpstr>
      <vt:lpstr>Simple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Thadd McElreath</dc:creator>
  <cp:lastModifiedBy>tmcel468</cp:lastModifiedBy>
  <cp:revision>259</cp:revision>
  <dcterms:modified xsi:type="dcterms:W3CDTF">2026-05-08T23:50:54Z</dcterms:modified>
</cp:coreProperties>
</file>