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359" r:id="rId3"/>
    <p:sldId id="376" r:id="rId4"/>
    <p:sldId id="390" r:id="rId5"/>
    <p:sldId id="394" r:id="rId6"/>
    <p:sldId id="404" r:id="rId7"/>
    <p:sldId id="405" r:id="rId8"/>
    <p:sldId id="399" r:id="rId9"/>
    <p:sldId id="406" r:id="rId10"/>
    <p:sldId id="407" r:id="rId11"/>
    <p:sldId id="364" r:id="rId12"/>
    <p:sldId id="379" r:id="rId13"/>
    <p:sldId id="408" r:id="rId14"/>
    <p:sldId id="375" r:id="rId15"/>
    <p:sldId id="395" r:id="rId16"/>
    <p:sldId id="396" r:id="rId17"/>
    <p:sldId id="409" r:id="rId18"/>
    <p:sldId id="410" r:id="rId19"/>
    <p:sldId id="411" r:id="rId20"/>
    <p:sldId id="412" r:id="rId21"/>
    <p:sldId id="413" r:id="rId22"/>
    <p:sldId id="414" r:id="rId23"/>
    <p:sldId id="271" r:id="rId24"/>
    <p:sldId id="272"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80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25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61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89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41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27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22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755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92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308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99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3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37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94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64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29142" y="1633796"/>
            <a:ext cx="7943273" cy="1200329"/>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62</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“Beautiful Patience”</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16:1-12</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May 3,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04698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2 out of 3 young car owners indicate they are okay with their car not being up to par as long it passes a state-licensed safety inspection.</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On average it takes 5 breakdowns for young car owners to buy a new car.</a:t>
            </a:r>
          </a:p>
        </p:txBody>
      </p:sp>
    </p:spTree>
    <p:extLst>
      <p:ext uri="{BB962C8B-B14F-4D97-AF65-F5344CB8AC3E}">
        <p14:creationId xmlns:p14="http://schemas.microsoft.com/office/powerpoint/2010/main" val="225092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04800" y="309592"/>
            <a:ext cx="8534400" cy="452431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[2] He answered them, “When it is evening, you say, ‘It will be fair weather, for the sky is red.’ [3] And in the morning, ‘It will be stormy today, for the sky is red and threatening.’ You know how to interpret the appearance of the sky, but you cannot interpret the signs of the times. [4] An evil and adulterous generation seeks for a sign, but no sign will be given to it except the sign of Jonah.” So he left them and departed.</a:t>
            </a:r>
          </a:p>
        </p:txBody>
      </p:sp>
    </p:spTree>
    <p:extLst>
      <p:ext uri="{BB962C8B-B14F-4D97-AF65-F5344CB8AC3E}">
        <p14:creationId xmlns:p14="http://schemas.microsoft.com/office/powerpoint/2010/main" val="65620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12:38-41 – [38] Then some of the scribes and Pharisees answered him, saying, “Teacher, we wish to see a sign from you.” [39] But he answered them, “An evil and adulterous generation seeks for a sign, but no sign will be given to it except the sign of the prophet Jonah. </a:t>
            </a:r>
          </a:p>
        </p:txBody>
      </p:sp>
    </p:spTree>
    <p:extLst>
      <p:ext uri="{BB962C8B-B14F-4D97-AF65-F5344CB8AC3E}">
        <p14:creationId xmlns:p14="http://schemas.microsoft.com/office/powerpoint/2010/main" val="126773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[40] For just as Jonah was three days and three nights in the belly of the great fish, so will the Son of Man be three days and three nights in the heart of the earth. [41] The men of Nineveh will rise up at the judgment with this generation and condemn it, for they repented at the preaching of Jonah, and behold, something greater than Jonah is here.</a:t>
            </a:r>
          </a:p>
        </p:txBody>
      </p:sp>
    </p:spTree>
    <p:extLst>
      <p:ext uri="{BB962C8B-B14F-4D97-AF65-F5344CB8AC3E}">
        <p14:creationId xmlns:p14="http://schemas.microsoft.com/office/powerpoint/2010/main" val="48309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1" y="270931"/>
            <a:ext cx="8603673" cy="2554545"/>
          </a:xfrm>
          <a:prstGeom prst="rect">
            <a:avLst/>
          </a:prstGeom>
          <a:noFill/>
        </p:spPr>
        <p:txBody>
          <a:bodyPr wrap="square">
            <a:spAutoFit/>
          </a:bodyPr>
          <a:lstStyle/>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Self-righteousness like the Pharisees and self-indulgence like the Sadducees will leave you spiritually blind and keep you from knowing and following Jesus.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-Source: David Platt</a:t>
            </a:r>
          </a:p>
        </p:txBody>
      </p:sp>
    </p:spTree>
    <p:extLst>
      <p:ext uri="{BB962C8B-B14F-4D97-AF65-F5344CB8AC3E}">
        <p14:creationId xmlns:p14="http://schemas.microsoft.com/office/powerpoint/2010/main" val="409197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32064" y="291713"/>
            <a:ext cx="8679872"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16:5-7 – [5] When the disciples reached the other side, they had forgotten to bring any bread. [6] Jesus said to them, “Watch and beware of the leaven of the Pharisees and Sadducees.” [7] And they began discussing it among themselves, saying, “We brought no bread.” </a:t>
            </a:r>
          </a:p>
        </p:txBody>
      </p:sp>
    </p:spTree>
    <p:extLst>
      <p:ext uri="{BB962C8B-B14F-4D97-AF65-F5344CB8AC3E}">
        <p14:creationId xmlns:p14="http://schemas.microsoft.com/office/powerpoint/2010/main" val="271235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[8] But Jesus, aware of this, said, “O you of little faith, why are you discussing among yourselves the fact that you have no bread? [9] Do you not yet perceive? Do you not remember the five loaves for the five thousand, and how many baskets you gathered? </a:t>
            </a:r>
          </a:p>
        </p:txBody>
      </p:sp>
    </p:spTree>
    <p:extLst>
      <p:ext uri="{BB962C8B-B14F-4D97-AF65-F5344CB8AC3E}">
        <p14:creationId xmlns:p14="http://schemas.microsoft.com/office/powerpoint/2010/main" val="72650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403187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[10] Or the seven loaves for the four thousand, and how many baskets you gathered? [11] How is it that you fail to understand that I did not speak about bread? Beware of the leaven of the Pharisees and Sadducees.” [12] Then they understood that he did not tell them to beware of the leaven of bread, but of the teaching of the Pharisees and Sadducees.</a:t>
            </a:r>
          </a:p>
        </p:txBody>
      </p:sp>
    </p:spTree>
    <p:extLst>
      <p:ext uri="{BB962C8B-B14F-4D97-AF65-F5344CB8AC3E}">
        <p14:creationId xmlns:p14="http://schemas.microsoft.com/office/powerpoint/2010/main" val="81866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206210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Leaven was often used to refer to influence.</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 tiny amount of influence of false teaching could lead to large consequences. </a:t>
            </a:r>
          </a:p>
        </p:txBody>
      </p:sp>
    </p:spTree>
    <p:extLst>
      <p:ext uri="{BB962C8B-B14F-4D97-AF65-F5344CB8AC3E}">
        <p14:creationId xmlns:p14="http://schemas.microsoft.com/office/powerpoint/2010/main" val="113648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156966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Learning and understanding Scripture takes time and the illumination of the Holy Spirit to teach our hearts the truths of God’s Word. </a:t>
            </a:r>
          </a:p>
        </p:txBody>
      </p:sp>
    </p:spTree>
    <p:extLst>
      <p:ext uri="{BB962C8B-B14F-4D97-AF65-F5344CB8AC3E}">
        <p14:creationId xmlns:p14="http://schemas.microsoft.com/office/powerpoint/2010/main" val="389701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16:1-12 – [1] And the Pharisees and Sadducees came, and to test him they asked him to show them a sign from heaven. [2] He answered them, “When it is evening, you say, ‘It will be fair weather, for the sky is red.’</a:t>
            </a:r>
          </a:p>
        </p:txBody>
      </p:sp>
    </p:spTree>
    <p:extLst>
      <p:ext uri="{BB962C8B-B14F-4D97-AF65-F5344CB8AC3E}">
        <p14:creationId xmlns:p14="http://schemas.microsoft.com/office/powerpoint/2010/main" val="64416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“Preliminary drawings and sketches often are discouraging things, pale shadows of one's bold intentions. Seemingly nonsense, they're especially dispiriting for beginners … 'Is that what I did,' the novice might ask, 'and I consider myself an artist?! ...</a:t>
            </a:r>
          </a:p>
        </p:txBody>
      </p:sp>
    </p:spTree>
    <p:extLst>
      <p:ext uri="{BB962C8B-B14F-4D97-AF65-F5344CB8AC3E}">
        <p14:creationId xmlns:p14="http://schemas.microsoft.com/office/powerpoint/2010/main" val="2382074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403187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 Speaking for myself (but also for other illustrators, I'm sure), my trash basket is full of false starts and failed drawings … There should be a Museum of Failed Art. It would exhibit all the terrible art that would have ended up in trash bins and garbage cans, lost and unknown to the public life.”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R. O. </a:t>
            </a:r>
            <a:r>
              <a:rPr lang="en-US" sz="3200" kern="1200" dirty="0" err="1">
                <a:solidFill>
                  <a:prstClr val="white"/>
                </a:solidFill>
                <a:latin typeface="Calibri" panose="020F0502020204030204" pitchFamily="34" charset="0"/>
                <a:ea typeface="+mn-ea"/>
                <a:cs typeface="Calibri" panose="020F0502020204030204" pitchFamily="34" charset="0"/>
              </a:rPr>
              <a:t>Blechman</a:t>
            </a:r>
            <a:r>
              <a:rPr lang="en-US" sz="3200" kern="1200" dirty="0">
                <a:solidFill>
                  <a:prstClr val="white"/>
                </a:solidFill>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776714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4031873"/>
          </a:xfrm>
          <a:prstGeom prst="rect">
            <a:avLst/>
          </a:prstGeom>
          <a:noFill/>
        </p:spPr>
        <p:txBody>
          <a:bodyPr wrap="square">
            <a:spAutoFit/>
          </a:bodyPr>
          <a:lstStyle/>
          <a:p>
            <a:pPr marL="457200" indent="-457200">
              <a:buClrTx/>
              <a:buFont typeface="Arial" panose="020B0604020202020204" pitchFamily="34" charset="0"/>
              <a:buChar char="•"/>
            </a:pPr>
            <a:r>
              <a:rPr lang="en-US" sz="3200" i="1" kern="1200" dirty="0">
                <a:solidFill>
                  <a:prstClr val="white"/>
                </a:solidFill>
                <a:latin typeface="Calibri" panose="020F0502020204030204" pitchFamily="34" charset="0"/>
                <a:ea typeface="+mn-ea"/>
                <a:cs typeface="Calibri" panose="020F0502020204030204" pitchFamily="34" charset="0"/>
              </a:rPr>
              <a:t>"Is that really what I did … and I consider myself a Christian?“</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God is patient and it’s okay if we don’t have everything figured out immediately.</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need to exhibit the same kind of patience with others that God has demonstrated to us. </a:t>
            </a:r>
          </a:p>
        </p:txBody>
      </p:sp>
    </p:spTree>
    <p:extLst>
      <p:ext uri="{BB962C8B-B14F-4D97-AF65-F5344CB8AC3E}">
        <p14:creationId xmlns:p14="http://schemas.microsoft.com/office/powerpoint/2010/main" val="76819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477875"/>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 Vernon McGee. </a:t>
            </a:r>
            <a:r>
              <a:rPr lang="en-US" sz="22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2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John MacArthur. </a:t>
            </a:r>
            <a:r>
              <a:rPr lang="en-US" sz="22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2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Warren W. </a:t>
            </a:r>
            <a:r>
              <a:rPr lang="en-US" sz="2200" kern="1200" dirty="0" err="1">
                <a:solidFill>
                  <a:prstClr val="white"/>
                </a:solidFill>
                <a:latin typeface="Calibri" panose="020F0502020204030204" pitchFamily="34" charset="0"/>
                <a:ea typeface="+mn-ea"/>
                <a:cs typeface="Calibri" panose="020F0502020204030204" pitchFamily="34" charset="0"/>
              </a:rPr>
              <a:t>Wiersbe</a:t>
            </a:r>
            <a:r>
              <a:rPr lang="en-US" sz="2200" kern="1200" dirty="0">
                <a:solidFill>
                  <a:prstClr val="white"/>
                </a:solidFill>
                <a:latin typeface="Calibri" panose="020F0502020204030204" pitchFamily="34" charset="0"/>
                <a:ea typeface="+mn-ea"/>
                <a:cs typeface="Calibri" panose="020F0502020204030204" pitchFamily="34" charset="0"/>
              </a:rPr>
              <a:t>. </a:t>
            </a:r>
            <a:r>
              <a:rPr lang="en-US" sz="2200" i="1" kern="1200" dirty="0">
                <a:solidFill>
                  <a:prstClr val="white"/>
                </a:solidFill>
                <a:latin typeface="Calibri" panose="020F0502020204030204" pitchFamily="34" charset="0"/>
                <a:ea typeface="+mn-ea"/>
                <a:cs typeface="Calibri" panose="020F0502020204030204" pitchFamily="34" charset="0"/>
              </a:rPr>
              <a:t>“The </a:t>
            </a:r>
            <a:r>
              <a:rPr lang="en-US" sz="2200" i="1" kern="1200" dirty="0" err="1">
                <a:solidFill>
                  <a:prstClr val="white"/>
                </a:solidFill>
                <a:latin typeface="Calibri" panose="020F0502020204030204" pitchFamily="34" charset="0"/>
                <a:ea typeface="+mn-ea"/>
                <a:cs typeface="Calibri" panose="020F0502020204030204" pitchFamily="34" charset="0"/>
              </a:rPr>
              <a:t>Wiersbe</a:t>
            </a:r>
            <a:r>
              <a:rPr lang="en-US" sz="22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2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David Platt. </a:t>
            </a:r>
            <a:r>
              <a:rPr lang="en-US" sz="22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200" kern="1200" dirty="0">
                <a:solidFill>
                  <a:prstClr val="white"/>
                </a:solidFill>
                <a:latin typeface="Calibri" panose="020F0502020204030204" pitchFamily="34" charset="0"/>
                <a:cs typeface="Calibri" panose="020F0502020204030204" pitchFamily="34" charset="0"/>
              </a:rPr>
              <a:t> Series Editors: David Platt, Daniel L. Akin, and Tony Merida. B&amp;H Publishing Group, 2013.</a:t>
            </a:r>
          </a:p>
        </p:txBody>
      </p:sp>
    </p:spTree>
    <p:extLst>
      <p:ext uri="{BB962C8B-B14F-4D97-AF65-F5344CB8AC3E}">
        <p14:creationId xmlns:p14="http://schemas.microsoft.com/office/powerpoint/2010/main" val="94202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493538"/>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Charles H. Spurgeon. </a:t>
            </a:r>
            <a:r>
              <a:rPr lang="en-US" sz="22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2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Chris </a:t>
            </a:r>
            <a:r>
              <a:rPr lang="en-US" sz="2200" kern="1200" dirty="0" err="1">
                <a:solidFill>
                  <a:prstClr val="white"/>
                </a:solidFill>
                <a:latin typeface="Calibri" panose="020F0502020204030204" pitchFamily="34" charset="0"/>
                <a:cs typeface="Calibri" panose="020F0502020204030204" pitchFamily="34" charset="0"/>
              </a:rPr>
              <a:t>Melore</a:t>
            </a:r>
            <a:r>
              <a:rPr lang="en-US" sz="2200" kern="1200" dirty="0">
                <a:solidFill>
                  <a:prstClr val="white"/>
                </a:solidFill>
                <a:latin typeface="Calibri" panose="020F0502020204030204" pitchFamily="34" charset="0"/>
                <a:cs typeface="Calibri" panose="020F0502020204030204" pitchFamily="34" charset="0"/>
              </a:rPr>
              <a:t>. “</a:t>
            </a:r>
            <a:r>
              <a:rPr lang="en-US" sz="2200" i="1" kern="1200" dirty="0">
                <a:solidFill>
                  <a:prstClr val="white"/>
                </a:solidFill>
                <a:latin typeface="Calibri" panose="020F0502020204030204" pitchFamily="34" charset="0"/>
                <a:cs typeface="Calibri" panose="020F0502020204030204" pitchFamily="34" charset="0"/>
              </a:rPr>
              <a:t>Average young adult finally takes car into shop — after 8th warning light,” </a:t>
            </a:r>
            <a:r>
              <a:rPr lang="en-US" sz="2200" kern="1200" dirty="0">
                <a:solidFill>
                  <a:prstClr val="white"/>
                </a:solidFill>
                <a:latin typeface="Calibri" panose="020F0502020204030204" pitchFamily="34" charset="0"/>
                <a:cs typeface="Calibri" panose="020F0502020204030204" pitchFamily="34" charset="0"/>
              </a:rPr>
              <a:t>Study Finds, 8-6-22. https://www.christianitytoday.com/pastors/preaching/sermon-illustrations/young-adults-need-8-warning-lights-to-take-car-into-shop/</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R. O. </a:t>
            </a:r>
            <a:r>
              <a:rPr lang="en-US" sz="2200" kern="1200" dirty="0" err="1">
                <a:solidFill>
                  <a:prstClr val="white"/>
                </a:solidFill>
                <a:latin typeface="Calibri" panose="020F0502020204030204" pitchFamily="34" charset="0"/>
                <a:cs typeface="Calibri" panose="020F0502020204030204" pitchFamily="34" charset="0"/>
              </a:rPr>
              <a:t>Blechman</a:t>
            </a:r>
            <a:r>
              <a:rPr lang="en-US" sz="2200" kern="1200" dirty="0">
                <a:solidFill>
                  <a:prstClr val="white"/>
                </a:solidFill>
                <a:latin typeface="Calibri" panose="020F0502020204030204" pitchFamily="34" charset="0"/>
                <a:cs typeface="Calibri" panose="020F0502020204030204" pitchFamily="34" charset="0"/>
              </a:rPr>
              <a:t>. </a:t>
            </a:r>
            <a:r>
              <a:rPr lang="en-US" sz="2200" i="1" kern="1200" dirty="0">
                <a:solidFill>
                  <a:prstClr val="white"/>
                </a:solidFill>
                <a:latin typeface="Calibri" panose="020F0502020204030204" pitchFamily="34" charset="0"/>
                <a:cs typeface="Calibri" panose="020F0502020204030204" pitchFamily="34" charset="0"/>
              </a:rPr>
              <a:t>“Dear James: Letters to Young Illustrator.” </a:t>
            </a:r>
            <a:r>
              <a:rPr lang="en-US" sz="2200" kern="1200" dirty="0">
                <a:solidFill>
                  <a:prstClr val="white"/>
                </a:solidFill>
                <a:latin typeface="Calibri" panose="020F0502020204030204" pitchFamily="34" charset="0"/>
                <a:cs typeface="Calibri" panose="020F0502020204030204" pitchFamily="34" charset="0"/>
              </a:rPr>
              <a:t>Simon and Schuster, 2009, pp. 30-34. https://www.christianitytoday.com/pastors/preaching/sermon-illustrations/gods-patience-with-our-failures/</a:t>
            </a:r>
          </a:p>
        </p:txBody>
      </p:sp>
    </p:spTree>
    <p:extLst>
      <p:ext uri="{BB962C8B-B14F-4D97-AF65-F5344CB8AC3E}">
        <p14:creationId xmlns:p14="http://schemas.microsoft.com/office/powerpoint/2010/main" val="73238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[3] And in the morning, ‘It will be stormy today, for the sky is red and threatening.’ You know how to interpret the appearance of the sky, but you cannot interpret the signs of the times. [4] An evil and adulterous generation seeks for a sign, but no sign will be given to it except the sign of Jonah.” So he left them and departed.</a:t>
            </a:r>
          </a:p>
        </p:txBody>
      </p:sp>
    </p:spTree>
    <p:extLst>
      <p:ext uri="{BB962C8B-B14F-4D97-AF65-F5344CB8AC3E}">
        <p14:creationId xmlns:p14="http://schemas.microsoft.com/office/powerpoint/2010/main" val="362547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[5] When the disciples reached the other side, they had forgotten to bring any bread. [6] Jesus said to them, “Watch and beware of the leaven of the Pharisees and Sadducees.” [7] And they began discussing it among themselves, saying, “We brought no bread.” [8] But Jesus, aware of this, said, “O you of little faith, why are you discussing among yourselves the fact that you have no bread? </a:t>
            </a:r>
          </a:p>
        </p:txBody>
      </p:sp>
    </p:spTree>
    <p:extLst>
      <p:ext uri="{BB962C8B-B14F-4D97-AF65-F5344CB8AC3E}">
        <p14:creationId xmlns:p14="http://schemas.microsoft.com/office/powerpoint/2010/main" val="241770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[9] Do you not yet perceive? Do you not remember the five loaves for the five thousand, and how many baskets you gathered? [10] Or the seven loaves for the four thousand, and how many baskets you gathered? </a:t>
            </a:r>
            <a:endParaRPr lang="en-US" sz="30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99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[11] How is it that you fail to understand that I did not speak about bread? Beware of the leaven of the Pharisees and Sadducees.” [12] Then they understood that he did not tell them to beware of the leaven of bread, but of the teaching of the Pharisees and Sadducees.</a:t>
            </a:r>
            <a:endParaRPr lang="en-US" sz="30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318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1754326"/>
          </a:xfrm>
          <a:prstGeom prst="rect">
            <a:avLst/>
          </a:prstGeom>
          <a:noFill/>
        </p:spPr>
        <p:txBody>
          <a:bodyPr wrap="square">
            <a:spAutoFit/>
          </a:bodyPr>
          <a:lstStyle/>
          <a:p>
            <a:pPr marL="457200" indent="-457200">
              <a:buClrTx/>
              <a:buFont typeface="Arial" panose="020B0604020202020204" pitchFamily="34" charset="0"/>
              <a:buChar char="•"/>
            </a:pPr>
            <a:r>
              <a:rPr lang="en-US" sz="3600" kern="1200" dirty="0">
                <a:solidFill>
                  <a:prstClr val="white"/>
                </a:solidFill>
                <a:latin typeface="Calibri" panose="020F0502020204030204" pitchFamily="34" charset="0"/>
                <a:ea typeface="+mn-ea"/>
                <a:cs typeface="Calibri" panose="020F0502020204030204" pitchFamily="34" charset="0"/>
              </a:rPr>
              <a:t>The Pharisees = Self-Righteous</a:t>
            </a:r>
          </a:p>
          <a:p>
            <a:pPr marL="457200" indent="-457200">
              <a:buClrTx/>
              <a:buFont typeface="Arial" panose="020B0604020202020204" pitchFamily="34" charset="0"/>
              <a:buChar char="•"/>
            </a:pPr>
            <a:endParaRPr lang="en-US" sz="36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600" kern="1200" dirty="0">
                <a:solidFill>
                  <a:prstClr val="white"/>
                </a:solidFill>
                <a:latin typeface="Calibri" panose="020F0502020204030204" pitchFamily="34" charset="0"/>
                <a:ea typeface="+mn-ea"/>
                <a:cs typeface="Calibri" panose="020F0502020204030204" pitchFamily="34" charset="0"/>
              </a:rPr>
              <a:t>The Sadducees = Self-Indulgent </a:t>
            </a:r>
          </a:p>
        </p:txBody>
      </p:sp>
    </p:spTree>
    <p:extLst>
      <p:ext uri="{BB962C8B-B14F-4D97-AF65-F5344CB8AC3E}">
        <p14:creationId xmlns:p14="http://schemas.microsoft.com/office/powerpoint/2010/main" val="334676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46276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Scripture references for each time the religious leaders asked Jesus for a sign:</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Matthew 12:38</a:t>
            </a:r>
          </a:p>
          <a:p>
            <a:pPr marL="457200" indent="-457200">
              <a:buClrTx/>
              <a:buFont typeface="Wingdings" panose="05000000000000000000" pitchFamily="2" charset="2"/>
              <a:buChar char="ü"/>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Matthew 16:1</a:t>
            </a:r>
          </a:p>
          <a:p>
            <a:pPr marL="457200" indent="-457200">
              <a:buClrTx/>
              <a:buFont typeface="Wingdings" panose="05000000000000000000" pitchFamily="2" charset="2"/>
              <a:buChar char="ü"/>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John 2:12</a:t>
            </a:r>
          </a:p>
          <a:p>
            <a:pPr marL="457200" indent="-457200">
              <a:buClrTx/>
              <a:buFont typeface="Wingdings" panose="05000000000000000000" pitchFamily="2" charset="2"/>
              <a:buChar char="ü"/>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John 6:30</a:t>
            </a:r>
          </a:p>
          <a:p>
            <a:pPr marL="457200" indent="-457200">
              <a:buClrTx/>
              <a:buFont typeface="Wingdings" panose="05000000000000000000" pitchFamily="2" charset="2"/>
              <a:buChar char="ü"/>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Luke 11:14</a:t>
            </a:r>
          </a:p>
        </p:txBody>
      </p:sp>
    </p:spTree>
    <p:extLst>
      <p:ext uri="{BB962C8B-B14F-4D97-AF65-F5344CB8AC3E}">
        <p14:creationId xmlns:p14="http://schemas.microsoft.com/office/powerpoint/2010/main" val="170571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93428"/>
          </a:xfrm>
          <a:prstGeom prst="rect">
            <a:avLst/>
          </a:prstGeom>
          <a:noFill/>
        </p:spPr>
        <p:txBody>
          <a:bodyPr wrap="square">
            <a:spAutoFit/>
          </a:bodyPr>
          <a:lstStyle/>
          <a:p>
            <a:pPr algn="ctr">
              <a:buClrTx/>
            </a:pPr>
            <a:r>
              <a:rPr lang="en-US" sz="3200" u="sng" kern="1200" dirty="0">
                <a:solidFill>
                  <a:prstClr val="white"/>
                </a:solidFill>
                <a:latin typeface="Calibri" panose="020F0502020204030204" pitchFamily="34" charset="0"/>
                <a:ea typeface="+mn-ea"/>
                <a:cs typeface="Calibri" panose="020F0502020204030204" pitchFamily="34" charset="0"/>
              </a:rPr>
              <a:t>Survey of Gen Z and Millennial Car Owners</a:t>
            </a:r>
          </a:p>
          <a:p>
            <a:pPr marL="457200" indent="-457200">
              <a:buClrTx/>
              <a:buFont typeface="Arial" panose="020B0604020202020204" pitchFamily="34" charset="0"/>
              <a:buChar char="•"/>
            </a:pPr>
            <a:endParaRPr lang="en-US" sz="18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It takes an average of 8 warning lights for them to schedule vehicle maintenance.</a:t>
            </a:r>
          </a:p>
          <a:p>
            <a:pPr marL="457200" indent="-457200">
              <a:buClrTx/>
              <a:buFont typeface="Arial" panose="020B0604020202020204" pitchFamily="34" charset="0"/>
              <a:buChar char="•"/>
            </a:pPr>
            <a:endParaRPr lang="en-US" sz="18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 in 4 disregard broken speakers/radio, excessive emissions, low tire pressure light, oil change light, and scratches to the body or windshield.</a:t>
            </a:r>
          </a:p>
        </p:txBody>
      </p:sp>
    </p:spTree>
    <p:extLst>
      <p:ext uri="{BB962C8B-B14F-4D97-AF65-F5344CB8AC3E}">
        <p14:creationId xmlns:p14="http://schemas.microsoft.com/office/powerpoint/2010/main" val="1688906833"/>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TotalTime>
  <Words>1397</Words>
  <Application>Microsoft Office PowerPoint</Application>
  <PresentationFormat>On-screen Show (16:9)</PresentationFormat>
  <Paragraphs>59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253</cp:revision>
  <dcterms:modified xsi:type="dcterms:W3CDTF">2026-05-02T18:07:46Z</dcterms:modified>
</cp:coreProperties>
</file>