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358" r:id="rId3"/>
    <p:sldId id="359" r:id="rId4"/>
    <p:sldId id="376" r:id="rId5"/>
    <p:sldId id="390" r:id="rId6"/>
    <p:sldId id="394" r:id="rId7"/>
    <p:sldId id="404" r:id="rId8"/>
    <p:sldId id="405" r:id="rId9"/>
    <p:sldId id="399" r:id="rId10"/>
    <p:sldId id="406" r:id="rId11"/>
    <p:sldId id="407" r:id="rId12"/>
    <p:sldId id="364" r:id="rId13"/>
    <p:sldId id="379" r:id="rId14"/>
    <p:sldId id="375" r:id="rId15"/>
    <p:sldId id="395" r:id="rId16"/>
    <p:sldId id="396"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648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4801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53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2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927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615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8896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373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47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67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99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1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33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37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94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29142" y="1633796"/>
            <a:ext cx="7943273" cy="1200329"/>
          </a:xfrm>
          <a:prstGeom prst="rect">
            <a:avLst/>
          </a:prstGeom>
          <a:noFill/>
        </p:spPr>
        <p:txBody>
          <a:bodyPr wrap="square" rtlCol="0">
            <a:spAutoFit/>
          </a:bodyPr>
          <a:lstStyle/>
          <a:p>
            <a:pPr algn="ctr"/>
            <a:r>
              <a:rPr lang="en-US" sz="3600" dirty="0">
                <a:solidFill>
                  <a:schemeClr val="tx1"/>
                </a:solidFill>
                <a:latin typeface="Cambria" panose="02040503050406030204" pitchFamily="18" charset="0"/>
              </a:rPr>
              <a:t>The King and His Kingdom Part 61</a:t>
            </a:r>
            <a:endParaRPr lang="en-US" sz="1000" dirty="0">
              <a:solidFill>
                <a:schemeClr val="tx1"/>
              </a:solidFill>
              <a:latin typeface="Cambria" panose="02040503050406030204" pitchFamily="18" charset="0"/>
            </a:endParaRPr>
          </a:p>
          <a:p>
            <a:pPr algn="ctr"/>
            <a:r>
              <a:rPr lang="en-US" sz="3600" dirty="0">
                <a:solidFill>
                  <a:schemeClr val="tx1"/>
                </a:solidFill>
                <a:latin typeface="Cambria" panose="02040503050406030204" pitchFamily="18" charset="0"/>
              </a:rPr>
              <a:t>“Practical Compassion”</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2" y="3436455"/>
            <a:ext cx="7943273" cy="553998"/>
          </a:xfrm>
          <a:prstGeom prst="rect">
            <a:avLst/>
          </a:prstGeom>
          <a:noFill/>
        </p:spPr>
        <p:txBody>
          <a:bodyPr wrap="square" rtlCol="0">
            <a:spAutoFit/>
          </a:bodyPr>
          <a:lstStyle/>
          <a:p>
            <a:pPr algn="ctr"/>
            <a:r>
              <a:rPr lang="en-US" sz="3000" dirty="0">
                <a:solidFill>
                  <a:schemeClr val="tx1"/>
                </a:solidFill>
                <a:latin typeface="Cambria" panose="02040503050406030204" pitchFamily="18" charset="0"/>
              </a:rPr>
              <a:t>Matthew 15:29-39</a:t>
            </a:r>
            <a:r>
              <a:rPr lang="en-US" dirty="0">
                <a:solidFill>
                  <a:schemeClr val="tx1"/>
                </a:solidFill>
                <a:latin typeface="Cambria" panose="02040503050406030204" pitchFamily="18" charset="0"/>
              </a:rPr>
              <a:t>                                          </a:t>
            </a:r>
            <a:r>
              <a:rPr lang="en-US" sz="3000" dirty="0">
                <a:solidFill>
                  <a:schemeClr val="tx1"/>
                </a:solidFill>
                <a:latin typeface="Cambria" panose="02040503050406030204" pitchFamily="18" charset="0"/>
              </a:rPr>
              <a:t>April 19,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55454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[32] Then Jesus called his disciples to him and said, “I have compassion on the crowd because they have been with me now three days and have nothing to eat. And I am unwilling to send them away hungry, lest they faint on the way.”</a:t>
            </a:r>
          </a:p>
        </p:txBody>
      </p:sp>
    </p:spTree>
    <p:extLst>
      <p:ext uri="{BB962C8B-B14F-4D97-AF65-F5344CB8AC3E}">
        <p14:creationId xmlns:p14="http://schemas.microsoft.com/office/powerpoint/2010/main" val="168890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156966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[33] And the disciples said to him, “Where are we to get enough bread in such a desolate place to feed so great a crowd?”</a:t>
            </a:r>
          </a:p>
        </p:txBody>
      </p:sp>
    </p:spTree>
    <p:extLst>
      <p:ext uri="{BB962C8B-B14F-4D97-AF65-F5344CB8AC3E}">
        <p14:creationId xmlns:p14="http://schemas.microsoft.com/office/powerpoint/2010/main" val="225092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04800" y="309592"/>
            <a:ext cx="8534400" cy="452431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[34] And Jesus said to them, “How many loaves do you have?” They said, “Seven, and a few small fish.” [35] And directing the crowd to sit down on the ground, [36] he took the seven loaves and the fish, and having given thanks he broke them and gave them to the disciples, and the disciples gave them to the crowds. [37] And they all ate and were satisfied. And they took up seven baskets full of the broken pieces left over. </a:t>
            </a:r>
          </a:p>
        </p:txBody>
      </p:sp>
    </p:spTree>
    <p:extLst>
      <p:ext uri="{BB962C8B-B14F-4D97-AF65-F5344CB8AC3E}">
        <p14:creationId xmlns:p14="http://schemas.microsoft.com/office/powerpoint/2010/main" val="656203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166255" y="270931"/>
            <a:ext cx="8825345" cy="4339650"/>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[32] Then Jesus called his disciples to him and said, “I have compassion on the crowd because they have been with me now three days and have nothing to eat. And I am unwilling to send them away hungry, lest they faint on the way.”</a:t>
            </a:r>
          </a:p>
          <a:p>
            <a:pPr marL="457200" indent="-457200">
              <a:buClrTx/>
              <a:buFont typeface="Arial" panose="020B0604020202020204" pitchFamily="34" charset="0"/>
              <a:buChar char="•"/>
            </a:pPr>
            <a:endParaRPr lang="en-US" sz="20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Compassion is more than just a feeling; there must be a practical aspect that involves serving and giving. </a:t>
            </a:r>
          </a:p>
        </p:txBody>
      </p:sp>
    </p:spTree>
    <p:extLst>
      <p:ext uri="{BB962C8B-B14F-4D97-AF65-F5344CB8AC3E}">
        <p14:creationId xmlns:p14="http://schemas.microsoft.com/office/powerpoint/2010/main" val="126773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1" y="270931"/>
            <a:ext cx="8603673" cy="3046988"/>
          </a:xfrm>
          <a:prstGeom prst="rect">
            <a:avLst/>
          </a:prstGeom>
          <a:noFill/>
        </p:spPr>
        <p:txBody>
          <a:bodyPr wrap="square">
            <a:spAutoFit/>
          </a:bodyPr>
          <a:lstStyle/>
          <a:p>
            <a:pPr marL="514350" indent="-514350">
              <a:buClrTx/>
              <a:buFont typeface="+mj-lt"/>
              <a:buAutoNum type="arabicParenR"/>
            </a:pPr>
            <a:r>
              <a:rPr lang="en-US" sz="3200" kern="1200" dirty="0">
                <a:solidFill>
                  <a:prstClr val="white"/>
                </a:solidFill>
                <a:latin typeface="Calibri" panose="020F0502020204030204" pitchFamily="34" charset="0"/>
                <a:ea typeface="+mn-ea"/>
                <a:cs typeface="Calibri" panose="020F0502020204030204" pitchFamily="34" charset="0"/>
              </a:rPr>
              <a:t>God chooses to work in and through people to bring glory to Himself. </a:t>
            </a:r>
          </a:p>
          <a:p>
            <a:pPr marL="514350" indent="-51435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[33] And the disciples said to him, “Where are we to get enough bread in such a desolate place to feed so great a crowd?”</a:t>
            </a:r>
          </a:p>
        </p:txBody>
      </p:sp>
    </p:spTree>
    <p:extLst>
      <p:ext uri="{BB962C8B-B14F-4D97-AF65-F5344CB8AC3E}">
        <p14:creationId xmlns:p14="http://schemas.microsoft.com/office/powerpoint/2010/main" val="4091975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32064" y="291713"/>
            <a:ext cx="8679872" cy="4001095"/>
          </a:xfrm>
          <a:prstGeom prst="rect">
            <a:avLst/>
          </a:prstGeom>
          <a:noFill/>
        </p:spPr>
        <p:txBody>
          <a:bodyPr wrap="square">
            <a:spAutoFit/>
          </a:bodyPr>
          <a:lstStyle/>
          <a:p>
            <a:pPr marL="514350" indent="-514350">
              <a:buClrTx/>
              <a:buFont typeface="+mj-lt"/>
              <a:buAutoNum type="arabicParenR" startAt="2"/>
            </a:pPr>
            <a:r>
              <a:rPr lang="en-US" sz="3200" kern="1200" dirty="0">
                <a:solidFill>
                  <a:prstClr val="white"/>
                </a:solidFill>
                <a:latin typeface="Calibri" panose="020F0502020204030204" pitchFamily="34" charset="0"/>
                <a:ea typeface="+mn-ea"/>
                <a:cs typeface="Calibri" panose="020F0502020204030204" pitchFamily="34" charset="0"/>
              </a:rPr>
              <a:t>It is important to understand the immense value of patience. </a:t>
            </a:r>
          </a:p>
          <a:p>
            <a:pPr marL="514350" indent="-514350">
              <a:buClrTx/>
              <a:buFont typeface="+mj-lt"/>
              <a:buAutoNum type="arabicParenR" startAt="2"/>
            </a:pP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Patience was demonstrated in this passage by:</a:t>
            </a:r>
          </a:p>
          <a:p>
            <a:pPr marL="514350" indent="-51435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marL="514350" lvl="2" indent="-514350">
              <a:buClrTx/>
              <a:buFont typeface="Wingdings" panose="05000000000000000000" pitchFamily="2" charset="2"/>
              <a:buChar char="ü"/>
            </a:pPr>
            <a:r>
              <a:rPr lang="en-US" sz="3200" kern="1200" dirty="0">
                <a:solidFill>
                  <a:prstClr val="white"/>
                </a:solidFill>
                <a:latin typeface="Calibri" panose="020F0502020204030204" pitchFamily="34" charset="0"/>
                <a:ea typeface="+mn-ea"/>
                <a:cs typeface="Calibri" panose="020F0502020204030204" pitchFamily="34" charset="0"/>
              </a:rPr>
              <a:t>Jesus</a:t>
            </a:r>
          </a:p>
          <a:p>
            <a:pPr marL="514350" indent="-514350">
              <a:buClrTx/>
              <a:buFont typeface="Wingdings" panose="05000000000000000000" pitchFamily="2" charset="2"/>
              <a:buChar char="ü"/>
            </a:pPr>
            <a:endParaRPr lang="en-US"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Wingdings" panose="05000000000000000000" pitchFamily="2" charset="2"/>
              <a:buChar char="ü"/>
            </a:pPr>
            <a:r>
              <a:rPr lang="en-US" sz="3200" kern="1200" dirty="0">
                <a:solidFill>
                  <a:prstClr val="white"/>
                </a:solidFill>
                <a:latin typeface="Calibri" panose="020F0502020204030204" pitchFamily="34" charset="0"/>
                <a:ea typeface="+mn-ea"/>
                <a:cs typeface="Calibri" panose="020F0502020204030204" pitchFamily="34" charset="0"/>
              </a:rPr>
              <a:t>The Disciples</a:t>
            </a:r>
          </a:p>
          <a:p>
            <a:pPr marL="514350" indent="-514350">
              <a:buClrTx/>
              <a:buFont typeface="Wingdings" panose="05000000000000000000" pitchFamily="2" charset="2"/>
              <a:buChar char="ü"/>
            </a:pPr>
            <a:endParaRPr lang="en-US"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Wingdings" panose="05000000000000000000" pitchFamily="2" charset="2"/>
              <a:buChar char="ü"/>
            </a:pPr>
            <a:r>
              <a:rPr lang="en-US" sz="3200" kern="1200" dirty="0">
                <a:solidFill>
                  <a:prstClr val="white"/>
                </a:solidFill>
                <a:latin typeface="Calibri" panose="020F0502020204030204" pitchFamily="34" charset="0"/>
                <a:ea typeface="+mn-ea"/>
                <a:cs typeface="Calibri" panose="020F0502020204030204" pitchFamily="34" charset="0"/>
              </a:rPr>
              <a:t>The Crowd </a:t>
            </a:r>
          </a:p>
        </p:txBody>
      </p:sp>
    </p:spTree>
    <p:extLst>
      <p:ext uri="{BB962C8B-B14F-4D97-AF65-F5344CB8AC3E}">
        <p14:creationId xmlns:p14="http://schemas.microsoft.com/office/powerpoint/2010/main" val="271235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77090" y="291713"/>
            <a:ext cx="8589819" cy="4154984"/>
          </a:xfrm>
          <a:prstGeom prst="rect">
            <a:avLst/>
          </a:prstGeom>
          <a:noFill/>
        </p:spPr>
        <p:txBody>
          <a:bodyPr wrap="square">
            <a:spAutoFit/>
          </a:bodyPr>
          <a:lstStyle/>
          <a:p>
            <a:pPr marL="514350" indent="-514350">
              <a:buClrTx/>
              <a:buFont typeface="+mj-lt"/>
              <a:buAutoNum type="arabicParenR" startAt="3"/>
            </a:pPr>
            <a:r>
              <a:rPr lang="en-US" sz="3200" kern="1200" dirty="0">
                <a:solidFill>
                  <a:prstClr val="white"/>
                </a:solidFill>
                <a:latin typeface="Calibri" panose="020F0502020204030204" pitchFamily="34" charset="0"/>
                <a:ea typeface="+mn-ea"/>
                <a:cs typeface="Calibri" panose="020F0502020204030204" pitchFamily="34" charset="0"/>
              </a:rPr>
              <a:t>The goal of any ministry or any service to others is worship of Jesus.</a:t>
            </a: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arenR" startAt="3"/>
            </a:pP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Jesus was far more concerned about the spiritual condition of their souls than He was about the physical condition of their bodies.</a:t>
            </a: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Meeting physical needs was a means to potentially meet their greatest eternal need.</a:t>
            </a:r>
          </a:p>
        </p:txBody>
      </p:sp>
    </p:spTree>
    <p:extLst>
      <p:ext uri="{BB962C8B-B14F-4D97-AF65-F5344CB8AC3E}">
        <p14:creationId xmlns:p14="http://schemas.microsoft.com/office/powerpoint/2010/main" val="726502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8565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 Vernon McGee. </a:t>
            </a:r>
            <a:r>
              <a:rPr lang="en-US" sz="24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4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John MacArthur. </a:t>
            </a:r>
            <a:r>
              <a:rPr lang="en-US" sz="24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4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Warren W. </a:t>
            </a:r>
            <a:r>
              <a:rPr lang="en-US" sz="2400" kern="1200" dirty="0" err="1">
                <a:solidFill>
                  <a:prstClr val="white"/>
                </a:solidFill>
                <a:latin typeface="Calibri" panose="020F0502020204030204" pitchFamily="34" charset="0"/>
                <a:ea typeface="+mn-ea"/>
                <a:cs typeface="Calibri" panose="020F0502020204030204" pitchFamily="34" charset="0"/>
              </a:rPr>
              <a:t>Wiersbe</a:t>
            </a:r>
            <a:r>
              <a:rPr lang="en-US" sz="2400" kern="1200" dirty="0">
                <a:solidFill>
                  <a:prstClr val="white"/>
                </a:solidFill>
                <a:latin typeface="Calibri" panose="020F0502020204030204" pitchFamily="34" charset="0"/>
                <a:ea typeface="+mn-ea"/>
                <a:cs typeface="Calibri" panose="020F0502020204030204" pitchFamily="34" charset="0"/>
              </a:rPr>
              <a:t>. </a:t>
            </a:r>
            <a:r>
              <a:rPr lang="en-US" sz="2400" i="1" kern="1200" dirty="0">
                <a:solidFill>
                  <a:prstClr val="white"/>
                </a:solidFill>
                <a:latin typeface="Calibri" panose="020F0502020204030204" pitchFamily="34" charset="0"/>
                <a:ea typeface="+mn-ea"/>
                <a:cs typeface="Calibri" panose="020F0502020204030204" pitchFamily="34" charset="0"/>
              </a:rPr>
              <a:t>“The </a:t>
            </a:r>
            <a:r>
              <a:rPr lang="en-US" sz="2400" i="1" kern="1200" dirty="0" err="1">
                <a:solidFill>
                  <a:prstClr val="white"/>
                </a:solidFill>
                <a:latin typeface="Calibri" panose="020F0502020204030204" pitchFamily="34" charset="0"/>
                <a:ea typeface="+mn-ea"/>
                <a:cs typeface="Calibri" panose="020F0502020204030204" pitchFamily="34" charset="0"/>
              </a:rPr>
              <a:t>Wiersbe</a:t>
            </a:r>
            <a:r>
              <a:rPr lang="en-US" sz="24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4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David Platt. </a:t>
            </a:r>
            <a:r>
              <a:rPr lang="en-US" sz="24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400" kern="1200" dirty="0">
                <a:solidFill>
                  <a:prstClr val="white"/>
                </a:solidFill>
                <a:latin typeface="Calibri" panose="020F0502020204030204" pitchFamily="34" charset="0"/>
                <a:cs typeface="Calibri" panose="020F0502020204030204" pitchFamily="34" charset="0"/>
              </a:rPr>
              <a:t> Series Editors: David Platt, Daniel L. Akin, and Tony Merida. </a:t>
            </a:r>
            <a:r>
              <a:rPr lang="en-US" sz="2400" kern="1200" dirty="0" err="1">
                <a:solidFill>
                  <a:prstClr val="white"/>
                </a:solidFill>
                <a:latin typeface="Calibri" panose="020F0502020204030204" pitchFamily="34" charset="0"/>
                <a:cs typeface="Calibri" panose="020F0502020204030204" pitchFamily="34" charset="0"/>
              </a:rPr>
              <a:t>B&amp;H</a:t>
            </a:r>
            <a:r>
              <a:rPr lang="en-US" sz="2400" kern="1200" dirty="0">
                <a:solidFill>
                  <a:prstClr val="white"/>
                </a:solidFill>
                <a:latin typeface="Calibri" panose="020F0502020204030204" pitchFamily="34" charset="0"/>
                <a:cs typeface="Calibri" panose="020F0502020204030204" pitchFamily="34" charset="0"/>
              </a:rPr>
              <a:t> Publishing Group, 2013.</a:t>
            </a:r>
          </a:p>
        </p:txBody>
      </p:sp>
    </p:spTree>
    <p:extLst>
      <p:ext uri="{BB962C8B-B14F-4D97-AF65-F5344CB8AC3E}">
        <p14:creationId xmlns:p14="http://schemas.microsoft.com/office/powerpoint/2010/main" val="94202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308324"/>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Charles H. Spurgeon. </a:t>
            </a:r>
            <a:r>
              <a:rPr lang="en-US" sz="24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4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Gina </a:t>
            </a:r>
            <a:r>
              <a:rPr lang="en-US" sz="2400" kern="1200" dirty="0" err="1">
                <a:solidFill>
                  <a:prstClr val="white"/>
                </a:solidFill>
                <a:latin typeface="Calibri" panose="020F0502020204030204" pitchFamily="34" charset="0"/>
                <a:cs typeface="Calibri" panose="020F0502020204030204" pitchFamily="34" charset="0"/>
              </a:rPr>
              <a:t>Kolata</a:t>
            </a:r>
            <a:r>
              <a:rPr lang="en-US" sz="2400" kern="1200" dirty="0">
                <a:solidFill>
                  <a:prstClr val="white"/>
                </a:solidFill>
                <a:latin typeface="Calibri" panose="020F0502020204030204" pitchFamily="34" charset="0"/>
                <a:cs typeface="Calibri" panose="020F0502020204030204" pitchFamily="34" charset="0"/>
              </a:rPr>
              <a:t>, </a:t>
            </a:r>
            <a:r>
              <a:rPr lang="en-US" sz="2400" i="1" kern="1200" dirty="0">
                <a:solidFill>
                  <a:prstClr val="white"/>
                </a:solidFill>
                <a:latin typeface="Calibri" panose="020F0502020204030204" pitchFamily="34" charset="0"/>
                <a:cs typeface="Calibri" panose="020F0502020204030204" pitchFamily="34" charset="0"/>
              </a:rPr>
              <a:t>"These Doctors Admit They Don’t Want Patients with Disabilities.” </a:t>
            </a:r>
            <a:r>
              <a:rPr lang="en-US" sz="2400" kern="1200" dirty="0">
                <a:solidFill>
                  <a:prstClr val="white"/>
                </a:solidFill>
                <a:latin typeface="Calibri" panose="020F0502020204030204" pitchFamily="34" charset="0"/>
                <a:cs typeface="Calibri" panose="020F0502020204030204" pitchFamily="34" charset="0"/>
              </a:rPr>
              <a:t>The New York Times, 10-19-22.</a:t>
            </a:r>
          </a:p>
        </p:txBody>
      </p:sp>
    </p:spTree>
    <p:extLst>
      <p:ext uri="{BB962C8B-B14F-4D97-AF65-F5344CB8AC3E}">
        <p14:creationId xmlns:p14="http://schemas.microsoft.com/office/powerpoint/2010/main" val="73238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708434"/>
          </a:xfrm>
          <a:prstGeom prst="rect">
            <a:avLst/>
          </a:prstGeom>
          <a:noFill/>
        </p:spPr>
        <p:txBody>
          <a:bodyPr wrap="square">
            <a:spAutoFit/>
          </a:bodyPr>
          <a:lstStyle/>
          <a:p>
            <a:pPr>
              <a:buClrTx/>
              <a:buFontTx/>
              <a:buNone/>
            </a:pPr>
            <a:r>
              <a:rPr lang="en-US" sz="3400" kern="1200" dirty="0">
                <a:solidFill>
                  <a:prstClr val="white"/>
                </a:solidFill>
                <a:latin typeface="Calibri" panose="020F0502020204030204" pitchFamily="34" charset="0"/>
                <a:ea typeface="+mn-ea"/>
                <a:cs typeface="Calibri" panose="020F0502020204030204" pitchFamily="34" charset="0"/>
              </a:rPr>
              <a:t>Two Main Events</a:t>
            </a:r>
          </a:p>
          <a:p>
            <a:pPr>
              <a:buClrTx/>
              <a:buFontTx/>
              <a:buNone/>
            </a:pPr>
            <a:endParaRPr lang="en-US" sz="34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400" kern="1200" dirty="0">
                <a:solidFill>
                  <a:prstClr val="white"/>
                </a:solidFill>
                <a:latin typeface="Calibri" panose="020F0502020204030204" pitchFamily="34" charset="0"/>
                <a:ea typeface="+mn-ea"/>
                <a:cs typeface="Calibri" panose="020F0502020204030204" pitchFamily="34" charset="0"/>
              </a:rPr>
              <a:t>Jesus heals many people.</a:t>
            </a:r>
          </a:p>
          <a:p>
            <a:pPr>
              <a:buClrTx/>
            </a:pPr>
            <a:r>
              <a:rPr lang="en-US" sz="3400" kern="1200" dirty="0">
                <a:solidFill>
                  <a:prstClr val="white"/>
                </a:solidFill>
                <a:latin typeface="Calibri" panose="020F0502020204030204" pitchFamily="34" charset="0"/>
                <a:ea typeface="+mn-ea"/>
                <a:cs typeface="Calibri" panose="020F0502020204030204" pitchFamily="34" charset="0"/>
              </a:rPr>
              <a:t> </a:t>
            </a:r>
          </a:p>
          <a:p>
            <a:pPr marL="514350" indent="-514350">
              <a:buClrTx/>
              <a:buFont typeface="+mj-lt"/>
              <a:buAutoNum type="arabicPeriod" startAt="2"/>
            </a:pPr>
            <a:r>
              <a:rPr lang="en-US" sz="3400" kern="1200" dirty="0">
                <a:solidFill>
                  <a:prstClr val="white"/>
                </a:solidFill>
                <a:latin typeface="Calibri" panose="020F0502020204030204" pitchFamily="34" charset="0"/>
                <a:ea typeface="+mn-ea"/>
                <a:cs typeface="Calibri" panose="020F0502020204030204" pitchFamily="34" charset="0"/>
              </a:rPr>
              <a:t>Jesus feeds many people.</a:t>
            </a:r>
          </a:p>
        </p:txBody>
      </p:sp>
    </p:spTree>
    <p:extLst>
      <p:ext uri="{BB962C8B-B14F-4D97-AF65-F5344CB8AC3E}">
        <p14:creationId xmlns:p14="http://schemas.microsoft.com/office/powerpoint/2010/main" val="245169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3539430"/>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Matthew 15:29-39 – [29] Jesus went on from there and walked beside the Sea of Galilee. And he went up on the mountain and sat down there. [30] And great crowds came to him, bringing with them the lame, the blind, the crippled, the mute, and many others, and they put them at his feet, and he healed them,</a:t>
            </a:r>
          </a:p>
        </p:txBody>
      </p:sp>
    </p:spTree>
    <p:extLst>
      <p:ext uri="{BB962C8B-B14F-4D97-AF65-F5344CB8AC3E}">
        <p14:creationId xmlns:p14="http://schemas.microsoft.com/office/powerpoint/2010/main" val="64416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062103"/>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[31] so that the crowd wondered, when they saw the mute speaking, the crippled healthy, the lame walking, and the blind seeing. And they glorified the God of Israel.</a:t>
            </a:r>
          </a:p>
        </p:txBody>
      </p:sp>
    </p:spTree>
    <p:extLst>
      <p:ext uri="{BB962C8B-B14F-4D97-AF65-F5344CB8AC3E}">
        <p14:creationId xmlns:p14="http://schemas.microsoft.com/office/powerpoint/2010/main" val="362547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4031873"/>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[32] Then Jesus called his disciples to him and said, “I have compassion on the crowd because they have been with me now three days and have nothing to eat. And I am unwilling to send them away hungry, lest they faint on the way.” [33] And the disciples said to him, “Where are we to get enough bread in such a desolate place to feed so great a crowd?”</a:t>
            </a:r>
          </a:p>
        </p:txBody>
      </p:sp>
    </p:spTree>
    <p:extLst>
      <p:ext uri="{BB962C8B-B14F-4D97-AF65-F5344CB8AC3E}">
        <p14:creationId xmlns:p14="http://schemas.microsoft.com/office/powerpoint/2010/main" val="241770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75626"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[34] And Jesus said to them, “How many loaves do you have?” They said, “Seven, and a few small fish.” [35] And directing the crowd to sit down on the ground, [36] he took the seven loaves and the fish, and having given thanks he broke them and gave them to the disciples, and the disciples gave them to the crowds. </a:t>
            </a:r>
            <a:endParaRPr lang="en-US" sz="30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499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75626" cy="3046988"/>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[37] And they all ate and were satisfied. And they took up seven baskets full of the broken pieces left over. [38] Those who ate were four thousand men, besides women and children. [39] And after sending away the crowds, he got into the boat and went to the region of Magadan.</a:t>
            </a:r>
            <a:endParaRPr lang="en-US" sz="30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6318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75626" cy="3477875"/>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New York Times:</a:t>
            </a:r>
          </a:p>
          <a:p>
            <a:pPr>
              <a:buClrTx/>
            </a:pPr>
            <a:endParaRPr lang="en-US" sz="20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i="1" kern="1200" dirty="0">
                <a:solidFill>
                  <a:prstClr val="white"/>
                </a:solidFill>
                <a:latin typeface="Calibri" panose="020F0502020204030204" pitchFamily="34" charset="0"/>
                <a:ea typeface="+mn-ea"/>
                <a:cs typeface="Calibri" panose="020F0502020204030204" pitchFamily="34" charset="0"/>
              </a:rPr>
              <a:t>“These Doctors Admit They Don’t Want Patients with Disabilities.”</a:t>
            </a:r>
          </a:p>
          <a:p>
            <a:pPr>
              <a:buClrTx/>
            </a:pPr>
            <a:endParaRPr lang="en-US" sz="20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Research by Dr. Lisa </a:t>
            </a:r>
            <a:r>
              <a:rPr lang="en-US" sz="3200" kern="1200" dirty="0" err="1">
                <a:solidFill>
                  <a:prstClr val="white"/>
                </a:solidFill>
                <a:latin typeface="Calibri" panose="020F0502020204030204" pitchFamily="34" charset="0"/>
                <a:ea typeface="+mn-ea"/>
                <a:cs typeface="Calibri" panose="020F0502020204030204" pitchFamily="34" charset="0"/>
              </a:rPr>
              <a:t>Iezzoni</a:t>
            </a: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endParaRPr lang="en-US" sz="20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Article by Gina </a:t>
            </a:r>
            <a:r>
              <a:rPr lang="en-US" sz="3200" kern="1200" dirty="0" err="1">
                <a:solidFill>
                  <a:prstClr val="white"/>
                </a:solidFill>
                <a:latin typeface="Calibri" panose="020F0502020204030204" pitchFamily="34" charset="0"/>
                <a:ea typeface="+mn-ea"/>
                <a:cs typeface="Calibri" panose="020F0502020204030204" pitchFamily="34" charset="0"/>
              </a:rPr>
              <a:t>Kolata</a:t>
            </a:r>
            <a:endParaRPr lang="en-US" sz="30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4676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[30] And great crowds came to him, bringing with them the lame, the blind, the crippled, the mute, and many others, and they put them at his feet, and he healed them, [31] so that the crowd wondered, when they saw the mute speaking, the crippled healthy, the lame walking, and the blind seeing. And they glorified the God of Israel.</a:t>
            </a:r>
          </a:p>
        </p:txBody>
      </p:sp>
    </p:spTree>
    <p:extLst>
      <p:ext uri="{BB962C8B-B14F-4D97-AF65-F5344CB8AC3E}">
        <p14:creationId xmlns:p14="http://schemas.microsoft.com/office/powerpoint/2010/main" val="1705711752"/>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2434</TotalTime>
  <Words>1010</Words>
  <Application>Microsoft Office PowerPoint</Application>
  <PresentationFormat>On-screen Show (16:9)</PresentationFormat>
  <Paragraphs>52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vt:lpstr>
      <vt:lpstr>Wingdings</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tmcel468</cp:lastModifiedBy>
  <cp:revision>247</cp:revision>
  <dcterms:modified xsi:type="dcterms:W3CDTF">2026-04-17T23:59:44Z</dcterms:modified>
</cp:coreProperties>
</file>