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358" r:id="rId3"/>
    <p:sldId id="359" r:id="rId4"/>
    <p:sldId id="376" r:id="rId5"/>
    <p:sldId id="390" r:id="rId6"/>
    <p:sldId id="394" r:id="rId7"/>
    <p:sldId id="399" r:id="rId8"/>
    <p:sldId id="364" r:id="rId9"/>
    <p:sldId id="379" r:id="rId10"/>
    <p:sldId id="375" r:id="rId11"/>
    <p:sldId id="395" r:id="rId12"/>
    <p:sldId id="396" r:id="rId13"/>
    <p:sldId id="367" r:id="rId14"/>
    <p:sldId id="380" r:id="rId15"/>
    <p:sldId id="397" r:id="rId16"/>
    <p:sldId id="400" r:id="rId17"/>
    <p:sldId id="401" r:id="rId18"/>
    <p:sldId id="402" r:id="rId19"/>
    <p:sldId id="403" r:id="rId20"/>
    <p:sldId id="271" r:id="rId21"/>
    <p:sldId id="272" r:id="rId2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37"/>
  </p:normalViewPr>
  <p:slideViewPr>
    <p:cSldViewPr snapToGrid="0">
      <p:cViewPr varScale="1">
        <p:scale>
          <a:sx n="135" d="100"/>
          <a:sy n="135" d="100"/>
        </p:scale>
        <p:origin x="300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0026015752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0026015752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39274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0026015752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0026015752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86153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0026015752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0026015752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88968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0026015752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0026015752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0806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0026015752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0026015752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00325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0026015752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0026015752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62138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0026015752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0026015752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9370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0026015752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0026015752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27785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0026015752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0026015752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90714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0026015752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0026015752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4845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0026015752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0026015752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63730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0026015752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0026015752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30375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0026015752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0026015752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5106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0026015752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0026015752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0475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0026015752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0026015752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2678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0026015752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0026015752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4999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0026015752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0026015752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1199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0026015752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0026015752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19483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0026015752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0026015752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41537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0026015752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0026015752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92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" name="Picture 6" descr="A crown of thorns and a crown of thorns&#10;&#10;Description automatically generated">
            <a:extLst>
              <a:ext uri="{FF2B5EF4-FFF2-40B4-BE49-F238E27FC236}">
                <a16:creationId xmlns:a16="http://schemas.microsoft.com/office/drawing/2014/main" id="{0033701A-A1EC-3966-D960-F7CEB7B0A2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4176" y="-147912"/>
            <a:ext cx="9669910" cy="54393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6F6F04-5F63-6DD2-CB7C-9B8F6025BF8D}"/>
              </a:ext>
            </a:extLst>
          </p:cNvPr>
          <p:cNvSpPr txBox="1"/>
          <p:nvPr/>
        </p:nvSpPr>
        <p:spPr>
          <a:xfrm>
            <a:off x="629142" y="1633796"/>
            <a:ext cx="79432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</a:rPr>
              <a:t>The King and His Kingdom Part 60</a:t>
            </a:r>
            <a:endParaRPr lang="en-US" sz="10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</a:rPr>
              <a:t>“Great Faith”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014756-1E81-34A4-4AB5-0478DAEB6F5D}"/>
              </a:ext>
            </a:extLst>
          </p:cNvPr>
          <p:cNvSpPr txBox="1"/>
          <p:nvPr/>
        </p:nvSpPr>
        <p:spPr>
          <a:xfrm>
            <a:off x="600362" y="3436455"/>
            <a:ext cx="79432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Cambria" panose="02040503050406030204" pitchFamily="18" charset="0"/>
              </a:rPr>
              <a:t>Matthew 15:21-28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                                          </a:t>
            </a:r>
            <a:r>
              <a:rPr lang="en-US" sz="3000" dirty="0">
                <a:solidFill>
                  <a:schemeClr val="tx1"/>
                </a:solidFill>
                <a:latin typeface="Cambria" panose="02040503050406030204" pitchFamily="18" charset="0"/>
              </a:rPr>
              <a:t>April 12, 2026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4296B4-04AC-46C8-9D41-61159F3D488E}"/>
              </a:ext>
            </a:extLst>
          </p:cNvPr>
          <p:cNvSpPr txBox="1"/>
          <p:nvPr/>
        </p:nvSpPr>
        <p:spPr>
          <a:xfrm>
            <a:off x="277091" y="270931"/>
            <a:ext cx="860367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32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Our actions are the litmus test of our faith.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endParaRPr lang="en-US" sz="3200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32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What do our actions in times of turmoil reveal about the beliefs of our heart?</a:t>
            </a:r>
          </a:p>
        </p:txBody>
      </p:sp>
    </p:spTree>
    <p:extLst>
      <p:ext uri="{BB962C8B-B14F-4D97-AF65-F5344CB8AC3E}">
        <p14:creationId xmlns:p14="http://schemas.microsoft.com/office/powerpoint/2010/main" val="4091975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4296B4-04AC-46C8-9D41-61159F3D488E}"/>
              </a:ext>
            </a:extLst>
          </p:cNvPr>
          <p:cNvSpPr txBox="1"/>
          <p:nvPr/>
        </p:nvSpPr>
        <p:spPr>
          <a:xfrm>
            <a:off x="232064" y="291713"/>
            <a:ext cx="867987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32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[23] But he did not answer her a word. And his disciples came and begged him, saying, “Send her away, for she is crying out after us.”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endParaRPr lang="en-US" sz="3200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32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Receiving no answer is usually harder for us than receiving a negative answer.</a:t>
            </a:r>
          </a:p>
        </p:txBody>
      </p:sp>
    </p:spTree>
    <p:extLst>
      <p:ext uri="{BB962C8B-B14F-4D97-AF65-F5344CB8AC3E}">
        <p14:creationId xmlns:p14="http://schemas.microsoft.com/office/powerpoint/2010/main" val="2712351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4296B4-04AC-46C8-9D41-61159F3D488E}"/>
              </a:ext>
            </a:extLst>
          </p:cNvPr>
          <p:cNvSpPr txBox="1"/>
          <p:nvPr/>
        </p:nvSpPr>
        <p:spPr>
          <a:xfrm>
            <a:off x="277090" y="291713"/>
            <a:ext cx="858981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32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disciples were merely looking at the circumstances they could see instead of trusting God with the things they could not see. 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endParaRPr lang="en-US" sz="3200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32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Where in your life do you simply need to trust God with the things you cannot see?</a:t>
            </a:r>
          </a:p>
        </p:txBody>
      </p:sp>
    </p:spTree>
    <p:extLst>
      <p:ext uri="{BB962C8B-B14F-4D97-AF65-F5344CB8AC3E}">
        <p14:creationId xmlns:p14="http://schemas.microsoft.com/office/powerpoint/2010/main" val="726502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4296B4-04AC-46C8-9D41-61159F3D488E}"/>
              </a:ext>
            </a:extLst>
          </p:cNvPr>
          <p:cNvSpPr txBox="1"/>
          <p:nvPr/>
        </p:nvSpPr>
        <p:spPr>
          <a:xfrm>
            <a:off x="346364" y="270931"/>
            <a:ext cx="8534400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32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[24] He answered, “I was sent only to the lost sheep of the house of Israel.” 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endParaRPr lang="en-US" sz="3200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32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Jesus had previously ministered to Gentiles: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endParaRPr lang="en-US" sz="1000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57200" indent="-457200">
              <a:buClrTx/>
              <a:buFont typeface="Wingdings" panose="05000000000000000000" pitchFamily="2" charset="2"/>
              <a:buChar char="ü"/>
            </a:pPr>
            <a:r>
              <a:rPr lang="en-US" sz="32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Roman Centurion</a:t>
            </a:r>
          </a:p>
          <a:p>
            <a:pPr marL="457200" indent="-457200">
              <a:buClrTx/>
              <a:buFont typeface="Wingdings" panose="05000000000000000000" pitchFamily="2" charset="2"/>
              <a:buChar char="ü"/>
            </a:pPr>
            <a:endParaRPr lang="en-US" sz="1000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57200" indent="-457200">
              <a:buClrTx/>
              <a:buFont typeface="Wingdings" panose="05000000000000000000" pitchFamily="2" charset="2"/>
              <a:buChar char="ü"/>
            </a:pPr>
            <a:r>
              <a:rPr lang="en-US" sz="32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Samaritan woman at the well</a:t>
            </a:r>
          </a:p>
        </p:txBody>
      </p:sp>
    </p:spTree>
    <p:extLst>
      <p:ext uri="{BB962C8B-B14F-4D97-AF65-F5344CB8AC3E}">
        <p14:creationId xmlns:p14="http://schemas.microsoft.com/office/powerpoint/2010/main" val="2726254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4296B4-04AC-46C8-9D41-61159F3D488E}"/>
              </a:ext>
            </a:extLst>
          </p:cNvPr>
          <p:cNvSpPr txBox="1"/>
          <p:nvPr/>
        </p:nvSpPr>
        <p:spPr>
          <a:xfrm>
            <a:off x="346364" y="270931"/>
            <a:ext cx="85344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32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[25] But she came and knelt before him, saying, “Lord, help me.” 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endParaRPr lang="en-US" sz="3200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32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We must remain steadfast in clinging to the truth of who Jesus is – even if we cannot see it or feel it in the moment.</a:t>
            </a:r>
          </a:p>
        </p:txBody>
      </p:sp>
    </p:spTree>
    <p:extLst>
      <p:ext uri="{BB962C8B-B14F-4D97-AF65-F5344CB8AC3E}">
        <p14:creationId xmlns:p14="http://schemas.microsoft.com/office/powerpoint/2010/main" val="4292820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4296B4-04AC-46C8-9D41-61159F3D488E}"/>
              </a:ext>
            </a:extLst>
          </p:cNvPr>
          <p:cNvSpPr txBox="1"/>
          <p:nvPr/>
        </p:nvSpPr>
        <p:spPr>
          <a:xfrm>
            <a:off x="346364" y="270931"/>
            <a:ext cx="85344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Tx/>
            </a:pPr>
            <a:r>
              <a:rPr lang="en-US" sz="32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[26] And he answered, “It is not right to take the children’s bread and throw it to the dogs.” [27] She said, “Yes, Lord, yet even the dogs eat the crumbs that fall from their masters’ table.” </a:t>
            </a:r>
          </a:p>
          <a:p>
            <a:pPr>
              <a:buClrTx/>
            </a:pPr>
            <a:endParaRPr lang="en-US" sz="3200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32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Do we have faith anything like this woman?</a:t>
            </a:r>
          </a:p>
        </p:txBody>
      </p:sp>
    </p:spTree>
    <p:extLst>
      <p:ext uri="{BB962C8B-B14F-4D97-AF65-F5344CB8AC3E}">
        <p14:creationId xmlns:p14="http://schemas.microsoft.com/office/powerpoint/2010/main" val="27137777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4296B4-04AC-46C8-9D41-61159F3D488E}"/>
              </a:ext>
            </a:extLst>
          </p:cNvPr>
          <p:cNvSpPr txBox="1"/>
          <p:nvPr/>
        </p:nvSpPr>
        <p:spPr>
          <a:xfrm>
            <a:off x="346364" y="270931"/>
            <a:ext cx="85344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Tx/>
            </a:pPr>
            <a:r>
              <a:rPr lang="en-US" sz="32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[28] Then Jesus answered her, “O woman, great is your faith! Let it be done for you as you desire.” And her daughter was healed instantly. </a:t>
            </a:r>
          </a:p>
        </p:txBody>
      </p:sp>
    </p:spTree>
    <p:extLst>
      <p:ext uri="{BB962C8B-B14F-4D97-AF65-F5344CB8AC3E}">
        <p14:creationId xmlns:p14="http://schemas.microsoft.com/office/powerpoint/2010/main" val="3013445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4296B4-04AC-46C8-9D41-61159F3D488E}"/>
              </a:ext>
            </a:extLst>
          </p:cNvPr>
          <p:cNvSpPr txBox="1"/>
          <p:nvPr/>
        </p:nvSpPr>
        <p:spPr>
          <a:xfrm>
            <a:off x="346364" y="270931"/>
            <a:ext cx="85344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32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Through all of the testing her faith grew stronger. (Example: Abraham, Romans 4:20)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endParaRPr lang="en-US" sz="3200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32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woman would not let go of the Lord until He blessed her. (Example: Jacob, Genesis 32:26)</a:t>
            </a:r>
          </a:p>
        </p:txBody>
      </p:sp>
    </p:spTree>
    <p:extLst>
      <p:ext uri="{BB962C8B-B14F-4D97-AF65-F5344CB8AC3E}">
        <p14:creationId xmlns:p14="http://schemas.microsoft.com/office/powerpoint/2010/main" val="14235110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4296B4-04AC-46C8-9D41-61159F3D488E}"/>
              </a:ext>
            </a:extLst>
          </p:cNvPr>
          <p:cNvSpPr txBox="1"/>
          <p:nvPr/>
        </p:nvSpPr>
        <p:spPr>
          <a:xfrm>
            <a:off x="325582" y="270931"/>
            <a:ext cx="8472054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ClrTx/>
              <a:buFont typeface="+mj-lt"/>
              <a:buAutoNum type="arabicPeriod"/>
            </a:pPr>
            <a:r>
              <a:rPr lang="en-US" sz="32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barriers Jesus seemed to put up were never designed to push the woman away from Him; instead they were designed all along to pull her closer than ever to Him.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endParaRPr lang="en-US" sz="3200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32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“A faith that cannot be tested cannot be trusted.” </a:t>
            </a:r>
          </a:p>
          <a:p>
            <a:pPr>
              <a:buClrTx/>
            </a:pPr>
            <a:r>
              <a:rPr lang="en-US" sz="32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				–Adrian Rogers</a:t>
            </a:r>
          </a:p>
        </p:txBody>
      </p:sp>
    </p:spTree>
    <p:extLst>
      <p:ext uri="{BB962C8B-B14F-4D97-AF65-F5344CB8AC3E}">
        <p14:creationId xmlns:p14="http://schemas.microsoft.com/office/powerpoint/2010/main" val="36521172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4296B4-04AC-46C8-9D41-61159F3D488E}"/>
              </a:ext>
            </a:extLst>
          </p:cNvPr>
          <p:cNvSpPr txBox="1"/>
          <p:nvPr/>
        </p:nvSpPr>
        <p:spPr>
          <a:xfrm>
            <a:off x="325582" y="270931"/>
            <a:ext cx="847205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ClrTx/>
              <a:buFont typeface="+mj-lt"/>
              <a:buAutoNum type="arabicPeriod" startAt="2"/>
            </a:pPr>
            <a:r>
              <a:rPr lang="en-US" sz="32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testing of her faith was designed to increase the woman’s reliance on Jesus.</a:t>
            </a:r>
          </a:p>
          <a:p>
            <a:pPr marL="514350" indent="-514350">
              <a:buClrTx/>
              <a:buFont typeface="+mj-lt"/>
              <a:buAutoNum type="arabicPeriod" startAt="2"/>
            </a:pPr>
            <a:endParaRPr lang="en-US" sz="3200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514350" indent="-514350">
              <a:buClrTx/>
              <a:buFont typeface="Arial" panose="020B0604020202020204" pitchFamily="34" charset="0"/>
              <a:buChar char="•"/>
            </a:pPr>
            <a:r>
              <a:rPr lang="en-US" sz="32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Don’t ever give up on calling on the Lord. </a:t>
            </a:r>
          </a:p>
        </p:txBody>
      </p:sp>
    </p:spTree>
    <p:extLst>
      <p:ext uri="{BB962C8B-B14F-4D97-AF65-F5344CB8AC3E}">
        <p14:creationId xmlns:p14="http://schemas.microsoft.com/office/powerpoint/2010/main" val="2294516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4296B4-04AC-46C8-9D41-61159F3D488E}"/>
              </a:ext>
            </a:extLst>
          </p:cNvPr>
          <p:cNvSpPr txBox="1"/>
          <p:nvPr/>
        </p:nvSpPr>
        <p:spPr>
          <a:xfrm>
            <a:off x="346364" y="270931"/>
            <a:ext cx="85344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n-US" sz="32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Matthew 15:21 – [21] And Jesus went away from there and withdrew to the district of </a:t>
            </a:r>
            <a:r>
              <a:rPr lang="en-US" sz="3200" kern="1200" dirty="0" err="1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Tyre</a:t>
            </a:r>
            <a:r>
              <a:rPr lang="en-US" sz="32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and Sidon. </a:t>
            </a:r>
          </a:p>
        </p:txBody>
      </p:sp>
    </p:spTree>
    <p:extLst>
      <p:ext uri="{BB962C8B-B14F-4D97-AF65-F5344CB8AC3E}">
        <p14:creationId xmlns:p14="http://schemas.microsoft.com/office/powerpoint/2010/main" val="24516919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4296B4-04AC-46C8-9D41-61159F3D488E}"/>
              </a:ext>
            </a:extLst>
          </p:cNvPr>
          <p:cNvSpPr txBox="1"/>
          <p:nvPr/>
        </p:nvSpPr>
        <p:spPr>
          <a:xfrm>
            <a:off x="346364" y="270931"/>
            <a:ext cx="85344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Tx/>
            </a:pPr>
            <a:r>
              <a:rPr lang="en-US" sz="24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Resources (1):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J. Vernon McGee. </a:t>
            </a:r>
            <a:r>
              <a:rPr lang="en-US" sz="2400" i="1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“Thru the Bible with J. Vernon McGee, Volume IV, Matthew-Romans.” </a:t>
            </a:r>
            <a:r>
              <a:rPr lang="en-US" sz="24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Thomas Nelson Publishing, 1982.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John MacArthur. </a:t>
            </a:r>
            <a:r>
              <a:rPr lang="en-US" sz="2400" i="1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“The MacArthur New Testament Commentary.” </a:t>
            </a:r>
            <a:r>
              <a:rPr lang="en-US" sz="24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Moody Publishers, 1985.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Warren W. </a:t>
            </a:r>
            <a:r>
              <a:rPr lang="en-US" sz="2400" kern="1200" dirty="0" err="1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Wiersbe</a:t>
            </a:r>
            <a:r>
              <a:rPr lang="en-US" sz="24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  <a:r>
              <a:rPr lang="en-US" sz="2400" i="1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“The </a:t>
            </a:r>
            <a:r>
              <a:rPr lang="en-US" sz="2400" i="1" kern="1200" dirty="0" err="1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Wiersbe</a:t>
            </a:r>
            <a:r>
              <a:rPr lang="en-US" sz="2400" i="1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Bible Commentary, The Complete New Testament in One Volume.”</a:t>
            </a:r>
            <a:r>
              <a:rPr lang="en-US" sz="24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David C. Cook, 2007.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David Platt. </a:t>
            </a:r>
            <a:r>
              <a:rPr lang="en-US" sz="2400" i="1" kern="1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“Christ Centered Exposition: Exalting Jesus in Matthew.”</a:t>
            </a:r>
            <a:r>
              <a:rPr lang="en-US" sz="2400" kern="1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Series Editors: David Platt, Daniel L. Akin, and Tony Merida. </a:t>
            </a:r>
            <a:r>
              <a:rPr lang="en-US" sz="2400" kern="12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B&amp;H</a:t>
            </a:r>
            <a:r>
              <a:rPr lang="en-US" sz="2400" kern="1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Publishing Group, 2013.</a:t>
            </a:r>
          </a:p>
        </p:txBody>
      </p:sp>
    </p:spTree>
    <p:extLst>
      <p:ext uri="{BB962C8B-B14F-4D97-AF65-F5344CB8AC3E}">
        <p14:creationId xmlns:p14="http://schemas.microsoft.com/office/powerpoint/2010/main" val="9420293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4296B4-04AC-46C8-9D41-61159F3D488E}"/>
              </a:ext>
            </a:extLst>
          </p:cNvPr>
          <p:cNvSpPr txBox="1"/>
          <p:nvPr/>
        </p:nvSpPr>
        <p:spPr>
          <a:xfrm>
            <a:off x="346364" y="270931"/>
            <a:ext cx="85344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Tx/>
            </a:pPr>
            <a:r>
              <a:rPr lang="en-US" sz="24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Resources (2):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Charles H. Spurgeon. </a:t>
            </a:r>
            <a:r>
              <a:rPr lang="en-US" sz="2400" i="1" kern="1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“Commentary on Matthew: The Gospel of the Kingdom.”</a:t>
            </a:r>
            <a:r>
              <a:rPr lang="en-US" sz="2400" kern="1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Banner of Truth Trust, first publication 1893, reprinted 2010, 2013.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 </a:t>
            </a:r>
            <a:r>
              <a:rPr lang="en-US" sz="2400" kern="12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Challies</a:t>
            </a:r>
            <a:r>
              <a:rPr lang="en-US" sz="2400" kern="1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400" i="1" kern="1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“The Tale of the Pig and the Sheep.” </a:t>
            </a:r>
            <a:r>
              <a:rPr lang="en-US" sz="2400" kern="12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Challies</a:t>
            </a:r>
            <a:r>
              <a:rPr lang="en-US" sz="2400" kern="1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blog, 9-29-21.</a:t>
            </a:r>
          </a:p>
        </p:txBody>
      </p:sp>
    </p:spTree>
    <p:extLst>
      <p:ext uri="{BB962C8B-B14F-4D97-AF65-F5344CB8AC3E}">
        <p14:creationId xmlns:p14="http://schemas.microsoft.com/office/powerpoint/2010/main" val="732380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4296B4-04AC-46C8-9D41-61159F3D488E}"/>
              </a:ext>
            </a:extLst>
          </p:cNvPr>
          <p:cNvSpPr txBox="1"/>
          <p:nvPr/>
        </p:nvSpPr>
        <p:spPr>
          <a:xfrm>
            <a:off x="253629" y="284280"/>
            <a:ext cx="863674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n-US" sz="32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Matthew 15:21-28 – [21] And Jesus went away from there and withdrew to the district of </a:t>
            </a:r>
            <a:r>
              <a:rPr lang="en-US" sz="3200" kern="1200" dirty="0" err="1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Tyre</a:t>
            </a:r>
            <a:r>
              <a:rPr lang="en-US" sz="32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and Sidon. [22] And behold, a Canaanite woman from that region came out and was crying, “Have mercy on me, O Lord, Son of David; my daughter is severely oppressed by a demon.”</a:t>
            </a:r>
          </a:p>
        </p:txBody>
      </p:sp>
    </p:spTree>
    <p:extLst>
      <p:ext uri="{BB962C8B-B14F-4D97-AF65-F5344CB8AC3E}">
        <p14:creationId xmlns:p14="http://schemas.microsoft.com/office/powerpoint/2010/main" val="644163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4296B4-04AC-46C8-9D41-61159F3D488E}"/>
              </a:ext>
            </a:extLst>
          </p:cNvPr>
          <p:cNvSpPr txBox="1"/>
          <p:nvPr/>
        </p:nvSpPr>
        <p:spPr>
          <a:xfrm>
            <a:off x="253629" y="284280"/>
            <a:ext cx="863674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n-US" sz="32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[23] But he did not answer her a word. And his disciples came and begged him, saying, “Send her away, for she is crying out after us.” [24] He answered, “I was sent only to the lost sheep of the house of Israel.”</a:t>
            </a:r>
            <a:r>
              <a:rPr lang="en-US" sz="3200" kern="1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[25] But she came and knelt before him, saying, “Lord, help me.” </a:t>
            </a:r>
            <a:endParaRPr lang="en-US" sz="3200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473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4296B4-04AC-46C8-9D41-61159F3D488E}"/>
              </a:ext>
            </a:extLst>
          </p:cNvPr>
          <p:cNvSpPr txBox="1"/>
          <p:nvPr/>
        </p:nvSpPr>
        <p:spPr>
          <a:xfrm>
            <a:off x="253629" y="284280"/>
            <a:ext cx="863674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n-US" sz="32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[26] And he answered, “It is not right to take the children’s bread and throw it to the dogs.” [27] She said, “Yes, Lord, yet even the dogs eat the crumbs that fall from their masters’ table.” [28] Then Jesus answered her, “O woman, great is your faith! Let it be done for you as you desire.” And her daughter was healed instantly.</a:t>
            </a:r>
          </a:p>
        </p:txBody>
      </p:sp>
    </p:spTree>
    <p:extLst>
      <p:ext uri="{BB962C8B-B14F-4D97-AF65-F5344CB8AC3E}">
        <p14:creationId xmlns:p14="http://schemas.microsoft.com/office/powerpoint/2010/main" val="2417701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4296B4-04AC-46C8-9D41-61159F3D488E}"/>
              </a:ext>
            </a:extLst>
          </p:cNvPr>
          <p:cNvSpPr txBox="1"/>
          <p:nvPr/>
        </p:nvSpPr>
        <p:spPr>
          <a:xfrm>
            <a:off x="253629" y="284280"/>
            <a:ext cx="867562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Tx/>
            </a:pPr>
            <a:r>
              <a:rPr lang="en-US" sz="32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[22] And behold, a Canaanite woman from that region came out and was crying, “Have mercy on me, O Lord, Son of David; my daughter is severely oppressed by a demon.” </a:t>
            </a:r>
            <a:endParaRPr lang="en-US" sz="3000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94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4296B4-04AC-46C8-9D41-61159F3D488E}"/>
              </a:ext>
            </a:extLst>
          </p:cNvPr>
          <p:cNvSpPr txBox="1"/>
          <p:nvPr/>
        </p:nvSpPr>
        <p:spPr>
          <a:xfrm>
            <a:off x="253629" y="284280"/>
            <a:ext cx="8636742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ClrTx/>
              <a:buFont typeface="+mj-lt"/>
              <a:buAutoNum type="arabicPeriod"/>
            </a:pPr>
            <a:r>
              <a:rPr lang="en-US" sz="32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woman cried out for mercy.</a:t>
            </a:r>
          </a:p>
          <a:p>
            <a:pPr marL="514350" indent="-514350">
              <a:buClrTx/>
              <a:buFont typeface="Arial" panose="020B0604020202020204" pitchFamily="34" charset="0"/>
              <a:buChar char="•"/>
            </a:pPr>
            <a:endParaRPr lang="en-US" sz="3200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514350" indent="-514350">
              <a:buClrTx/>
              <a:buFont typeface="Arial" panose="020B0604020202020204" pitchFamily="34" charset="0"/>
              <a:buChar char="•"/>
            </a:pPr>
            <a:r>
              <a:rPr lang="en-US" sz="32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“By definition, the person who asks for mercy asks for something undeserved.”</a:t>
            </a:r>
            <a:endParaRPr lang="en-US" sz="1000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514350" indent="-514350">
              <a:buClrTx/>
              <a:buFont typeface="Arial" panose="020B0604020202020204" pitchFamily="34" charset="0"/>
              <a:buChar char="•"/>
            </a:pPr>
            <a:endParaRPr lang="en-US" sz="1000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>
              <a:buClrTx/>
            </a:pPr>
            <a:r>
              <a:rPr lang="en-US" sz="32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				– John MacArthur</a:t>
            </a:r>
          </a:p>
        </p:txBody>
      </p:sp>
    </p:spTree>
    <p:extLst>
      <p:ext uri="{BB962C8B-B14F-4D97-AF65-F5344CB8AC3E}">
        <p14:creationId xmlns:p14="http://schemas.microsoft.com/office/powerpoint/2010/main" val="1705711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4296B4-04AC-46C8-9D41-61159F3D488E}"/>
              </a:ext>
            </a:extLst>
          </p:cNvPr>
          <p:cNvSpPr txBox="1"/>
          <p:nvPr/>
        </p:nvSpPr>
        <p:spPr>
          <a:xfrm>
            <a:off x="346364" y="270931"/>
            <a:ext cx="85344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ClrTx/>
              <a:buFont typeface="+mj-lt"/>
              <a:buAutoNum type="arabicPeriod" startAt="2"/>
            </a:pPr>
            <a:r>
              <a:rPr lang="en-US" sz="32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woman identified Jesus as the Lord, the Son of David.</a:t>
            </a:r>
          </a:p>
          <a:p>
            <a:pPr marL="514350" indent="-514350">
              <a:buClrTx/>
              <a:buFont typeface="+mj-lt"/>
              <a:buAutoNum type="arabicPeriod" startAt="2"/>
            </a:pPr>
            <a:endParaRPr lang="en-US" sz="3200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32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Where the Jewish religious leaders identified Jesus as a friend of sinners, a drunk, and even as demon-controlled, this woman accurately identified Jesus as the Messiah.</a:t>
            </a:r>
          </a:p>
        </p:txBody>
      </p:sp>
    </p:spTree>
    <p:extLst>
      <p:ext uri="{BB962C8B-B14F-4D97-AF65-F5344CB8AC3E}">
        <p14:creationId xmlns:p14="http://schemas.microsoft.com/office/powerpoint/2010/main" val="656203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4296B4-04AC-46C8-9D41-61159F3D488E}"/>
              </a:ext>
            </a:extLst>
          </p:cNvPr>
          <p:cNvSpPr txBox="1"/>
          <p:nvPr/>
        </p:nvSpPr>
        <p:spPr>
          <a:xfrm>
            <a:off x="166255" y="270931"/>
            <a:ext cx="882534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ClrTx/>
              <a:buFont typeface="+mj-lt"/>
              <a:buAutoNum type="arabicPeriod" startAt="3"/>
            </a:pPr>
            <a:r>
              <a:rPr lang="en-US" sz="32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woman had a specific request for Jesus involving the healing of her daughter.</a:t>
            </a:r>
          </a:p>
          <a:p>
            <a:pPr>
              <a:buClrTx/>
            </a:pPr>
            <a:endParaRPr lang="en-US" sz="3200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32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woman sought help and healing from </a:t>
            </a:r>
            <a:r>
              <a:rPr lang="en-US" sz="3200" u="sng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Jesus</a:t>
            </a:r>
            <a:r>
              <a:rPr lang="en-US" sz="32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because she placed her faith in Him over anything and anybody else.</a:t>
            </a:r>
          </a:p>
        </p:txBody>
      </p:sp>
    </p:spTree>
    <p:extLst>
      <p:ext uri="{BB962C8B-B14F-4D97-AF65-F5344CB8AC3E}">
        <p14:creationId xmlns:p14="http://schemas.microsoft.com/office/powerpoint/2010/main" val="126773681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2400</TotalTime>
  <Words>977</Words>
  <Application>Microsoft Office PowerPoint</Application>
  <PresentationFormat>On-screen Show (16:9)</PresentationFormat>
  <Paragraphs>60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Cambria</vt:lpstr>
      <vt:lpstr>Wingdings</vt:lpstr>
      <vt:lpstr>Simple Dark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Thadd McElreath</dc:creator>
  <cp:lastModifiedBy>Thadd McElreath</cp:lastModifiedBy>
  <cp:revision>241</cp:revision>
  <dcterms:modified xsi:type="dcterms:W3CDTF">2026-04-10T21:46:01Z</dcterms:modified>
</cp:coreProperties>
</file>