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4" r:id="rId3"/>
    <p:sldId id="358" r:id="rId4"/>
    <p:sldId id="359" r:id="rId5"/>
    <p:sldId id="376" r:id="rId6"/>
    <p:sldId id="390" r:id="rId7"/>
    <p:sldId id="394" r:id="rId8"/>
    <p:sldId id="399" r:id="rId9"/>
    <p:sldId id="364" r:id="rId10"/>
    <p:sldId id="375" r:id="rId11"/>
    <p:sldId id="395" r:id="rId12"/>
    <p:sldId id="396" r:id="rId13"/>
    <p:sldId id="367" r:id="rId14"/>
    <p:sldId id="379" r:id="rId15"/>
    <p:sldId id="380" r:id="rId16"/>
    <p:sldId id="378" r:id="rId17"/>
    <p:sldId id="397" r:id="rId18"/>
    <p:sldId id="271" r:id="rId19"/>
    <p:sldId id="272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>
      <p:cViewPr varScale="1">
        <p:scale>
          <a:sx n="138" d="100"/>
          <a:sy n="138" d="100"/>
        </p:scale>
        <p:origin x="22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92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61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89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80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2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032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768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213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037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10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39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37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47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67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99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94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15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 descr="A crown of thorns and a crown of thorns&#10;&#10;Description automatically generated">
            <a:extLst>
              <a:ext uri="{FF2B5EF4-FFF2-40B4-BE49-F238E27FC236}">
                <a16:creationId xmlns:a16="http://schemas.microsoft.com/office/drawing/2014/main" id="{0033701A-A1EC-3966-D960-F7CEB7B0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176" y="-147912"/>
            <a:ext cx="9669910" cy="5439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F6F04-5F63-6DD2-CB7C-9B8F6025BF8D}"/>
              </a:ext>
            </a:extLst>
          </p:cNvPr>
          <p:cNvSpPr txBox="1"/>
          <p:nvPr/>
        </p:nvSpPr>
        <p:spPr>
          <a:xfrm>
            <a:off x="629142" y="1633796"/>
            <a:ext cx="794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The King and His Kingdom Part 58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“The King is on the Move”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14756-1E81-34A4-4AB5-0478DAEB6F5D}"/>
              </a:ext>
            </a:extLst>
          </p:cNvPr>
          <p:cNvSpPr txBox="1"/>
          <p:nvPr/>
        </p:nvSpPr>
        <p:spPr>
          <a:xfrm>
            <a:off x="600362" y="3436455"/>
            <a:ext cx="7943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Matthew 14:34–15:9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                                         </a:t>
            </a:r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March 22,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77091" y="270931"/>
            <a:ext cx="86036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Breaking Point </a:t>
            </a: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“the moment of greatest strain at which someone or something gives way.”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Pharisees and Scribes confront Jesus about violations of the tradition of the elders.</a:t>
            </a:r>
          </a:p>
        </p:txBody>
      </p:sp>
    </p:spTree>
    <p:extLst>
      <p:ext uri="{BB962C8B-B14F-4D97-AF65-F5344CB8AC3E}">
        <p14:creationId xmlns:p14="http://schemas.microsoft.com/office/powerpoint/2010/main" val="409197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32064" y="291713"/>
            <a:ext cx="867987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“… some of the biggest threats to faithful discipleship come from highly esteemed religious traditions.” </a:t>
            </a:r>
          </a:p>
          <a:p>
            <a:pPr>
              <a:buClrTx/>
            </a:pPr>
            <a:r>
              <a:rPr lang="en-US" sz="3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	– David Platt</a:t>
            </a:r>
          </a:p>
        </p:txBody>
      </p:sp>
    </p:spTree>
    <p:extLst>
      <p:ext uri="{BB962C8B-B14F-4D97-AF65-F5344CB8AC3E}">
        <p14:creationId xmlns:p14="http://schemas.microsoft.com/office/powerpoint/2010/main" val="271235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32064" y="291713"/>
            <a:ext cx="86798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0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[3] He answered them, “And why do you break the commandment of God for the sake of your tradition? [4] For God commanded, ‘Honor your father and your mother,’ and, ‘Whoever reviles father or mother must surely die.’ [5] But you say, ‘If anyone tells his father or his mother, “What you would have gained from me is given to God,” [6] he need not honor his father.’ So for the sake of your tradition you have made void the word of God. [7] You hypocrites! …</a:t>
            </a:r>
          </a:p>
        </p:txBody>
      </p:sp>
    </p:spTree>
    <p:extLst>
      <p:ext uri="{BB962C8B-B14F-4D97-AF65-F5344CB8AC3E}">
        <p14:creationId xmlns:p14="http://schemas.microsoft.com/office/powerpoint/2010/main" val="72650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will always be seemingly good things in our lives that blind us to the things God wants us to see.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Opportunities to serve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1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Identifying sin in our lives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1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Compassion for others</a:t>
            </a:r>
          </a:p>
        </p:txBody>
      </p:sp>
    </p:spTree>
    <p:extLst>
      <p:ext uri="{BB962C8B-B14F-4D97-AF65-F5344CB8AC3E}">
        <p14:creationId xmlns:p14="http://schemas.microsoft.com/office/powerpoint/2010/main" val="2726254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166255" y="270931"/>
            <a:ext cx="8825345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Tx/>
              <a:buFont typeface="+mj-lt"/>
              <a:buAutoNum type="arabicPeriod" startAt="3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Regularly Concerned about the Heart.</a:t>
            </a:r>
          </a:p>
          <a:p>
            <a:pPr>
              <a:buClrTx/>
            </a:pPr>
            <a:endParaRPr lang="en-US" sz="2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[7] You hypocrites! Well did Isaiah prophesy of you, when he said: [8] “‘This people honors me with their lips, but their heart is far from me; [9] in vain do they worship me, teaching as doctrines the commandments of men.’”</a:t>
            </a:r>
          </a:p>
          <a:p>
            <a:pPr marL="514350" indent="-514350">
              <a:buClrTx/>
              <a:buFont typeface="+mj-lt"/>
              <a:buAutoNum type="arabicPeriod" startAt="3"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3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Jesus was not only confronting the leaders about their false religious system, but He also desired for them to see His true concern for their hearts.</a:t>
            </a:r>
          </a:p>
        </p:txBody>
      </p:sp>
    </p:spTree>
    <p:extLst>
      <p:ext uri="{BB962C8B-B14F-4D97-AF65-F5344CB8AC3E}">
        <p14:creationId xmlns:p14="http://schemas.microsoft.com/office/powerpoint/2010/main" val="4292820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3C658-45B2-4A5A-8426-FDE295B99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11" y="166978"/>
            <a:ext cx="7214314" cy="48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7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Point of Application:</a:t>
            </a:r>
          </a:p>
          <a:p>
            <a:pPr>
              <a:buClrTx/>
            </a:pPr>
            <a:endParaRPr lang="en-US" sz="1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Take a serious look in the mirror, not to examine what we see on the outside, but rather to examine what is on the inside.</a:t>
            </a:r>
          </a:p>
        </p:txBody>
      </p:sp>
    </p:spTree>
    <p:extLst>
      <p:ext uri="{BB962C8B-B14F-4D97-AF65-F5344CB8AC3E}">
        <p14:creationId xmlns:p14="http://schemas.microsoft.com/office/powerpoint/2010/main" val="2713777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Resources (1):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J. Vernon McGee.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“Thru the Bible with J. Vernon McGee, Volume IV, Matthew-Romans.”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Thomas Nelson Publishing, 1982.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 MacArthur.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MacArthur New Testament Commentary.”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Moody Publishers, 1985.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Warren W. </a:t>
            </a: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Wiersbe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</a:t>
            </a:r>
            <a:r>
              <a:rPr lang="en-US" sz="2400" i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Wiersbe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Bible Commentary, The Complete New Testament in One Volume.”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David C. Cook, 2007.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Platt.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“Christ Centered Exposition: Exalting Jesus in Matthew.”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Series Editors: David Platt, Daniel L. Akin, and Tony Merida. </a:t>
            </a: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B&amp;H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Publishing Group, 2013.</a:t>
            </a:r>
          </a:p>
        </p:txBody>
      </p:sp>
    </p:spTree>
    <p:extLst>
      <p:ext uri="{BB962C8B-B14F-4D97-AF65-F5344CB8AC3E}">
        <p14:creationId xmlns:p14="http://schemas.microsoft.com/office/powerpoint/2010/main" val="94202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Resources (2):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 H. Spurgeon.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“Commentary on Matthew: The Gospel of the Kingdom.”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Banner of Truth Trust, first publication 1893, reprinted 2010, 2013.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Bre'Anna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Grant.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“Police say Oregon man who stole a car with a child in the back seat came back and 'lectured' the mom about parenting.”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Insider, 1-17-21.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- https://therunningchannel.com/whats-it-really-like-to-run-the-boston-marathon/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Eugene H. Peterson.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“Run with the Horses: The Quest for Life at Its Best.”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IVP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Books, 2009, pp. 104-105.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170121" y="270931"/>
            <a:ext cx="882502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Relentlessly Compassionate.   Matthew 14:34-36</a:t>
            </a:r>
          </a:p>
          <a:p>
            <a:pPr>
              <a:buClrTx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514350">
              <a:buClrTx/>
              <a:buFont typeface="+mj-lt"/>
              <a:buAutoNum type="arabicPeriod" startAt="2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Rightfully Confrontational.      Matthew 15:1-6</a:t>
            </a:r>
          </a:p>
          <a:p>
            <a:pPr>
              <a:buClrTx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514350">
              <a:buClrTx/>
              <a:buFont typeface="+mj-lt"/>
              <a:buAutoNum type="arabicPeriod" startAt="3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Regularly Concerned about the Heart. Matthew 15:7-9</a:t>
            </a:r>
          </a:p>
        </p:txBody>
      </p:sp>
    </p:spTree>
    <p:extLst>
      <p:ext uri="{BB962C8B-B14F-4D97-AF65-F5344CB8AC3E}">
        <p14:creationId xmlns:p14="http://schemas.microsoft.com/office/powerpoint/2010/main" val="124161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14:34-36 – [34] And when they had crossed over, they came to land at Gennesaret. [35] And when the men of that place recognized him, they sent around to all that region and brought to him all who were sick [36] and implored him that they might only touch the fringe of his garment. And as many as touched it were made well.</a:t>
            </a:r>
          </a:p>
        </p:txBody>
      </p:sp>
    </p:spTree>
    <p:extLst>
      <p:ext uri="{BB962C8B-B14F-4D97-AF65-F5344CB8AC3E}">
        <p14:creationId xmlns:p14="http://schemas.microsoft.com/office/powerpoint/2010/main" val="245169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15:1-9 – [1] Then Pharisees and scribes came to Jesus from Jerusalem and said, [2] “Why do your disciples break the tradition of the elders? For they do not wash their hands when they eat.” [3] He answered them, “And why do you break the commandment of God for the sake of your tradition? </a:t>
            </a:r>
          </a:p>
        </p:txBody>
      </p:sp>
    </p:spTree>
    <p:extLst>
      <p:ext uri="{BB962C8B-B14F-4D97-AF65-F5344CB8AC3E}">
        <p14:creationId xmlns:p14="http://schemas.microsoft.com/office/powerpoint/2010/main" val="64416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[4] For God commanded, ‘Honor your father and your mother,’ and, ‘Whoever reviles father or mother must surely die.’ [5] But you say, ‘If anyone tells his father or his mother, “What you would have gained from me is given to God,” [6] he need not honor his father.’ So for the sake of your tradition you have made void the word of God. </a:t>
            </a:r>
          </a:p>
        </p:txBody>
      </p:sp>
    </p:spTree>
    <p:extLst>
      <p:ext uri="{BB962C8B-B14F-4D97-AF65-F5344CB8AC3E}">
        <p14:creationId xmlns:p14="http://schemas.microsoft.com/office/powerpoint/2010/main" val="362547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[7] You hypocrites! Well did Isaiah prophesy of you, when he said: [8] “‘This people honors me with their lips, but their heart is far from me; [9] in vain do they worship me, teaching as 	doctrines the commandments of men.’”</a:t>
            </a:r>
          </a:p>
        </p:txBody>
      </p:sp>
    </p:spTree>
    <p:extLst>
      <p:ext uri="{BB962C8B-B14F-4D97-AF65-F5344CB8AC3E}">
        <p14:creationId xmlns:p14="http://schemas.microsoft.com/office/powerpoint/2010/main" val="241770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7562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Relentlessly Compassionate.</a:t>
            </a:r>
          </a:p>
          <a:p>
            <a:pPr marL="514350" indent="-514350">
              <a:buClrTx/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514350">
              <a:buClrTx/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14:34-36 – [34] And when they had crossed over, they came to land at Gennesaret. [35] And when the men of that place recognized him, they sent around to all that region and brought to him all who were sick [36] and implored him that they might only touch the fringe of his garment. And as many as touched it were made well.</a:t>
            </a:r>
          </a:p>
        </p:txBody>
      </p:sp>
    </p:spTree>
    <p:extLst>
      <p:ext uri="{BB962C8B-B14F-4D97-AF65-F5344CB8AC3E}">
        <p14:creationId xmlns:p14="http://schemas.microsoft.com/office/powerpoint/2010/main" val="28499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matter how insignificant your needs may seem to you, you can and should always bring them to Jesus.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need to be more compassionate and patient with others.</a:t>
            </a:r>
          </a:p>
        </p:txBody>
      </p:sp>
    </p:spTree>
    <p:extLst>
      <p:ext uri="{BB962C8B-B14F-4D97-AF65-F5344CB8AC3E}">
        <p14:creationId xmlns:p14="http://schemas.microsoft.com/office/powerpoint/2010/main" val="170571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Tx/>
              <a:buFont typeface="+mj-lt"/>
              <a:buAutoNum type="arabicPeriod" startAt="2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King is Rightfully Confrontational. </a:t>
            </a:r>
          </a:p>
          <a:p>
            <a:pPr marL="514350" indent="-514350">
              <a:buClrTx/>
              <a:buFont typeface="+mj-lt"/>
              <a:buAutoNum type="arabicPeriod" startAt="2"/>
            </a:pPr>
            <a:endParaRPr lang="en-US" sz="2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15:1-2 – [1] Then Pharisees and scribes came to Jesus from Jerusalem and said, [2] “Why do your disciples break the tradition of the elders? For they do not wash their hands when they eat.” </a:t>
            </a:r>
          </a:p>
        </p:txBody>
      </p:sp>
    </p:spTree>
    <p:extLst>
      <p:ext uri="{BB962C8B-B14F-4D97-AF65-F5344CB8AC3E}">
        <p14:creationId xmlns:p14="http://schemas.microsoft.com/office/powerpoint/2010/main" val="6562035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1034</Words>
  <Application>Microsoft Office PowerPoint</Application>
  <PresentationFormat>On-screen Show (16:9)</PresentationFormat>
  <Paragraphs>51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Wingdings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Thadd McElreath</dc:creator>
  <cp:lastModifiedBy>Thadd McElreath</cp:lastModifiedBy>
  <cp:revision>230</cp:revision>
  <dcterms:modified xsi:type="dcterms:W3CDTF">2026-03-20T19:23:16Z</dcterms:modified>
</cp:coreProperties>
</file>