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74" r:id="rId3"/>
    <p:sldId id="358" r:id="rId4"/>
    <p:sldId id="359" r:id="rId5"/>
    <p:sldId id="376" r:id="rId6"/>
    <p:sldId id="390" r:id="rId7"/>
    <p:sldId id="391" r:id="rId8"/>
    <p:sldId id="392" r:id="rId9"/>
    <p:sldId id="393" r:id="rId10"/>
    <p:sldId id="394" r:id="rId11"/>
    <p:sldId id="399" r:id="rId12"/>
    <p:sldId id="378" r:id="rId13"/>
    <p:sldId id="364" r:id="rId14"/>
    <p:sldId id="375" r:id="rId15"/>
    <p:sldId id="395" r:id="rId16"/>
    <p:sldId id="396" r:id="rId17"/>
    <p:sldId id="367" r:id="rId18"/>
    <p:sldId id="379" r:id="rId19"/>
    <p:sldId id="380" r:id="rId20"/>
    <p:sldId id="397" r:id="rId21"/>
    <p:sldId id="381" r:id="rId22"/>
    <p:sldId id="382" r:id="rId23"/>
    <p:sldId id="384" r:id="rId24"/>
    <p:sldId id="398" r:id="rId25"/>
    <p:sldId id="271" r:id="rId26"/>
    <p:sldId id="27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7"/>
  </p:normalViewPr>
  <p:slideViewPr>
    <p:cSldViewPr snapToGrid="0">
      <p:cViewPr varScale="1">
        <p:scale>
          <a:sx n="135" d="100"/>
          <a:sy n="135" d="100"/>
        </p:scale>
        <p:origin x="300"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119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948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0768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15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3927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615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8896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080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92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0032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4393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213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399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12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306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60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3037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106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637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475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67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4999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138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366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02601575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02601575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437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dirty="0"/>
          </a:p>
        </p:txBody>
      </p:sp>
      <p:pic>
        <p:nvPicPr>
          <p:cNvPr id="7" name="Picture 6" descr="A crown of thorns and a crown of thorns&#10;&#10;Description automatically generated">
            <a:extLst>
              <a:ext uri="{FF2B5EF4-FFF2-40B4-BE49-F238E27FC236}">
                <a16:creationId xmlns:a16="http://schemas.microsoft.com/office/drawing/2014/main" id="{0033701A-A1EC-3966-D960-F7CEB7B0A2B5}"/>
              </a:ext>
            </a:extLst>
          </p:cNvPr>
          <p:cNvPicPr>
            <a:picLocks noChangeAspect="1"/>
          </p:cNvPicPr>
          <p:nvPr/>
        </p:nvPicPr>
        <p:blipFill>
          <a:blip r:embed="rId3"/>
          <a:stretch>
            <a:fillRect/>
          </a:stretch>
        </p:blipFill>
        <p:spPr>
          <a:xfrm>
            <a:off x="-234176" y="-147912"/>
            <a:ext cx="9669910" cy="5439324"/>
          </a:xfrm>
          <a:prstGeom prst="rect">
            <a:avLst/>
          </a:prstGeom>
        </p:spPr>
      </p:pic>
      <p:sp>
        <p:nvSpPr>
          <p:cNvPr id="4" name="TextBox 3">
            <a:extLst>
              <a:ext uri="{FF2B5EF4-FFF2-40B4-BE49-F238E27FC236}">
                <a16:creationId xmlns:a16="http://schemas.microsoft.com/office/drawing/2014/main" id="{7F6F6F04-5F63-6DD2-CB7C-9B8F6025BF8D}"/>
              </a:ext>
            </a:extLst>
          </p:cNvPr>
          <p:cNvSpPr txBox="1"/>
          <p:nvPr/>
        </p:nvSpPr>
        <p:spPr>
          <a:xfrm>
            <a:off x="629142" y="1633796"/>
            <a:ext cx="7943273" cy="1200329"/>
          </a:xfrm>
          <a:prstGeom prst="rect">
            <a:avLst/>
          </a:prstGeom>
          <a:noFill/>
        </p:spPr>
        <p:txBody>
          <a:bodyPr wrap="square" rtlCol="0">
            <a:spAutoFit/>
          </a:bodyPr>
          <a:lstStyle/>
          <a:p>
            <a:pPr algn="ctr"/>
            <a:r>
              <a:rPr lang="en-US" sz="3600" dirty="0">
                <a:solidFill>
                  <a:schemeClr val="tx1"/>
                </a:solidFill>
                <a:latin typeface="Cambria" panose="02040503050406030204" pitchFamily="18" charset="0"/>
              </a:rPr>
              <a:t>The King and His Kingdom Part 56</a:t>
            </a:r>
            <a:endParaRPr lang="en-US" sz="1000" dirty="0">
              <a:solidFill>
                <a:schemeClr val="tx1"/>
              </a:solidFill>
              <a:latin typeface="Cambria" panose="02040503050406030204" pitchFamily="18" charset="0"/>
            </a:endParaRPr>
          </a:p>
          <a:p>
            <a:pPr algn="ctr"/>
            <a:r>
              <a:rPr lang="en-US" sz="3600" dirty="0">
                <a:solidFill>
                  <a:schemeClr val="tx1"/>
                </a:solidFill>
                <a:latin typeface="Cambria" panose="02040503050406030204" pitchFamily="18" charset="0"/>
              </a:rPr>
              <a:t>“Jesus Feeds the Five Thousand”</a:t>
            </a:r>
          </a:p>
        </p:txBody>
      </p:sp>
      <p:sp>
        <p:nvSpPr>
          <p:cNvPr id="5" name="TextBox 4">
            <a:extLst>
              <a:ext uri="{FF2B5EF4-FFF2-40B4-BE49-F238E27FC236}">
                <a16:creationId xmlns:a16="http://schemas.microsoft.com/office/drawing/2014/main" id="{CD014756-1E81-34A4-4AB5-0478DAEB6F5D}"/>
              </a:ext>
            </a:extLst>
          </p:cNvPr>
          <p:cNvSpPr txBox="1"/>
          <p:nvPr/>
        </p:nvSpPr>
        <p:spPr>
          <a:xfrm>
            <a:off x="600362" y="3436455"/>
            <a:ext cx="7943273" cy="553998"/>
          </a:xfrm>
          <a:prstGeom prst="rect">
            <a:avLst/>
          </a:prstGeom>
          <a:noFill/>
        </p:spPr>
        <p:txBody>
          <a:bodyPr wrap="square" rtlCol="0">
            <a:spAutoFit/>
          </a:bodyPr>
          <a:lstStyle/>
          <a:p>
            <a:pPr algn="ctr"/>
            <a:r>
              <a:rPr lang="en-US" sz="3000" dirty="0">
                <a:solidFill>
                  <a:schemeClr val="tx1"/>
                </a:solidFill>
                <a:latin typeface="Cambria" panose="02040503050406030204" pitchFamily="18" charset="0"/>
              </a:rPr>
              <a:t>Matthew 14:13-21</a:t>
            </a:r>
            <a:r>
              <a:rPr lang="en-US" dirty="0">
                <a:solidFill>
                  <a:schemeClr val="tx1"/>
                </a:solidFill>
                <a:latin typeface="Cambria" panose="02040503050406030204" pitchFamily="18" charset="0"/>
              </a:rPr>
              <a:t>                                          </a:t>
            </a:r>
            <a:r>
              <a:rPr lang="en-US" sz="3000" dirty="0">
                <a:solidFill>
                  <a:schemeClr val="tx1"/>
                </a:solidFill>
                <a:latin typeface="Cambria" panose="02040503050406030204" pitchFamily="18" charset="0"/>
              </a:rPr>
              <a:t>March 8,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708434"/>
          </a:xfrm>
          <a:prstGeom prst="rect">
            <a:avLst/>
          </a:prstGeom>
          <a:noFill/>
        </p:spPr>
        <p:txBody>
          <a:bodyPr wrap="square">
            <a:spAutoFit/>
          </a:bodyPr>
          <a:lstStyle/>
          <a:p>
            <a:pPr marL="457200" indent="-457200">
              <a:buClrTx/>
              <a:buFont typeface="Arial" panose="020B0604020202020204" pitchFamily="34" charset="0"/>
              <a:buChar char="•"/>
            </a:pPr>
            <a:r>
              <a:rPr lang="en-US" sz="3400" kern="1200" dirty="0">
                <a:solidFill>
                  <a:prstClr val="white"/>
                </a:solidFill>
                <a:latin typeface="Calibri" panose="020F0502020204030204" pitchFamily="34" charset="0"/>
                <a:ea typeface="+mn-ea"/>
                <a:cs typeface="Calibri" panose="020F0502020204030204" pitchFamily="34" charset="0"/>
              </a:rPr>
              <a:t>[14] When he went ashore he saw a great crowd, and he had compassion on them and healed their sick. </a:t>
            </a:r>
          </a:p>
          <a:p>
            <a:pPr>
              <a:buClrTx/>
              <a:buFontTx/>
              <a:buNone/>
            </a:pPr>
            <a:endParaRPr lang="en-US" sz="34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arenR"/>
            </a:pPr>
            <a:r>
              <a:rPr lang="en-US" sz="3400" kern="1200" dirty="0">
                <a:solidFill>
                  <a:prstClr val="white"/>
                </a:solidFill>
                <a:latin typeface="Calibri" panose="020F0502020204030204" pitchFamily="34" charset="0"/>
                <a:ea typeface="+mn-ea"/>
                <a:cs typeface="Calibri" panose="020F0502020204030204" pitchFamily="34" charset="0"/>
              </a:rPr>
              <a:t>We must look for ways to show compassion. </a:t>
            </a:r>
          </a:p>
        </p:txBody>
      </p:sp>
    </p:spTree>
    <p:extLst>
      <p:ext uri="{BB962C8B-B14F-4D97-AF65-F5344CB8AC3E}">
        <p14:creationId xmlns:p14="http://schemas.microsoft.com/office/powerpoint/2010/main" val="284994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[15] Now when it was evening, the disciples came to him and said, “This is a desolate place, and the day is now over; send the crowds away to go into the villages and buy food for themselves.” [16] But Jesus said, “They need not go away; you give them something to eat.” [17] They said to him, “We have only five loaves here and two fish.”</a:t>
            </a:r>
          </a:p>
        </p:txBody>
      </p:sp>
    </p:spTree>
    <p:extLst>
      <p:ext uri="{BB962C8B-B14F-4D97-AF65-F5344CB8AC3E}">
        <p14:creationId xmlns:p14="http://schemas.microsoft.com/office/powerpoint/2010/main" val="1705711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3" name="Picture 2">
            <a:extLst>
              <a:ext uri="{FF2B5EF4-FFF2-40B4-BE49-F238E27FC236}">
                <a16:creationId xmlns:a16="http://schemas.microsoft.com/office/drawing/2014/main" id="{34AD3C7B-1D38-46AA-A808-D1D1927F230C}"/>
              </a:ext>
            </a:extLst>
          </p:cNvPr>
          <p:cNvPicPr>
            <a:picLocks noChangeAspect="1"/>
          </p:cNvPicPr>
          <p:nvPr/>
        </p:nvPicPr>
        <p:blipFill>
          <a:blip r:embed="rId4"/>
          <a:stretch>
            <a:fillRect/>
          </a:stretch>
        </p:blipFill>
        <p:spPr>
          <a:xfrm>
            <a:off x="183791" y="353290"/>
            <a:ext cx="8876858" cy="3969327"/>
          </a:xfrm>
          <a:prstGeom prst="rect">
            <a:avLst/>
          </a:prstGeom>
        </p:spPr>
      </p:pic>
    </p:spTree>
    <p:extLst>
      <p:ext uri="{BB962C8B-B14F-4D97-AF65-F5344CB8AC3E}">
        <p14:creationId xmlns:p14="http://schemas.microsoft.com/office/powerpoint/2010/main" val="1412574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1661993"/>
          </a:xfrm>
          <a:prstGeom prst="rect">
            <a:avLst/>
          </a:prstGeom>
          <a:noFill/>
        </p:spPr>
        <p:txBody>
          <a:bodyPr wrap="square">
            <a:spAutoFit/>
          </a:bodyPr>
          <a:lstStyle/>
          <a:p>
            <a:pPr marL="457200" indent="-457200">
              <a:buClrTx/>
              <a:buFont typeface="Arial" panose="020B0604020202020204" pitchFamily="34" charset="0"/>
              <a:buChar char="•"/>
            </a:pPr>
            <a:r>
              <a:rPr lang="en-US" sz="3400" kern="1200" dirty="0">
                <a:solidFill>
                  <a:prstClr val="white"/>
                </a:solidFill>
                <a:latin typeface="Calibri" panose="020F0502020204030204" pitchFamily="34" charset="0"/>
                <a:ea typeface="+mn-ea"/>
                <a:cs typeface="Calibri" panose="020F0502020204030204" pitchFamily="34" charset="0"/>
              </a:rPr>
              <a:t>The disciples were focused on earthly circumstances rather than heavenly opportunities. </a:t>
            </a:r>
          </a:p>
        </p:txBody>
      </p:sp>
    </p:spTree>
    <p:extLst>
      <p:ext uri="{BB962C8B-B14F-4D97-AF65-F5344CB8AC3E}">
        <p14:creationId xmlns:p14="http://schemas.microsoft.com/office/powerpoint/2010/main" val="65620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185214"/>
          </a:xfrm>
          <a:prstGeom prst="rect">
            <a:avLst/>
          </a:prstGeom>
          <a:noFill/>
        </p:spPr>
        <p:txBody>
          <a:bodyPr wrap="square">
            <a:spAutoFit/>
          </a:bodyPr>
          <a:lstStyle/>
          <a:p>
            <a:pPr marL="457200" indent="-457200">
              <a:buClrTx/>
              <a:buFont typeface="Arial" panose="020B0604020202020204" pitchFamily="34" charset="0"/>
              <a:buChar char="•"/>
            </a:pPr>
            <a:r>
              <a:rPr lang="en-US" sz="3400" kern="1200" dirty="0">
                <a:solidFill>
                  <a:prstClr val="white"/>
                </a:solidFill>
                <a:latin typeface="Calibri" panose="020F0502020204030204" pitchFamily="34" charset="0"/>
                <a:ea typeface="+mn-ea"/>
                <a:cs typeface="Calibri" panose="020F0502020204030204" pitchFamily="34" charset="0"/>
              </a:rPr>
              <a:t>[16] But Jesus said, “They need not go away; you give them something to eat.” [17] They said to him, “We have only five loaves here and two fish.”</a:t>
            </a:r>
          </a:p>
        </p:txBody>
      </p:sp>
    </p:spTree>
    <p:extLst>
      <p:ext uri="{BB962C8B-B14F-4D97-AF65-F5344CB8AC3E}">
        <p14:creationId xmlns:p14="http://schemas.microsoft.com/office/powerpoint/2010/main" val="409197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32064" y="291713"/>
            <a:ext cx="8679872" cy="4154984"/>
          </a:xfrm>
          <a:prstGeom prst="rect">
            <a:avLst/>
          </a:prstGeom>
          <a:noFill/>
        </p:spPr>
        <p:txBody>
          <a:bodyPr wrap="square">
            <a:spAutoFit/>
          </a:bodyPr>
          <a:lstStyle/>
          <a:p>
            <a:pPr marL="457200" indent="-457200">
              <a:buClrTx/>
              <a:buFont typeface="Arial" panose="020B0604020202020204" pitchFamily="34" charset="0"/>
              <a:buChar char="•"/>
            </a:pPr>
            <a:r>
              <a:rPr lang="en-US" sz="3200" i="1" kern="1200" dirty="0">
                <a:solidFill>
                  <a:prstClr val="white"/>
                </a:solidFill>
                <a:latin typeface="Calibri" panose="020F0502020204030204" pitchFamily="34" charset="0"/>
                <a:ea typeface="+mn-ea"/>
                <a:cs typeface="Calibri" panose="020F0502020204030204" pitchFamily="34" charset="0"/>
              </a:rPr>
              <a:t>“Have you ever been asked by God to do something that just seems, feels, and senses to be impossible?” </a:t>
            </a:r>
          </a:p>
          <a:p>
            <a:pPr marL="457200" indent="-45720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Arial" panose="020B0604020202020204" pitchFamily="34" charset="0"/>
              <a:buChar char="•"/>
            </a:pPr>
            <a:r>
              <a:rPr lang="en-US" sz="3200" i="1" kern="1200" dirty="0">
                <a:solidFill>
                  <a:prstClr val="white"/>
                </a:solidFill>
                <a:latin typeface="Calibri" panose="020F0502020204030204" pitchFamily="34" charset="0"/>
                <a:ea typeface="+mn-ea"/>
                <a:cs typeface="Calibri" panose="020F0502020204030204" pitchFamily="34" charset="0"/>
              </a:rPr>
              <a:t>“Have you ever been asked by God to do something where you’re going, ‘I don’t even know how I possibly could be obedient to this?’”</a:t>
            </a:r>
            <a:endParaRPr lang="en-US" sz="2000" i="1" kern="1200" dirty="0">
              <a:solidFill>
                <a:prstClr val="white"/>
              </a:solidFill>
              <a:latin typeface="Calibri" panose="020F0502020204030204" pitchFamily="34" charset="0"/>
              <a:ea typeface="+mn-ea"/>
              <a:cs typeface="Calibri" panose="020F0502020204030204" pitchFamily="34" charset="0"/>
            </a:endParaRPr>
          </a:p>
          <a:p>
            <a:pPr>
              <a:buClrTx/>
            </a:pPr>
            <a:endParaRPr lang="en-US" sz="20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						– Matt Chandler</a:t>
            </a:r>
          </a:p>
        </p:txBody>
      </p:sp>
    </p:spTree>
    <p:extLst>
      <p:ext uri="{BB962C8B-B14F-4D97-AF65-F5344CB8AC3E}">
        <p14:creationId xmlns:p14="http://schemas.microsoft.com/office/powerpoint/2010/main" val="2712351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32064" y="291713"/>
            <a:ext cx="8679872" cy="353943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“Before we ask the impossible, let’s start with the possible and give Him (Jesus) what we have.” </a:t>
            </a:r>
          </a:p>
          <a:p>
            <a:pPr>
              <a:buClrTx/>
            </a:pPr>
            <a:r>
              <a:rPr lang="en-US" sz="3200" kern="1200" dirty="0">
                <a:solidFill>
                  <a:prstClr val="white"/>
                </a:solidFill>
                <a:latin typeface="Calibri" panose="020F0502020204030204" pitchFamily="34" charset="0"/>
                <a:ea typeface="+mn-ea"/>
                <a:cs typeface="Calibri" panose="020F0502020204030204" pitchFamily="34" charset="0"/>
              </a:rPr>
              <a:t>					– Warren </a:t>
            </a:r>
            <a:r>
              <a:rPr lang="en-US" sz="3200" kern="1200" dirty="0" err="1">
                <a:solidFill>
                  <a:prstClr val="white"/>
                </a:solidFill>
                <a:latin typeface="Calibri" panose="020F0502020204030204" pitchFamily="34" charset="0"/>
                <a:ea typeface="+mn-ea"/>
                <a:cs typeface="Calibri" panose="020F0502020204030204" pitchFamily="34" charset="0"/>
              </a:rPr>
              <a:t>Wiersbe</a:t>
            </a:r>
            <a:endParaRPr lang="en-US" sz="3200" kern="1200" dirty="0">
              <a:solidFill>
                <a:prstClr val="white"/>
              </a:solidFill>
              <a:latin typeface="Calibri" panose="020F0502020204030204" pitchFamily="34" charset="0"/>
              <a:ea typeface="+mn-ea"/>
              <a:cs typeface="Calibri" panose="020F0502020204030204" pitchFamily="34" charset="0"/>
            </a:endParaRPr>
          </a:p>
          <a:p>
            <a:pPr>
              <a:buClrTx/>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arenR" startAt="2"/>
            </a:pPr>
            <a:r>
              <a:rPr lang="en-US" sz="3200" kern="1200" dirty="0">
                <a:solidFill>
                  <a:prstClr val="white"/>
                </a:solidFill>
                <a:latin typeface="Calibri" panose="020F0502020204030204" pitchFamily="34" charset="0"/>
                <a:ea typeface="+mn-ea"/>
                <a:cs typeface="Calibri" panose="020F0502020204030204" pitchFamily="34" charset="0"/>
              </a:rPr>
              <a:t>We must be willing to give everything we have to Jesus. </a:t>
            </a:r>
          </a:p>
        </p:txBody>
      </p:sp>
    </p:spTree>
    <p:extLst>
      <p:ext uri="{BB962C8B-B14F-4D97-AF65-F5344CB8AC3E}">
        <p14:creationId xmlns:p14="http://schemas.microsoft.com/office/powerpoint/2010/main" val="726502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[18] And he said, “Bring them here to me.” [19] Then he ordered the crowds to sit down on the grass, and taking the five loaves and the two fish, he looked up to heaven and said a blessing. Then he broke the loaves and gave them to the disciples, and the disciples gave them to the crowds.</a:t>
            </a:r>
          </a:p>
        </p:txBody>
      </p:sp>
    </p:spTree>
    <p:extLst>
      <p:ext uri="{BB962C8B-B14F-4D97-AF65-F5344CB8AC3E}">
        <p14:creationId xmlns:p14="http://schemas.microsoft.com/office/powerpoint/2010/main" val="2726254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708434"/>
          </a:xfrm>
          <a:prstGeom prst="rect">
            <a:avLst/>
          </a:prstGeom>
          <a:noFill/>
        </p:spPr>
        <p:txBody>
          <a:bodyPr wrap="square">
            <a:spAutoFit/>
          </a:bodyPr>
          <a:lstStyle/>
          <a:p>
            <a:pPr marL="514350" indent="-514350">
              <a:buClrTx/>
              <a:buFont typeface="+mj-lt"/>
              <a:buAutoNum type="arabicParenR" startAt="3"/>
            </a:pPr>
            <a:r>
              <a:rPr lang="en-US" sz="3400" kern="1200" dirty="0">
                <a:solidFill>
                  <a:prstClr val="white"/>
                </a:solidFill>
                <a:latin typeface="Calibri" panose="020F0502020204030204" pitchFamily="34" charset="0"/>
                <a:ea typeface="+mn-ea"/>
                <a:cs typeface="Calibri" panose="020F0502020204030204" pitchFamily="34" charset="0"/>
              </a:rPr>
              <a:t>We must take the first step of obedience.</a:t>
            </a:r>
          </a:p>
          <a:p>
            <a:pPr marL="514350" indent="-514350">
              <a:buClrTx/>
              <a:buFont typeface="+mj-lt"/>
              <a:buAutoNum type="arabicParenR" startAt="3"/>
            </a:pPr>
            <a:endParaRPr lang="en-US" sz="34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Arial" panose="020B0604020202020204" pitchFamily="34" charset="0"/>
              <a:buChar char="•"/>
            </a:pPr>
            <a:r>
              <a:rPr lang="en-US" sz="3400" kern="1200" dirty="0">
                <a:solidFill>
                  <a:prstClr val="white"/>
                </a:solidFill>
                <a:latin typeface="Calibri" panose="020F0502020204030204" pitchFamily="34" charset="0"/>
                <a:ea typeface="+mn-ea"/>
                <a:cs typeface="Calibri" panose="020F0502020204030204" pitchFamily="34" charset="0"/>
              </a:rPr>
              <a:t>“Sometimes obedience must precede understanding.” </a:t>
            </a:r>
          </a:p>
          <a:p>
            <a:pPr>
              <a:buClrTx/>
            </a:pPr>
            <a:r>
              <a:rPr lang="en-US" sz="3400" kern="1200" dirty="0">
                <a:solidFill>
                  <a:prstClr val="white"/>
                </a:solidFill>
                <a:latin typeface="Calibri" panose="020F0502020204030204" pitchFamily="34" charset="0"/>
                <a:ea typeface="+mn-ea"/>
                <a:cs typeface="Calibri" panose="020F0502020204030204" pitchFamily="34" charset="0"/>
              </a:rPr>
              <a:t>					– Robert Stein</a:t>
            </a:r>
          </a:p>
        </p:txBody>
      </p:sp>
    </p:spTree>
    <p:extLst>
      <p:ext uri="{BB962C8B-B14F-4D97-AF65-F5344CB8AC3E}">
        <p14:creationId xmlns:p14="http://schemas.microsoft.com/office/powerpoint/2010/main" val="1267736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[19] Then he ordered the crowds to sit down on the grass, and taking the five loaves and the two fish, he looked up to heaven and said a blessing. Then he broke the loaves and gave them to the disciples, and the disciples gave them to the crowds.</a:t>
            </a:r>
          </a:p>
        </p:txBody>
      </p:sp>
    </p:spTree>
    <p:extLst>
      <p:ext uri="{BB962C8B-B14F-4D97-AF65-F5344CB8AC3E}">
        <p14:creationId xmlns:p14="http://schemas.microsoft.com/office/powerpoint/2010/main" val="429282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046988"/>
          </a:xfrm>
          <a:prstGeom prst="rect">
            <a:avLst/>
          </a:prstGeom>
          <a:noFill/>
        </p:spPr>
        <p:txBody>
          <a:bodyPr wrap="square">
            <a:spAutoFit/>
          </a:bodyPr>
          <a:lstStyle/>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We must look for ways to show compassion.</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We must be willing to give everything we have to Jesus.</a:t>
            </a:r>
          </a:p>
          <a:p>
            <a:pPr marL="514350" indent="-514350">
              <a:buClrTx/>
              <a:buFont typeface="+mj-lt"/>
              <a:buAutoNum type="arabicPeriod"/>
            </a:pPr>
            <a:endParaRPr lang="en-US" sz="3200" kern="1200" dirty="0">
              <a:solidFill>
                <a:prstClr val="white"/>
              </a:solidFill>
              <a:latin typeface="Calibri" panose="020F0502020204030204" pitchFamily="34" charset="0"/>
              <a:ea typeface="+mn-ea"/>
              <a:cs typeface="Calibri" panose="020F0502020204030204" pitchFamily="34" charset="0"/>
            </a:endParaRPr>
          </a:p>
          <a:p>
            <a:pPr marL="514350" indent="-514350">
              <a:buClrTx/>
              <a:buFont typeface="+mj-lt"/>
              <a:buAutoNum type="arabicPeriod"/>
            </a:pPr>
            <a:r>
              <a:rPr lang="en-US" sz="3200" kern="1200" dirty="0">
                <a:solidFill>
                  <a:prstClr val="white"/>
                </a:solidFill>
                <a:latin typeface="Calibri" panose="020F0502020204030204" pitchFamily="34" charset="0"/>
                <a:ea typeface="+mn-ea"/>
                <a:cs typeface="Calibri" panose="020F0502020204030204" pitchFamily="34" charset="0"/>
              </a:rPr>
              <a:t>We must take the first step of obedience.</a:t>
            </a:r>
          </a:p>
        </p:txBody>
      </p:sp>
    </p:spTree>
    <p:extLst>
      <p:ext uri="{BB962C8B-B14F-4D97-AF65-F5344CB8AC3E}">
        <p14:creationId xmlns:p14="http://schemas.microsoft.com/office/powerpoint/2010/main" val="1241611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062103"/>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[20] And they all ate and were satisfied. And they took up twelve baskets full of the broken pieces left over. [21] And those who ate were about five thousand men, besides women and children.</a:t>
            </a:r>
          </a:p>
        </p:txBody>
      </p:sp>
    </p:spTree>
    <p:extLst>
      <p:ext uri="{BB962C8B-B14F-4D97-AF65-F5344CB8AC3E}">
        <p14:creationId xmlns:p14="http://schemas.microsoft.com/office/powerpoint/2010/main" val="2713777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2369880"/>
          </a:xfrm>
          <a:prstGeom prst="rect">
            <a:avLst/>
          </a:prstGeom>
          <a:noFill/>
        </p:spPr>
        <p:txBody>
          <a:bodyPr wrap="square">
            <a:spAutoFit/>
          </a:bodyPr>
          <a:lstStyle/>
          <a:p>
            <a:pPr>
              <a:buClrTx/>
            </a:pPr>
            <a:r>
              <a:rPr lang="en-US" sz="3200" kern="1200" dirty="0">
                <a:solidFill>
                  <a:prstClr val="white"/>
                </a:solidFill>
                <a:latin typeface="Calibri" panose="020F0502020204030204" pitchFamily="34" charset="0"/>
                <a:ea typeface="+mn-ea"/>
                <a:cs typeface="Calibri" panose="020F0502020204030204" pitchFamily="34" charset="0"/>
              </a:rPr>
              <a:t>“Perhaps the most well-attested, eye-witness, account of any miracle that Jesus ever performed during his earthly ministry.” </a:t>
            </a:r>
          </a:p>
          <a:p>
            <a:pPr>
              <a:buClrTx/>
            </a:pPr>
            <a:endParaRPr lang="en-US" sz="20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					– R.C. Sproul</a:t>
            </a:r>
            <a:endParaRPr lang="en-US" sz="26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96589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3570208"/>
          </a:xfrm>
          <a:prstGeom prst="rect">
            <a:avLst/>
          </a:prstGeom>
          <a:noFill/>
        </p:spPr>
        <p:txBody>
          <a:bodyPr wrap="square">
            <a:spAutoFit/>
          </a:bodyPr>
          <a:lstStyle/>
          <a:p>
            <a:pPr marL="457200" indent="-457200">
              <a:buClrTx/>
              <a:buFont typeface="Arial" panose="020B0604020202020204" pitchFamily="34" charset="0"/>
              <a:buChar char="•"/>
            </a:pPr>
            <a:r>
              <a:rPr lang="en-US" sz="3400" i="1" kern="1200" dirty="0">
                <a:solidFill>
                  <a:prstClr val="white"/>
                </a:solidFill>
                <a:latin typeface="Calibri" panose="020F0502020204030204" pitchFamily="34" charset="0"/>
                <a:ea typeface="+mn-ea"/>
                <a:cs typeface="Calibri" panose="020F0502020204030204" pitchFamily="34" charset="0"/>
              </a:rPr>
              <a:t>“You cannot out give God.”</a:t>
            </a:r>
          </a:p>
          <a:p>
            <a:pPr marL="457200" indent="-457200">
              <a:buClrTx/>
              <a:buFont typeface="Arial" panose="020B0604020202020204" pitchFamily="34" charset="0"/>
              <a:buChar char="•"/>
            </a:pPr>
            <a:endParaRPr lang="en-US" i="1"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Wingdings" panose="05000000000000000000" pitchFamily="2" charset="2"/>
              <a:buChar char="ü"/>
            </a:pPr>
            <a:r>
              <a:rPr lang="en-US" sz="3400" kern="1200" dirty="0">
                <a:solidFill>
                  <a:prstClr val="white"/>
                </a:solidFill>
                <a:latin typeface="Calibri" panose="020F0502020204030204" pitchFamily="34" charset="0"/>
                <a:ea typeface="+mn-ea"/>
                <a:cs typeface="Calibri" panose="020F0502020204030204" pitchFamily="34" charset="0"/>
              </a:rPr>
              <a:t>Money</a:t>
            </a:r>
          </a:p>
          <a:p>
            <a:pPr marL="457200" indent="-457200">
              <a:buClrTx/>
              <a:buFont typeface="Wingdings" panose="05000000000000000000" pitchFamily="2" charset="2"/>
              <a:buChar char="ü"/>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Wingdings" panose="05000000000000000000" pitchFamily="2" charset="2"/>
              <a:buChar char="ü"/>
            </a:pPr>
            <a:r>
              <a:rPr lang="en-US" sz="3400" kern="1200" dirty="0">
                <a:solidFill>
                  <a:prstClr val="white"/>
                </a:solidFill>
                <a:latin typeface="Calibri" panose="020F0502020204030204" pitchFamily="34" charset="0"/>
                <a:ea typeface="+mn-ea"/>
                <a:cs typeface="Calibri" panose="020F0502020204030204" pitchFamily="34" charset="0"/>
              </a:rPr>
              <a:t>Talent</a:t>
            </a:r>
          </a:p>
          <a:p>
            <a:pPr marL="457200" indent="-457200">
              <a:buClrTx/>
              <a:buFont typeface="Wingdings" panose="05000000000000000000" pitchFamily="2" charset="2"/>
              <a:buChar char="ü"/>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Wingdings" panose="05000000000000000000" pitchFamily="2" charset="2"/>
              <a:buChar char="ü"/>
            </a:pPr>
            <a:r>
              <a:rPr lang="en-US" sz="3400" kern="1200" dirty="0">
                <a:solidFill>
                  <a:prstClr val="white"/>
                </a:solidFill>
                <a:latin typeface="Calibri" panose="020F0502020204030204" pitchFamily="34" charset="0"/>
                <a:ea typeface="+mn-ea"/>
                <a:cs typeface="Calibri" panose="020F0502020204030204" pitchFamily="34" charset="0"/>
              </a:rPr>
              <a:t>Time</a:t>
            </a:r>
          </a:p>
          <a:p>
            <a:pPr marL="457200" indent="-457200">
              <a:buClrTx/>
              <a:buFont typeface="Wingdings" panose="05000000000000000000" pitchFamily="2" charset="2"/>
              <a:buChar char="ü"/>
            </a:pPr>
            <a:endParaRPr lang="en-US" kern="1200" dirty="0">
              <a:solidFill>
                <a:prstClr val="white"/>
              </a:solidFill>
              <a:latin typeface="Calibri" panose="020F0502020204030204" pitchFamily="34" charset="0"/>
              <a:ea typeface="+mn-ea"/>
              <a:cs typeface="Calibri" panose="020F0502020204030204" pitchFamily="34" charset="0"/>
            </a:endParaRPr>
          </a:p>
          <a:p>
            <a:pPr marL="457200" indent="-457200">
              <a:buClrTx/>
              <a:buFont typeface="Wingdings" panose="05000000000000000000" pitchFamily="2" charset="2"/>
              <a:buChar char="ü"/>
            </a:pPr>
            <a:r>
              <a:rPr lang="en-US" sz="3400" kern="1200" dirty="0">
                <a:solidFill>
                  <a:prstClr val="white"/>
                </a:solidFill>
                <a:latin typeface="Calibri" panose="020F0502020204030204" pitchFamily="34" charset="0"/>
                <a:ea typeface="+mn-ea"/>
                <a:cs typeface="Calibri" panose="020F0502020204030204" pitchFamily="34" charset="0"/>
              </a:rPr>
              <a:t>Energy</a:t>
            </a:r>
          </a:p>
        </p:txBody>
      </p:sp>
    </p:spTree>
    <p:extLst>
      <p:ext uri="{BB962C8B-B14F-4D97-AF65-F5344CB8AC3E}">
        <p14:creationId xmlns:p14="http://schemas.microsoft.com/office/powerpoint/2010/main" val="354902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236988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“The people were more interested in their stomachs than their souls, and completely missed the spiritual impact of the miracle.” </a:t>
            </a:r>
          </a:p>
          <a:p>
            <a:pPr>
              <a:buClrTx/>
            </a:pPr>
            <a:endParaRPr lang="en-US" sz="20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					– Warren </a:t>
            </a:r>
            <a:r>
              <a:rPr lang="en-US" sz="3200" kern="1200" dirty="0" err="1">
                <a:solidFill>
                  <a:prstClr val="white"/>
                </a:solidFill>
                <a:latin typeface="Calibri" panose="020F0502020204030204" pitchFamily="34" charset="0"/>
                <a:ea typeface="+mn-ea"/>
                <a:cs typeface="Calibri" panose="020F0502020204030204" pitchFamily="34" charset="0"/>
              </a:rPr>
              <a:t>Wiersbe</a:t>
            </a:r>
            <a:endParaRPr lang="en-US" sz="26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6520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382000" cy="3354765"/>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“In the crisis hours of life, when your resources are low and your responsibilities are great, it is good to remember that God already has the problem solved... Look on problems as opportunities for God to work…” </a:t>
            </a:r>
          </a:p>
          <a:p>
            <a:pPr marL="457200" indent="-457200">
              <a:buClrTx/>
              <a:buFont typeface="Arial" panose="020B0604020202020204" pitchFamily="34" charset="0"/>
              <a:buChar char="•"/>
            </a:pPr>
            <a:endParaRPr lang="en-US" sz="2000" kern="1200" dirty="0">
              <a:solidFill>
                <a:prstClr val="white"/>
              </a:solidFill>
              <a:latin typeface="Calibri" panose="020F0502020204030204" pitchFamily="34" charset="0"/>
              <a:ea typeface="+mn-ea"/>
              <a:cs typeface="Calibri" panose="020F0502020204030204" pitchFamily="34" charset="0"/>
            </a:endParaRPr>
          </a:p>
          <a:p>
            <a:pPr>
              <a:buClrTx/>
            </a:pPr>
            <a:r>
              <a:rPr lang="en-US" sz="3200" kern="1200" dirty="0">
                <a:solidFill>
                  <a:prstClr val="white"/>
                </a:solidFill>
                <a:latin typeface="Calibri" panose="020F0502020204030204" pitchFamily="34" charset="0"/>
                <a:ea typeface="+mn-ea"/>
                <a:cs typeface="Calibri" panose="020F0502020204030204" pitchFamily="34" charset="0"/>
              </a:rPr>
              <a:t>					– Warren </a:t>
            </a:r>
            <a:r>
              <a:rPr lang="en-US" sz="3200" kern="1200" dirty="0" err="1">
                <a:solidFill>
                  <a:prstClr val="white"/>
                </a:solidFill>
                <a:latin typeface="Calibri" panose="020F0502020204030204" pitchFamily="34" charset="0"/>
                <a:ea typeface="+mn-ea"/>
                <a:cs typeface="Calibri" panose="020F0502020204030204" pitchFamily="34" charset="0"/>
              </a:rPr>
              <a:t>Wiersbe</a:t>
            </a:r>
            <a:endParaRPr lang="en-US" sz="2600" kern="1200" dirty="0">
              <a:solidFill>
                <a:prstClr val="white"/>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81262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785652"/>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(1):</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 Vernon McGee. </a:t>
            </a:r>
            <a:r>
              <a:rPr lang="en-US" sz="2400" i="1" kern="1200" dirty="0">
                <a:solidFill>
                  <a:prstClr val="white"/>
                </a:solidFill>
                <a:latin typeface="Calibri" panose="020F0502020204030204" pitchFamily="34" charset="0"/>
                <a:ea typeface="+mn-ea"/>
                <a:cs typeface="Calibri" panose="020F0502020204030204" pitchFamily="34" charset="0"/>
              </a:rPr>
              <a:t>“Thru the Bible with J. Vernon McGee, Volume IV, Matthew-Romans.” </a:t>
            </a:r>
            <a:r>
              <a:rPr lang="en-US" sz="2400" kern="1200" dirty="0">
                <a:solidFill>
                  <a:prstClr val="white"/>
                </a:solidFill>
                <a:latin typeface="Calibri" panose="020F0502020204030204" pitchFamily="34" charset="0"/>
                <a:ea typeface="+mn-ea"/>
                <a:cs typeface="Calibri" panose="020F0502020204030204" pitchFamily="34" charset="0"/>
              </a:rPr>
              <a:t>Thomas Nelson Publishing, 1982.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John MacArthur. </a:t>
            </a:r>
            <a:r>
              <a:rPr lang="en-US" sz="2400" i="1" kern="1200" dirty="0">
                <a:solidFill>
                  <a:prstClr val="white"/>
                </a:solidFill>
                <a:latin typeface="Calibri" panose="020F0502020204030204" pitchFamily="34" charset="0"/>
                <a:ea typeface="+mn-ea"/>
                <a:cs typeface="Calibri" panose="020F0502020204030204" pitchFamily="34" charset="0"/>
              </a:rPr>
              <a:t>“The MacArthur New Testament Commentary.” </a:t>
            </a:r>
            <a:r>
              <a:rPr lang="en-US" sz="2400" kern="1200" dirty="0">
                <a:solidFill>
                  <a:prstClr val="white"/>
                </a:solidFill>
                <a:latin typeface="Calibri" panose="020F0502020204030204" pitchFamily="34" charset="0"/>
                <a:ea typeface="+mn-ea"/>
                <a:cs typeface="Calibri" panose="020F0502020204030204" pitchFamily="34" charset="0"/>
              </a:rPr>
              <a:t>Moody Publishers, 1985.</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ea typeface="+mn-ea"/>
                <a:cs typeface="Calibri" panose="020F0502020204030204" pitchFamily="34" charset="0"/>
              </a:rPr>
              <a:t>Warren W. </a:t>
            </a:r>
            <a:r>
              <a:rPr lang="en-US" sz="2400" kern="1200" dirty="0" err="1">
                <a:solidFill>
                  <a:prstClr val="white"/>
                </a:solidFill>
                <a:latin typeface="Calibri" panose="020F0502020204030204" pitchFamily="34" charset="0"/>
                <a:ea typeface="+mn-ea"/>
                <a:cs typeface="Calibri" panose="020F0502020204030204" pitchFamily="34" charset="0"/>
              </a:rPr>
              <a:t>Wiersbe</a:t>
            </a:r>
            <a:r>
              <a:rPr lang="en-US" sz="2400" kern="1200" dirty="0">
                <a:solidFill>
                  <a:prstClr val="white"/>
                </a:solidFill>
                <a:latin typeface="Calibri" panose="020F0502020204030204" pitchFamily="34" charset="0"/>
                <a:ea typeface="+mn-ea"/>
                <a:cs typeface="Calibri" panose="020F0502020204030204" pitchFamily="34" charset="0"/>
              </a:rPr>
              <a:t>. </a:t>
            </a:r>
            <a:r>
              <a:rPr lang="en-US" sz="2400" i="1" kern="1200" dirty="0">
                <a:solidFill>
                  <a:prstClr val="white"/>
                </a:solidFill>
                <a:latin typeface="Calibri" panose="020F0502020204030204" pitchFamily="34" charset="0"/>
                <a:ea typeface="+mn-ea"/>
                <a:cs typeface="Calibri" panose="020F0502020204030204" pitchFamily="34" charset="0"/>
              </a:rPr>
              <a:t>“The </a:t>
            </a:r>
            <a:r>
              <a:rPr lang="en-US" sz="2400" i="1" kern="1200" dirty="0" err="1">
                <a:solidFill>
                  <a:prstClr val="white"/>
                </a:solidFill>
                <a:latin typeface="Calibri" panose="020F0502020204030204" pitchFamily="34" charset="0"/>
                <a:ea typeface="+mn-ea"/>
                <a:cs typeface="Calibri" panose="020F0502020204030204" pitchFamily="34" charset="0"/>
              </a:rPr>
              <a:t>Wiersbe</a:t>
            </a:r>
            <a:r>
              <a:rPr lang="en-US" sz="2400" i="1" kern="1200" dirty="0">
                <a:solidFill>
                  <a:prstClr val="white"/>
                </a:solidFill>
                <a:latin typeface="Calibri" panose="020F0502020204030204" pitchFamily="34" charset="0"/>
                <a:ea typeface="+mn-ea"/>
                <a:cs typeface="Calibri" panose="020F0502020204030204" pitchFamily="34" charset="0"/>
              </a:rPr>
              <a:t> Bible Commentary, The Complete New Testament in One Volume.”</a:t>
            </a:r>
            <a:r>
              <a:rPr lang="en-US" sz="2400" kern="1200" dirty="0">
                <a:solidFill>
                  <a:prstClr val="white"/>
                </a:solidFill>
                <a:latin typeface="Calibri" panose="020F0502020204030204" pitchFamily="34" charset="0"/>
                <a:ea typeface="+mn-ea"/>
                <a:cs typeface="Calibri" panose="020F0502020204030204" pitchFamily="34" charset="0"/>
              </a:rPr>
              <a:t> David C. Cook, 2007.</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David Platt. </a:t>
            </a:r>
            <a:r>
              <a:rPr lang="en-US" sz="2400" i="1" kern="1200" dirty="0">
                <a:solidFill>
                  <a:prstClr val="white"/>
                </a:solidFill>
                <a:latin typeface="Calibri" panose="020F0502020204030204" pitchFamily="34" charset="0"/>
                <a:cs typeface="Calibri" panose="020F0502020204030204" pitchFamily="34" charset="0"/>
              </a:rPr>
              <a:t>“Christ Centered Exposition: Exalting Jesus in Matthew.”</a:t>
            </a:r>
            <a:r>
              <a:rPr lang="en-US" sz="2400" kern="1200" dirty="0">
                <a:solidFill>
                  <a:prstClr val="white"/>
                </a:solidFill>
                <a:latin typeface="Calibri" panose="020F0502020204030204" pitchFamily="34" charset="0"/>
                <a:cs typeface="Calibri" panose="020F0502020204030204" pitchFamily="34" charset="0"/>
              </a:rPr>
              <a:t> Series Editors: David Platt, Daniel L. Akin, and Tony Merida. </a:t>
            </a:r>
            <a:r>
              <a:rPr lang="en-US" sz="2400" kern="1200" dirty="0" err="1">
                <a:solidFill>
                  <a:prstClr val="white"/>
                </a:solidFill>
                <a:latin typeface="Calibri" panose="020F0502020204030204" pitchFamily="34" charset="0"/>
                <a:cs typeface="Calibri" panose="020F0502020204030204" pitchFamily="34" charset="0"/>
              </a:rPr>
              <a:t>B&amp;H</a:t>
            </a:r>
            <a:r>
              <a:rPr lang="en-US" sz="2400" kern="1200" dirty="0">
                <a:solidFill>
                  <a:prstClr val="white"/>
                </a:solidFill>
                <a:latin typeface="Calibri" panose="020F0502020204030204" pitchFamily="34" charset="0"/>
                <a:cs typeface="Calibri" panose="020F0502020204030204" pitchFamily="34" charset="0"/>
              </a:rPr>
              <a:t> Publishing Group, 2013.</a:t>
            </a:r>
          </a:p>
        </p:txBody>
      </p:sp>
    </p:spTree>
    <p:extLst>
      <p:ext uri="{BB962C8B-B14F-4D97-AF65-F5344CB8AC3E}">
        <p14:creationId xmlns:p14="http://schemas.microsoft.com/office/powerpoint/2010/main" val="942029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2308324"/>
          </a:xfrm>
          <a:prstGeom prst="rect">
            <a:avLst/>
          </a:prstGeom>
          <a:noFill/>
        </p:spPr>
        <p:txBody>
          <a:bodyPr wrap="square">
            <a:spAutoFit/>
          </a:bodyPr>
          <a:lstStyle/>
          <a:p>
            <a:pPr>
              <a:buClrTx/>
            </a:pPr>
            <a:r>
              <a:rPr lang="en-US" sz="2400" kern="1200" dirty="0">
                <a:solidFill>
                  <a:prstClr val="white"/>
                </a:solidFill>
                <a:latin typeface="Calibri" panose="020F0502020204030204" pitchFamily="34" charset="0"/>
                <a:ea typeface="+mn-ea"/>
                <a:cs typeface="Calibri" panose="020F0502020204030204" pitchFamily="34" charset="0"/>
              </a:rPr>
              <a:t>Resources (2):</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Charles H. Spurgeon. </a:t>
            </a:r>
            <a:r>
              <a:rPr lang="en-US" sz="2400" i="1" kern="1200" dirty="0">
                <a:solidFill>
                  <a:prstClr val="white"/>
                </a:solidFill>
                <a:latin typeface="Calibri" panose="020F0502020204030204" pitchFamily="34" charset="0"/>
                <a:cs typeface="Calibri" panose="020F0502020204030204" pitchFamily="34" charset="0"/>
              </a:rPr>
              <a:t>“Commentary on Matthew: The Gospel of the Kingdom.”</a:t>
            </a:r>
            <a:r>
              <a:rPr lang="en-US" sz="2400" kern="1200" dirty="0">
                <a:solidFill>
                  <a:prstClr val="white"/>
                </a:solidFill>
                <a:latin typeface="Calibri" panose="020F0502020204030204" pitchFamily="34" charset="0"/>
                <a:cs typeface="Calibri" panose="020F0502020204030204" pitchFamily="34" charset="0"/>
              </a:rPr>
              <a:t> The Banner of Truth Trust, first publication 1893, reprinted 2010, 2013.</a:t>
            </a:r>
          </a:p>
          <a:p>
            <a:pPr marL="342900" indent="-342900">
              <a:buClrTx/>
              <a:buFont typeface="Arial" panose="020B0604020202020204" pitchFamily="34" charset="0"/>
              <a:buChar char="•"/>
            </a:pPr>
            <a:r>
              <a:rPr lang="en-US" sz="2400" kern="1200" dirty="0">
                <a:solidFill>
                  <a:prstClr val="white"/>
                </a:solidFill>
                <a:latin typeface="Calibri" panose="020F0502020204030204" pitchFamily="34" charset="0"/>
                <a:cs typeface="Calibri" panose="020F0502020204030204" pitchFamily="34" charset="0"/>
              </a:rPr>
              <a:t>Picture – https://alumni.unc.edu/news/renovate-smith-center-or-build-new-arena/</a:t>
            </a:r>
          </a:p>
        </p:txBody>
      </p:sp>
    </p:spTree>
    <p:extLst>
      <p:ext uri="{BB962C8B-B14F-4D97-AF65-F5344CB8AC3E}">
        <p14:creationId xmlns:p14="http://schemas.microsoft.com/office/powerpoint/2010/main" val="732380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346364" y="270931"/>
            <a:ext cx="8534400" cy="3539430"/>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Matthew 14:13-21 – [13] Now when Jesus heard this, he withdrew from there in a boat to a desolate place by himself. But when the crowds heard it, they followed him on foot from the towns. [14] When he went ashore he saw a great crowd, and he had compassion on them and healed their sick.</a:t>
            </a:r>
          </a:p>
        </p:txBody>
      </p:sp>
    </p:spTree>
    <p:extLst>
      <p:ext uri="{BB962C8B-B14F-4D97-AF65-F5344CB8AC3E}">
        <p14:creationId xmlns:p14="http://schemas.microsoft.com/office/powerpoint/2010/main" val="2451691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539430"/>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[15] Now when it was evening, the disciples came to him and said, “This is a desolate place, and the day is now over; send the crowds away to go into the villages and buy food for themselves.” [16] But Jesus said, “They need not go away; you give them something to eat.” [17] They said to him, “We have only five loaves here and two fish.”</a:t>
            </a:r>
          </a:p>
        </p:txBody>
      </p:sp>
    </p:spTree>
    <p:extLst>
      <p:ext uri="{BB962C8B-B14F-4D97-AF65-F5344CB8AC3E}">
        <p14:creationId xmlns:p14="http://schemas.microsoft.com/office/powerpoint/2010/main" val="644163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3046988"/>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[18] And he said, “Bring them here to me.” [19] Then he ordered the crowds to sit down on the grass, and taking the five loaves and the two fish, he looked up to heaven and said a blessing. Then he broke the loaves and gave them to the disciples, and the disciples gave them to the crowds.</a:t>
            </a:r>
          </a:p>
        </p:txBody>
      </p:sp>
    </p:spTree>
    <p:extLst>
      <p:ext uri="{BB962C8B-B14F-4D97-AF65-F5344CB8AC3E}">
        <p14:creationId xmlns:p14="http://schemas.microsoft.com/office/powerpoint/2010/main" val="362547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06210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[20] And they all ate and were satisfied. And they took up twelve baskets full of the broken pieces left over. [21] And those who ate were about five thousand men, besides women and children.</a:t>
            </a:r>
          </a:p>
        </p:txBody>
      </p:sp>
    </p:spTree>
    <p:extLst>
      <p:ext uri="{BB962C8B-B14F-4D97-AF65-F5344CB8AC3E}">
        <p14:creationId xmlns:p14="http://schemas.microsoft.com/office/powerpoint/2010/main" val="241770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06210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[13] Now when Jesus heard this, he withdrew from there in a boat to a desolate place by himself. But when the crowds heard it, they followed him on foot from the towns. </a:t>
            </a:r>
          </a:p>
        </p:txBody>
      </p:sp>
    </p:spTree>
    <p:extLst>
      <p:ext uri="{BB962C8B-B14F-4D97-AF65-F5344CB8AC3E}">
        <p14:creationId xmlns:p14="http://schemas.microsoft.com/office/powerpoint/2010/main" val="2638644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1569660"/>
          </a:xfrm>
          <a:prstGeom prst="rect">
            <a:avLst/>
          </a:prstGeom>
          <a:noFill/>
        </p:spPr>
        <p:txBody>
          <a:bodyPr wrap="square">
            <a:spAutoFit/>
          </a:bodyPr>
          <a:lstStyle/>
          <a:p>
            <a:pPr marL="457200" indent="-457200">
              <a:buClrTx/>
              <a:buFont typeface="Arial" panose="020B0604020202020204" pitchFamily="34" charset="0"/>
              <a:buChar char="•"/>
            </a:pPr>
            <a:r>
              <a:rPr lang="en-US" sz="3200" kern="1200" dirty="0">
                <a:solidFill>
                  <a:prstClr val="white"/>
                </a:solidFill>
                <a:latin typeface="Calibri" panose="020F0502020204030204" pitchFamily="34" charset="0"/>
                <a:ea typeface="+mn-ea"/>
                <a:cs typeface="Calibri" panose="020F0502020204030204" pitchFamily="34" charset="0"/>
              </a:rPr>
              <a:t>If the Son of God needed time away to rest, it’s safe to say we also need intentional time away specifically for rest. </a:t>
            </a:r>
          </a:p>
        </p:txBody>
      </p:sp>
    </p:spTree>
    <p:extLst>
      <p:ext uri="{BB962C8B-B14F-4D97-AF65-F5344CB8AC3E}">
        <p14:creationId xmlns:p14="http://schemas.microsoft.com/office/powerpoint/2010/main" val="248042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 name="TextBox 10">
            <a:extLst>
              <a:ext uri="{FF2B5EF4-FFF2-40B4-BE49-F238E27FC236}">
                <a16:creationId xmlns:a16="http://schemas.microsoft.com/office/drawing/2014/main" id="{C84296B4-04AC-46C8-9D41-61159F3D488E}"/>
              </a:ext>
            </a:extLst>
          </p:cNvPr>
          <p:cNvSpPr txBox="1"/>
          <p:nvPr/>
        </p:nvSpPr>
        <p:spPr>
          <a:xfrm>
            <a:off x="253629" y="284280"/>
            <a:ext cx="8636742" cy="2062103"/>
          </a:xfrm>
          <a:prstGeom prst="rect">
            <a:avLst/>
          </a:prstGeom>
          <a:noFill/>
        </p:spPr>
        <p:txBody>
          <a:bodyPr wrap="square">
            <a:spAutoFit/>
          </a:bodyPr>
          <a:lstStyle/>
          <a:p>
            <a:pPr>
              <a:buClrTx/>
              <a:buFontTx/>
              <a:buNone/>
            </a:pPr>
            <a:r>
              <a:rPr lang="en-US" sz="3200" kern="1200" dirty="0">
                <a:solidFill>
                  <a:prstClr val="white"/>
                </a:solidFill>
                <a:latin typeface="Calibri" panose="020F0502020204030204" pitchFamily="34" charset="0"/>
                <a:ea typeface="+mn-ea"/>
                <a:cs typeface="Calibri" panose="020F0502020204030204" pitchFamily="34" charset="0"/>
              </a:rPr>
              <a:t>[13] Now when Jesus heard this, he withdrew from there in a boat to a desolate place by himself. But when the crowds heard it, they followed him on foot from the towns. </a:t>
            </a:r>
          </a:p>
        </p:txBody>
      </p:sp>
    </p:spTree>
    <p:extLst>
      <p:ext uri="{BB962C8B-B14F-4D97-AF65-F5344CB8AC3E}">
        <p14:creationId xmlns:p14="http://schemas.microsoft.com/office/powerpoint/2010/main" val="1999702972"/>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TotalTime>
  <Words>1165</Words>
  <Application>Microsoft Office PowerPoint</Application>
  <PresentationFormat>On-screen Show (16:9)</PresentationFormat>
  <Paragraphs>63</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vt:lpstr>
      <vt:lpstr>Wingdings</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Thadd McElreath</dc:creator>
  <cp:lastModifiedBy>Thadd McElreath</cp:lastModifiedBy>
  <cp:revision>226</cp:revision>
  <dcterms:modified xsi:type="dcterms:W3CDTF">2026-03-06T19:22:47Z</dcterms:modified>
</cp:coreProperties>
</file>