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74" r:id="rId3"/>
    <p:sldId id="358" r:id="rId4"/>
    <p:sldId id="359" r:id="rId5"/>
    <p:sldId id="376" r:id="rId6"/>
    <p:sldId id="378" r:id="rId7"/>
    <p:sldId id="364" r:id="rId8"/>
    <p:sldId id="375" r:id="rId9"/>
    <p:sldId id="383" r:id="rId10"/>
    <p:sldId id="367" r:id="rId11"/>
    <p:sldId id="379" r:id="rId12"/>
    <p:sldId id="380" r:id="rId13"/>
    <p:sldId id="381" r:id="rId14"/>
    <p:sldId id="382" r:id="rId15"/>
    <p:sldId id="384" r:id="rId16"/>
    <p:sldId id="385" r:id="rId17"/>
    <p:sldId id="386" r:id="rId18"/>
    <p:sldId id="388" r:id="rId19"/>
    <p:sldId id="389" r:id="rId20"/>
    <p:sldId id="271" r:id="rId21"/>
    <p:sldId id="272"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03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39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12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30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280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145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574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92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76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36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54</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“Rejection in Nazareth”</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13:53-58</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February 22,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677656"/>
          </a:xfrm>
          <a:prstGeom prst="rect">
            <a:avLst/>
          </a:prstGeom>
          <a:noFill/>
        </p:spPr>
        <p:txBody>
          <a:bodyPr wrap="square">
            <a:spAutoFit/>
          </a:bodyPr>
          <a:lstStyle/>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Four practical life lessons from the people in Nazareth who rejected Jesus as their Savior</a:t>
            </a:r>
          </a:p>
          <a:p>
            <a:pPr marL="457200" indent="-457200">
              <a:buClrTx/>
              <a:buFont typeface="Arial" panose="020B0604020202020204" pitchFamily="34" charset="0"/>
              <a:buChar char="•"/>
            </a:pPr>
            <a:endParaRPr lang="en-US" sz="34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Verses 53-58</a:t>
            </a:r>
          </a:p>
        </p:txBody>
      </p:sp>
    </p:spTree>
    <p:extLst>
      <p:ext uri="{BB962C8B-B14F-4D97-AF65-F5344CB8AC3E}">
        <p14:creationId xmlns:p14="http://schemas.microsoft.com/office/powerpoint/2010/main" val="272625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Just because you’re in church doesn’t mean you’re a believer.</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[54] and coming to his hometown he taught them in their synagogue, so that they were astonished, and said, “Where did this man get this wisdom and these mighty works? </a:t>
            </a:r>
          </a:p>
        </p:txBody>
      </p:sp>
    </p:spTree>
    <p:extLst>
      <p:ext uri="{BB962C8B-B14F-4D97-AF65-F5344CB8AC3E}">
        <p14:creationId xmlns:p14="http://schemas.microsoft.com/office/powerpoint/2010/main" val="126773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marL="514350" indent="-514350">
              <a:buClrTx/>
              <a:buFont typeface="+mj-lt"/>
              <a:buAutoNum type="arabicPeriod" startAt="2"/>
            </a:pPr>
            <a:r>
              <a:rPr lang="en-US" sz="3200" kern="1200" dirty="0">
                <a:solidFill>
                  <a:prstClr val="white"/>
                </a:solidFill>
                <a:latin typeface="Calibri" panose="020F0502020204030204" pitchFamily="34" charset="0"/>
                <a:ea typeface="+mn-ea"/>
                <a:cs typeface="Calibri" panose="020F0502020204030204" pitchFamily="34" charset="0"/>
              </a:rPr>
              <a:t>Just because you have witnessed God’s work doesn’t mean your heart will be transformed.</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[55] Is not this the carpenter’s son? Is not his mother called Mary? And are not his brothers James and Joseph and Simon and Judas? [56] And are not all his sisters with us? Where then did this man get all these things?”</a:t>
            </a:r>
          </a:p>
        </p:txBody>
      </p:sp>
    </p:spTree>
    <p:extLst>
      <p:ext uri="{BB962C8B-B14F-4D97-AF65-F5344CB8AC3E}">
        <p14:creationId xmlns:p14="http://schemas.microsoft.com/office/powerpoint/2010/main" val="429282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156966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John 7:15 – [15] The Jews therefore marveled, saying, “How is it that this man has learning, when he has never studied?” </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658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452431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“Those who heard and saw Jesus did not reject Him for lack of evidence but in spite of overwhelming evidence. They did not reject Him because they lacked the truth but because they rejected the truth. They denied the light because they preferred darkness. The reason for rejecting the Lord has always been that men prefer their own way to His.”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490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4031873"/>
          </a:xfrm>
          <a:prstGeom prst="rect">
            <a:avLst/>
          </a:prstGeom>
          <a:noFill/>
        </p:spPr>
        <p:txBody>
          <a:bodyPr wrap="square">
            <a:spAutoFit/>
          </a:bodyPr>
          <a:lstStyle/>
          <a:p>
            <a:pPr marL="514350" indent="-514350">
              <a:buClrTx/>
              <a:buFont typeface="+mj-lt"/>
              <a:buAutoNum type="arabicPeriod" startAt="3"/>
            </a:pPr>
            <a:r>
              <a:rPr lang="en-US" sz="3200" kern="1200" dirty="0">
                <a:solidFill>
                  <a:prstClr val="white"/>
                </a:solidFill>
                <a:latin typeface="Calibri" panose="020F0502020204030204" pitchFamily="34" charset="0"/>
                <a:ea typeface="+mn-ea"/>
                <a:cs typeface="Calibri" panose="020F0502020204030204" pitchFamily="34" charset="0"/>
              </a:rPr>
              <a:t>Just because you know about Jesus doesn’t mean you know Him as your Savior.</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[55] Is not this the carpenter’s son? Is not his mother called Mary? And are not his brothers James and Joseph and Simon and Judas? [56] And are not all his sisters with us? Where then did this man get all these things?”</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6520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2631490"/>
          </a:xfrm>
          <a:prstGeom prst="rect">
            <a:avLst/>
          </a:prstGeom>
          <a:noFill/>
        </p:spPr>
        <p:txBody>
          <a:bodyPr wrap="square">
            <a:spAutoFit/>
          </a:bodyPr>
          <a:lstStyle/>
          <a:p>
            <a:pPr marL="457200" indent="-457200">
              <a:buClrTx/>
              <a:buFont typeface="Arial" panose="020B0604020202020204" pitchFamily="34" charset="0"/>
              <a:buChar char="•"/>
            </a:pPr>
            <a:r>
              <a:rPr lang="en-US" sz="3300" kern="1200" dirty="0">
                <a:solidFill>
                  <a:prstClr val="white"/>
                </a:solidFill>
                <a:latin typeface="Calibri" panose="020F0502020204030204" pitchFamily="34" charset="0"/>
                <a:ea typeface="+mn-ea"/>
                <a:cs typeface="Calibri" panose="020F0502020204030204" pitchFamily="34" charset="0"/>
              </a:rPr>
              <a:t>Matthew 13:57 – And they took offense at him … </a:t>
            </a:r>
          </a:p>
          <a:p>
            <a:pPr marL="457200" indent="-457200">
              <a:buClrTx/>
              <a:buFont typeface="Arial" panose="020B0604020202020204" pitchFamily="34" charset="0"/>
              <a:buChar char="•"/>
            </a:pPr>
            <a:endParaRPr lang="en-US" sz="33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300" kern="1200" dirty="0">
                <a:solidFill>
                  <a:prstClr val="white"/>
                </a:solidFill>
                <a:latin typeface="Calibri" panose="020F0502020204030204" pitchFamily="34" charset="0"/>
                <a:ea typeface="+mn-ea"/>
                <a:cs typeface="Calibri" panose="020F0502020204030204" pitchFamily="34" charset="0"/>
              </a:rPr>
              <a:t>James 2:19 –  … Even the demons believe – and shudder! </a:t>
            </a:r>
          </a:p>
        </p:txBody>
      </p:sp>
    </p:spTree>
    <p:extLst>
      <p:ext uri="{BB962C8B-B14F-4D97-AF65-F5344CB8AC3E}">
        <p14:creationId xmlns:p14="http://schemas.microsoft.com/office/powerpoint/2010/main" val="181312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2554545"/>
          </a:xfrm>
          <a:prstGeom prst="rect">
            <a:avLst/>
          </a:prstGeom>
          <a:noFill/>
        </p:spPr>
        <p:txBody>
          <a:bodyPr wrap="square">
            <a:spAutoFit/>
          </a:bodyPr>
          <a:lstStyle/>
          <a:p>
            <a:pPr marL="514350" indent="-514350">
              <a:buClrTx/>
              <a:buFont typeface="+mj-lt"/>
              <a:buAutoNum type="arabicPeriod" startAt="4"/>
            </a:pPr>
            <a:r>
              <a:rPr lang="en-US" sz="3200" kern="1200" dirty="0">
                <a:solidFill>
                  <a:prstClr val="white"/>
                </a:solidFill>
                <a:latin typeface="Calibri" panose="020F0502020204030204" pitchFamily="34" charset="0"/>
                <a:ea typeface="+mn-ea"/>
                <a:cs typeface="Calibri" panose="020F0502020204030204" pitchFamily="34" charset="0"/>
              </a:rPr>
              <a:t>Just because God is present doesn’t mean His power is always demonstrated. </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13:58 – [58] And he did not do many mighty works there, because of their unbelief. </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8470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2154436"/>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400" kern="1200" dirty="0">
                <a:solidFill>
                  <a:prstClr val="white"/>
                </a:solidFill>
                <a:latin typeface="Calibri" panose="020F0502020204030204" pitchFamily="34" charset="0"/>
                <a:ea typeface="+mn-ea"/>
                <a:cs typeface="Calibri" panose="020F0502020204030204" pitchFamily="34" charset="0"/>
              </a:rPr>
              <a:t>The people did not experience the power of God because they refused to believe the truth about the Son of God. </a:t>
            </a:r>
          </a:p>
        </p:txBody>
      </p:sp>
    </p:spTree>
    <p:extLst>
      <p:ext uri="{BB962C8B-B14F-4D97-AF65-F5344CB8AC3E}">
        <p14:creationId xmlns:p14="http://schemas.microsoft.com/office/powerpoint/2010/main" val="263533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2677656"/>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400" kern="1200" dirty="0">
                <a:solidFill>
                  <a:prstClr val="white"/>
                </a:solidFill>
                <a:latin typeface="Calibri" panose="020F0502020204030204" pitchFamily="34" charset="0"/>
                <a:ea typeface="+mn-ea"/>
                <a:cs typeface="Calibri" panose="020F0502020204030204" pitchFamily="34" charset="0"/>
              </a:rPr>
              <a:t>While Jesus’ miracles were demonstrated generally through physical principles, the ultimate goal was always the transformation of a spiritual reality. </a:t>
            </a:r>
          </a:p>
        </p:txBody>
      </p:sp>
    </p:spTree>
    <p:extLst>
      <p:ext uri="{BB962C8B-B14F-4D97-AF65-F5344CB8AC3E}">
        <p14:creationId xmlns:p14="http://schemas.microsoft.com/office/powerpoint/2010/main" val="109044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13:51-52 – [51] “Have you understood all these things?” They said to him, “Yes.” [52] And he said to them, “Therefore every scribe who has been trained for the kingdom of heaven is like a master of a house, who brings out of his treasure what is new and what is old.” </a:t>
            </a:r>
          </a:p>
        </p:txBody>
      </p:sp>
    </p:spTree>
    <p:extLst>
      <p:ext uri="{BB962C8B-B14F-4D97-AF65-F5344CB8AC3E}">
        <p14:creationId xmlns:p14="http://schemas.microsoft.com/office/powerpoint/2010/main" val="124161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677656"/>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Alexandra Horowitz. </a:t>
            </a:r>
            <a:r>
              <a:rPr lang="en-US" sz="2400" i="1" kern="1200" dirty="0">
                <a:solidFill>
                  <a:prstClr val="white"/>
                </a:solidFill>
                <a:latin typeface="Calibri" panose="020F0502020204030204" pitchFamily="34" charset="0"/>
                <a:cs typeface="Calibri" panose="020F0502020204030204" pitchFamily="34" charset="0"/>
              </a:rPr>
              <a:t>Inside of a Dog: What Dogs See, Smell, and Know. </a:t>
            </a:r>
            <a:r>
              <a:rPr lang="en-US" sz="2400" kern="1200" dirty="0">
                <a:solidFill>
                  <a:prstClr val="white"/>
                </a:solidFill>
                <a:latin typeface="Calibri" panose="020F0502020204030204" pitchFamily="34" charset="0"/>
                <a:cs typeface="Calibri" panose="020F0502020204030204" pitchFamily="34" charset="0"/>
              </a:rPr>
              <a:t>Scribner, 2009; as seen in "The Last Word," The Week (10-2-09), pp. 48-49.</a:t>
            </a:r>
          </a:p>
        </p:txBody>
      </p:sp>
    </p:spTree>
    <p:extLst>
      <p:ext uri="{BB962C8B-B14F-4D97-AF65-F5344CB8AC3E}">
        <p14:creationId xmlns:p14="http://schemas.microsoft.com/office/powerpoint/2010/main" val="73238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13:53-58 – [53] And when Jesus had finished these parables, he went away from there, [54] and coming to his hometown he taught them in their synagogue, so that they were astonished, and said, “Where did this man get this wisdom and these mighty works? </a:t>
            </a:r>
          </a:p>
        </p:txBody>
      </p:sp>
    </p:spTree>
    <p:extLst>
      <p:ext uri="{BB962C8B-B14F-4D97-AF65-F5344CB8AC3E}">
        <p14:creationId xmlns:p14="http://schemas.microsoft.com/office/powerpoint/2010/main" val="24516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[55] Is not this the carpenter’s son? Is not his mother called Mary? And are not his brothers James and Joseph and Simon and Judas? [56] And are not all his sisters with us? Where then did this man get all these things?”</a:t>
            </a:r>
          </a:p>
        </p:txBody>
      </p:sp>
    </p:spTree>
    <p:extLst>
      <p:ext uri="{BB962C8B-B14F-4D97-AF65-F5344CB8AC3E}">
        <p14:creationId xmlns:p14="http://schemas.microsoft.com/office/powerpoint/2010/main" val="64416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[57] And they took offense at him. But Jesus said to them, “A prophet is not without honor except in his hometown and in his own household.” [58] And he did not do many mighty works there, because of their unbelief. </a:t>
            </a:r>
          </a:p>
        </p:txBody>
      </p:sp>
    </p:spTree>
    <p:extLst>
      <p:ext uri="{BB962C8B-B14F-4D97-AF65-F5344CB8AC3E}">
        <p14:creationId xmlns:p14="http://schemas.microsoft.com/office/powerpoint/2010/main" val="36254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41632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Nazareth was the hometown of Jesus.</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Mary and Joseph went there when Jesus was a baby after they left Egypt (Matthew 2).</a:t>
            </a:r>
          </a:p>
          <a:p>
            <a:pPr marL="171450" indent="-17145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returned there after His baptism (Matthew 3) and the forty days of temptation in the wilderness (Matthew 4).</a:t>
            </a:r>
          </a:p>
        </p:txBody>
      </p:sp>
    </p:spTree>
    <p:extLst>
      <p:ext uri="{BB962C8B-B14F-4D97-AF65-F5344CB8AC3E}">
        <p14:creationId xmlns:p14="http://schemas.microsoft.com/office/powerpoint/2010/main" val="141257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2431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people of Nazareth welcomed Jesus in some superficial ways, but they largely and ultimately rejected Him. </a:t>
            </a:r>
          </a:p>
          <a:p>
            <a:pPr>
              <a:buClrTx/>
              <a:buFontTx/>
              <a:buNone/>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i="1" kern="1200" dirty="0">
                <a:solidFill>
                  <a:prstClr val="white"/>
                </a:solidFill>
                <a:latin typeface="Calibri" panose="020F0502020204030204" pitchFamily="34" charset="0"/>
                <a:ea typeface="+mn-ea"/>
                <a:cs typeface="Calibri" panose="020F0502020204030204" pitchFamily="34" charset="0"/>
              </a:rPr>
              <a:t>“They wanted entertainment by Jesus and benefit for themselves from the miracle worker, not conviction of sin and a message of salvation by Jesus the Messiah.”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p>
        </p:txBody>
      </p:sp>
    </p:spTree>
    <p:extLst>
      <p:ext uri="{BB962C8B-B14F-4D97-AF65-F5344CB8AC3E}">
        <p14:creationId xmlns:p14="http://schemas.microsoft.com/office/powerpoint/2010/main" val="65620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247317"/>
          </a:xfrm>
          <a:prstGeom prst="rect">
            <a:avLst/>
          </a:prstGeom>
          <a:noFill/>
        </p:spPr>
        <p:txBody>
          <a:bodyPr wrap="square">
            <a:spAutoFit/>
          </a:bodyPr>
          <a:lstStyle/>
          <a:p>
            <a:pPr>
              <a:buClrTx/>
            </a:pPr>
            <a:r>
              <a:rPr lang="en-US" sz="3000" kern="1200" dirty="0">
                <a:solidFill>
                  <a:prstClr val="white"/>
                </a:solidFill>
                <a:latin typeface="Calibri" panose="020F0502020204030204" pitchFamily="34" charset="0"/>
                <a:ea typeface="+mn-ea"/>
                <a:cs typeface="Calibri" panose="020F0502020204030204" pitchFamily="34" charset="0"/>
              </a:rPr>
              <a:t>[53] And when Jesus had finished these parables, he went away from there, [54] and coming to his hometown he taught them in their synagogue, so that they were astonished, and said, “Where did this man get this wisdom and these mighty works? [55] Is not this the carpenter’s son? Is not his mother called Mary? And are not his brothers James and Joseph and Simon and Judas? [56] And are not all his sisters with us? Where then did this man get all these things?”</a:t>
            </a:r>
          </a:p>
        </p:txBody>
      </p:sp>
    </p:spTree>
    <p:extLst>
      <p:ext uri="{BB962C8B-B14F-4D97-AF65-F5344CB8AC3E}">
        <p14:creationId xmlns:p14="http://schemas.microsoft.com/office/powerpoint/2010/main" val="409197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 name="Picture 5">
            <a:extLst>
              <a:ext uri="{FF2B5EF4-FFF2-40B4-BE49-F238E27FC236}">
                <a16:creationId xmlns:a16="http://schemas.microsoft.com/office/drawing/2014/main" id="{58207BA5-0A19-4C62-98A6-582F6986EE35}"/>
              </a:ext>
            </a:extLst>
          </p:cNvPr>
          <p:cNvPicPr>
            <a:picLocks noChangeAspect="1"/>
          </p:cNvPicPr>
          <p:nvPr/>
        </p:nvPicPr>
        <p:blipFill>
          <a:blip r:embed="rId4"/>
          <a:stretch>
            <a:fillRect/>
          </a:stretch>
        </p:blipFill>
        <p:spPr>
          <a:xfrm>
            <a:off x="661988" y="62345"/>
            <a:ext cx="3774498" cy="5018809"/>
          </a:xfrm>
          <a:prstGeom prst="rect">
            <a:avLst/>
          </a:prstGeom>
        </p:spPr>
      </p:pic>
      <p:pic>
        <p:nvPicPr>
          <p:cNvPr id="8" name="Picture 7">
            <a:extLst>
              <a:ext uri="{FF2B5EF4-FFF2-40B4-BE49-F238E27FC236}">
                <a16:creationId xmlns:a16="http://schemas.microsoft.com/office/drawing/2014/main" id="{7765A527-A1E7-4C97-A11D-E8D31E80C5F4}"/>
              </a:ext>
            </a:extLst>
          </p:cNvPr>
          <p:cNvPicPr>
            <a:picLocks noChangeAspect="1"/>
          </p:cNvPicPr>
          <p:nvPr/>
        </p:nvPicPr>
        <p:blipFill>
          <a:blip r:embed="rId5"/>
          <a:stretch>
            <a:fillRect/>
          </a:stretch>
        </p:blipFill>
        <p:spPr>
          <a:xfrm>
            <a:off x="4759035" y="89765"/>
            <a:ext cx="3722977" cy="4963969"/>
          </a:xfrm>
          <a:prstGeom prst="rect">
            <a:avLst/>
          </a:prstGeom>
        </p:spPr>
      </p:pic>
    </p:spTree>
    <p:extLst>
      <p:ext uri="{BB962C8B-B14F-4D97-AF65-F5344CB8AC3E}">
        <p14:creationId xmlns:p14="http://schemas.microsoft.com/office/powerpoint/2010/main" val="296939653"/>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1037</Words>
  <Application>Microsoft Office PowerPoint</Application>
  <PresentationFormat>On-screen Show (16:9)</PresentationFormat>
  <Paragraphs>51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Thadd McElreath</cp:lastModifiedBy>
  <cp:revision>212</cp:revision>
  <dcterms:modified xsi:type="dcterms:W3CDTF">2026-02-20T19:15:19Z</dcterms:modified>
</cp:coreProperties>
</file>