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4" r:id="rId3"/>
    <p:sldId id="358" r:id="rId4"/>
    <p:sldId id="359" r:id="rId5"/>
    <p:sldId id="376" r:id="rId6"/>
    <p:sldId id="377" r:id="rId7"/>
    <p:sldId id="378" r:id="rId8"/>
    <p:sldId id="364" r:id="rId9"/>
    <p:sldId id="375" r:id="rId10"/>
    <p:sldId id="367" r:id="rId11"/>
    <p:sldId id="379" r:id="rId12"/>
    <p:sldId id="380" r:id="rId13"/>
    <p:sldId id="381" r:id="rId14"/>
    <p:sldId id="271" r:id="rId15"/>
    <p:sldId id="272"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35" d="100"/>
          <a:sy n="135" d="100"/>
        </p:scale>
        <p:origin x="30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03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39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18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76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1" y="1476099"/>
            <a:ext cx="7943273" cy="1754326"/>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50</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“Empty Religion vs. </a:t>
            </a:r>
          </a:p>
          <a:p>
            <a:pPr algn="ctr"/>
            <a:r>
              <a:rPr lang="en-US" sz="3600" dirty="0">
                <a:solidFill>
                  <a:schemeClr val="tx1"/>
                </a:solidFill>
                <a:latin typeface="Cambria" panose="02040503050406030204" pitchFamily="18" charset="0"/>
              </a:rPr>
              <a:t>Intimate Relationship”</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12:43-50</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January 11,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[46] While he was still speaking to the people, behold, his mother and his brothers stood outside, asking to speak to him. [48] But he replied to the man who told him, “Who is my mother, and who are my brothers?”</a:t>
            </a:r>
          </a:p>
        </p:txBody>
      </p:sp>
    </p:spTree>
    <p:extLst>
      <p:ext uri="{BB962C8B-B14F-4D97-AF65-F5344CB8AC3E}">
        <p14:creationId xmlns:p14="http://schemas.microsoft.com/office/powerpoint/2010/main" val="272625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[49] And stretching out his hand toward his disciples, he said, “Here are my mother and my brothers! [50] For whoever does the will of my Father in heaven is my brother and sister and mother.”</a:t>
            </a:r>
          </a:p>
        </p:txBody>
      </p:sp>
    </p:spTree>
    <p:extLst>
      <p:ext uri="{BB962C8B-B14F-4D97-AF65-F5344CB8AC3E}">
        <p14:creationId xmlns:p14="http://schemas.microsoft.com/office/powerpoint/2010/main" val="126773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“[50] For whoever does the will of my Father in heaven is my brother and sister and mother.”</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invitation (and the solution) Jesus offers to everyone is a personal relationship with Him.</a:t>
            </a:r>
          </a:p>
        </p:txBody>
      </p:sp>
    </p:spTree>
    <p:extLst>
      <p:ext uri="{BB962C8B-B14F-4D97-AF65-F5344CB8AC3E}">
        <p14:creationId xmlns:p14="http://schemas.microsoft.com/office/powerpoint/2010/main" val="429282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344709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"Rather than use their outdoor retreats, people would retreat by turning on a screen (TV, computer, or video game). People don't like this image of their lives. So, they don't acknowledge it.”</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a:buClrTx/>
            </a:pPr>
            <a:r>
              <a:rPr lang="en-US" sz="2600" kern="1200" dirty="0">
                <a:solidFill>
                  <a:prstClr val="white"/>
                </a:solidFill>
                <a:latin typeface="Calibri" panose="020F0502020204030204" pitchFamily="34" charset="0"/>
                <a:ea typeface="+mn-ea"/>
                <a:cs typeface="Calibri" panose="020F0502020204030204" pitchFamily="34" charset="0"/>
              </a:rPr>
              <a:t>			(Source: </a:t>
            </a:r>
            <a:r>
              <a:rPr lang="en-US" sz="2600" i="1" kern="1200" dirty="0">
                <a:solidFill>
                  <a:prstClr val="white"/>
                </a:solidFill>
                <a:latin typeface="Calibri" panose="020F0502020204030204" pitchFamily="34" charset="0"/>
                <a:ea typeface="+mn-ea"/>
                <a:cs typeface="Calibri" panose="020F0502020204030204" pitchFamily="34" charset="0"/>
              </a:rPr>
              <a:t>USA Today</a:t>
            </a:r>
            <a:r>
              <a:rPr lang="en-US" sz="2600" kern="1200" dirty="0">
                <a:solidFill>
                  <a:prstClr val="white"/>
                </a:solidFill>
                <a:latin typeface="Calibri" panose="020F0502020204030204" pitchFamily="34" charset="0"/>
                <a:ea typeface="+mn-ea"/>
                <a:cs typeface="Calibri" panose="020F0502020204030204" pitchFamily="34" charset="0"/>
              </a:rPr>
              <a:t>, Laura </a:t>
            </a:r>
            <a:r>
              <a:rPr lang="en-US" sz="2600" kern="1200" dirty="0" err="1">
                <a:solidFill>
                  <a:prstClr val="white"/>
                </a:solidFill>
                <a:latin typeface="Calibri" panose="020F0502020204030204" pitchFamily="34" charset="0"/>
                <a:ea typeface="+mn-ea"/>
                <a:cs typeface="Calibri" panose="020F0502020204030204" pitchFamily="34" charset="0"/>
              </a:rPr>
              <a:t>Vanderkam</a:t>
            </a:r>
            <a:r>
              <a:rPr lang="en-US" sz="2600" kern="1200" dirty="0">
                <a:solidFill>
                  <a:prstClr val="white"/>
                </a:solidFill>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99658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Laura </a:t>
            </a:r>
            <a:r>
              <a:rPr lang="en-US" sz="2400" kern="1200" dirty="0" err="1">
                <a:solidFill>
                  <a:prstClr val="white"/>
                </a:solidFill>
                <a:latin typeface="Calibri" panose="020F0502020204030204" pitchFamily="34" charset="0"/>
                <a:cs typeface="Calibri" panose="020F0502020204030204" pitchFamily="34" charset="0"/>
              </a:rPr>
              <a:t>Vanderkam</a:t>
            </a:r>
            <a:r>
              <a:rPr lang="en-US" sz="2400" kern="1200" dirty="0">
                <a:solidFill>
                  <a:prstClr val="white"/>
                </a:solidFill>
                <a:latin typeface="Calibri" panose="020F0502020204030204" pitchFamily="34" charset="0"/>
                <a:cs typeface="Calibri" panose="020F0502020204030204" pitchFamily="34" charset="0"/>
              </a:rPr>
              <a:t>, </a:t>
            </a:r>
            <a:r>
              <a:rPr lang="en-US" sz="2400" i="1" kern="1200" dirty="0">
                <a:solidFill>
                  <a:prstClr val="white"/>
                </a:solidFill>
                <a:latin typeface="Calibri" panose="020F0502020204030204" pitchFamily="34" charset="0"/>
                <a:cs typeface="Calibri" panose="020F0502020204030204" pitchFamily="34" charset="0"/>
              </a:rPr>
              <a:t>"Column: Backyards are highly overrated," </a:t>
            </a:r>
            <a:r>
              <a:rPr lang="en-US" sz="2400" i="1" kern="1200" dirty="0" err="1">
                <a:solidFill>
                  <a:prstClr val="white"/>
                </a:solidFill>
                <a:latin typeface="Calibri" panose="020F0502020204030204" pitchFamily="34" charset="0"/>
                <a:cs typeface="Calibri" panose="020F0502020204030204" pitchFamily="34" charset="0"/>
              </a:rPr>
              <a:t>USATODAY</a:t>
            </a:r>
            <a:r>
              <a:rPr lang="en-US" sz="2400" i="1" kern="1200" dirty="0">
                <a:solidFill>
                  <a:prstClr val="white"/>
                </a:solidFill>
                <a:latin typeface="Calibri" panose="020F0502020204030204" pitchFamily="34" charset="0"/>
                <a:cs typeface="Calibri" panose="020F0502020204030204" pitchFamily="34" charset="0"/>
              </a:rPr>
              <a:t> </a:t>
            </a:r>
            <a:r>
              <a:rPr lang="en-US" sz="2400" kern="1200" dirty="0">
                <a:solidFill>
                  <a:prstClr val="white"/>
                </a:solidFill>
                <a:latin typeface="Calibri" panose="020F0502020204030204" pitchFamily="34" charset="0"/>
                <a:cs typeface="Calibri" panose="020F0502020204030204" pitchFamily="34" charset="0"/>
              </a:rPr>
              <a:t>(10-4-12). https://www.preachingtoday.com/illustrations/2012/october/6102912.html</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12:43-50 (</a:t>
            </a:r>
            <a:r>
              <a:rPr lang="en-US" sz="3200" kern="1200" dirty="0" err="1">
                <a:solidFill>
                  <a:prstClr val="white"/>
                </a:solidFill>
                <a:latin typeface="Calibri" panose="020F0502020204030204" pitchFamily="34" charset="0"/>
                <a:ea typeface="+mn-ea"/>
                <a:cs typeface="Calibri" panose="020F0502020204030204" pitchFamily="34" charset="0"/>
              </a:rPr>
              <a:t>ESV</a:t>
            </a:r>
            <a:r>
              <a:rPr lang="en-US" sz="3200" kern="1200" dirty="0">
                <a:solidFill>
                  <a:prstClr val="white"/>
                </a:solidFill>
                <a:latin typeface="Calibri" panose="020F0502020204030204" pitchFamily="34" charset="0"/>
                <a:ea typeface="+mn-ea"/>
                <a:cs typeface="Calibri" panose="020F0502020204030204" pitchFamily="34" charset="0"/>
              </a:rPr>
              <a:t>) – [43] “When the unclean spirit has gone out of a person, it passes through waterless places seeking rest, but finds none. [44] Then it says, ‘I will return to my house from which I came.’ And when it comes, it finds the house empty, swept, and put in order.</a:t>
            </a:r>
          </a:p>
        </p:txBody>
      </p:sp>
    </p:spTree>
    <p:extLst>
      <p:ext uri="{BB962C8B-B14F-4D97-AF65-F5344CB8AC3E}">
        <p14:creationId xmlns:p14="http://schemas.microsoft.com/office/powerpoint/2010/main" val="12416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[45] Then it goes and brings with it seven other spirits more evil than itself, and they enter and dwell there, and the last state of that person is worse than the first. So also will it be with this evil generation.”</a:t>
            </a:r>
          </a:p>
        </p:txBody>
      </p:sp>
    </p:spTree>
    <p:extLst>
      <p:ext uri="{BB962C8B-B14F-4D97-AF65-F5344CB8AC3E}">
        <p14:creationId xmlns:p14="http://schemas.microsoft.com/office/powerpoint/2010/main" val="24516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[46] While he was still speaking to the people, behold, his mother and his brothers stood outside, asking to speak to him. [48] But he replied to the man who told him, “Who is my mother, and who are my brothers?”</a:t>
            </a:r>
          </a:p>
        </p:txBody>
      </p:sp>
    </p:spTree>
    <p:extLst>
      <p:ext uri="{BB962C8B-B14F-4D97-AF65-F5344CB8AC3E}">
        <p14:creationId xmlns:p14="http://schemas.microsoft.com/office/powerpoint/2010/main" val="6441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[49] And stretching out his hand toward his disciples, he said, “Here are my mother and my brothers! [50] For whoever does the will of my Father in heaven is my brother and sister and mother.”</a:t>
            </a:r>
          </a:p>
        </p:txBody>
      </p:sp>
    </p:spTree>
    <p:extLst>
      <p:ext uri="{BB962C8B-B14F-4D97-AF65-F5344CB8AC3E}">
        <p14:creationId xmlns:p14="http://schemas.microsoft.com/office/powerpoint/2010/main" val="36254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[43] “When the unclean spirit has gone out of a person, it passes through waterless places seeking rest, but finds none. [44] Then it says, ‘I will return to my house from which I came.’ And when it comes, it finds the house empty, swept, and put in order.</a:t>
            </a:r>
          </a:p>
        </p:txBody>
      </p:sp>
    </p:spTree>
    <p:extLst>
      <p:ext uri="{BB962C8B-B14F-4D97-AF65-F5344CB8AC3E}">
        <p14:creationId xmlns:p14="http://schemas.microsoft.com/office/powerpoint/2010/main" val="235410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 their religious devotion had ultimately left their hearts empty. They were so focused on outward reformation when their greatest need was a new heart.” </a:t>
            </a:r>
          </a:p>
          <a:p>
            <a:pPr lvl="1">
              <a:buClrTx/>
            </a:pPr>
            <a:r>
              <a:rPr lang="en-US" sz="3200" kern="1200" dirty="0">
                <a:solidFill>
                  <a:prstClr val="white"/>
                </a:solidFill>
                <a:latin typeface="Calibri" panose="020F0502020204030204" pitchFamily="34" charset="0"/>
                <a:ea typeface="+mn-ea"/>
                <a:cs typeface="Calibri" panose="020F0502020204030204" pitchFamily="34" charset="0"/>
              </a:rPr>
              <a:t>						–David Platt</a:t>
            </a:r>
          </a:p>
        </p:txBody>
      </p:sp>
    </p:spTree>
    <p:extLst>
      <p:ext uri="{BB962C8B-B14F-4D97-AF65-F5344CB8AC3E}">
        <p14:creationId xmlns:p14="http://schemas.microsoft.com/office/powerpoint/2010/main" val="141257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[45] Then it goes and brings with it seven other spirits more evil than itself, and they enter and dwell there, and the last state of that person is worse than the first. So also will it be with this evil generation.” </a:t>
            </a:r>
          </a:p>
        </p:txBody>
      </p:sp>
    </p:spTree>
    <p:extLst>
      <p:ext uri="{BB962C8B-B14F-4D97-AF65-F5344CB8AC3E}">
        <p14:creationId xmlns:p14="http://schemas.microsoft.com/office/powerpoint/2010/main" val="65620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When your life is filled with the Holy Spirit, not only will you be fulfilled, but you also will taste and see that the Lord is good.</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Psalm 34:8 – Oh, taste and see that the LORD is good! Blessed is the man who takes refuge in him!</a:t>
            </a:r>
          </a:p>
        </p:txBody>
      </p:sp>
    </p:spTree>
    <p:extLst>
      <p:ext uri="{BB962C8B-B14F-4D97-AF65-F5344CB8AC3E}">
        <p14:creationId xmlns:p14="http://schemas.microsoft.com/office/powerpoint/2010/main" val="409197544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TotalTime>
  <Words>805</Words>
  <Application>Microsoft Office PowerPoint</Application>
  <PresentationFormat>On-screen Show (16:9)</PresentationFormat>
  <Paragraphs>31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Thadd McElreath</cp:lastModifiedBy>
  <cp:revision>194</cp:revision>
  <dcterms:modified xsi:type="dcterms:W3CDTF">2026-01-09T21:09:49Z</dcterms:modified>
</cp:coreProperties>
</file>