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74" r:id="rId3"/>
    <p:sldId id="358" r:id="rId4"/>
    <p:sldId id="359" r:id="rId5"/>
    <p:sldId id="361" r:id="rId6"/>
    <p:sldId id="362" r:id="rId7"/>
    <p:sldId id="363" r:id="rId8"/>
    <p:sldId id="364" r:id="rId9"/>
    <p:sldId id="375" r:id="rId10"/>
    <p:sldId id="367" r:id="rId11"/>
    <p:sldId id="369" r:id="rId12"/>
    <p:sldId id="370" r:id="rId13"/>
    <p:sldId id="371" r:id="rId14"/>
    <p:sldId id="376" r:id="rId15"/>
    <p:sldId id="377" r:id="rId16"/>
    <p:sldId id="378"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80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422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36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2023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684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7507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8414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37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38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225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18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927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00362" y="1387575"/>
            <a:ext cx="7943273" cy="1446550"/>
          </a:xfrm>
          <a:prstGeom prst="rect">
            <a:avLst/>
          </a:prstGeom>
          <a:noFill/>
        </p:spPr>
        <p:txBody>
          <a:bodyPr wrap="square" rtlCol="0">
            <a:spAutoFit/>
          </a:bodyPr>
          <a:lstStyle/>
          <a:p>
            <a:pPr algn="ctr"/>
            <a:r>
              <a:rPr lang="en-US" sz="4000" dirty="0">
                <a:solidFill>
                  <a:schemeClr val="tx1"/>
                </a:solidFill>
                <a:latin typeface="Cambria" panose="02040503050406030204" pitchFamily="18" charset="0"/>
              </a:rPr>
              <a:t>The King and His Kingdom Part 49</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4000" dirty="0">
                <a:solidFill>
                  <a:schemeClr val="tx1"/>
                </a:solidFill>
                <a:latin typeface="Cambria" panose="02040503050406030204" pitchFamily="18" charset="0"/>
              </a:rPr>
              <a:t>“Not a Sign, But a Savior”</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1" y="3063510"/>
            <a:ext cx="7943273" cy="1200329"/>
          </a:xfrm>
          <a:prstGeom prst="rect">
            <a:avLst/>
          </a:prstGeom>
          <a:noFill/>
        </p:spPr>
        <p:txBody>
          <a:bodyPr wrap="square" rtlCol="0">
            <a:spAutoFit/>
          </a:bodyPr>
          <a:lstStyle/>
          <a:p>
            <a:pPr algn="ctr"/>
            <a:r>
              <a:rPr lang="en-US" sz="3200" dirty="0">
                <a:solidFill>
                  <a:schemeClr val="tx1"/>
                </a:solidFill>
                <a:latin typeface="Cambria" panose="02040503050406030204" pitchFamily="18" charset="0"/>
              </a:rPr>
              <a:t>Matthew 12:38-42</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3200" dirty="0">
                <a:solidFill>
                  <a:schemeClr val="tx1"/>
                </a:solidFill>
                <a:latin typeface="Cambria" panose="02040503050406030204" pitchFamily="18" charset="0"/>
              </a:rPr>
              <a:t>January 4,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[42] The queen of the South will rise up at the judgment with this generation and condemn it, for she came from the ends of the earth to hear the wisdom of Solomon, and behold, something greater than Solomon is here. </a:t>
            </a:r>
          </a:p>
        </p:txBody>
      </p:sp>
    </p:spTree>
    <p:extLst>
      <p:ext uri="{BB962C8B-B14F-4D97-AF65-F5344CB8AC3E}">
        <p14:creationId xmlns:p14="http://schemas.microsoft.com/office/powerpoint/2010/main" val="272625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98543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Queen of Sheba – 1 Kings 10:1-13</a:t>
            </a:r>
          </a:p>
          <a:p>
            <a:pPr marL="457200" indent="-45720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lvl="2" indent="-457200">
              <a:buClrTx/>
              <a:buFont typeface="Wingdings" panose="05000000000000000000" pitchFamily="2" charset="2"/>
              <a:buChar char="ü"/>
            </a:pPr>
            <a:r>
              <a:rPr lang="en-US" sz="3200" kern="1200" dirty="0">
                <a:solidFill>
                  <a:prstClr val="white"/>
                </a:solidFill>
                <a:latin typeface="Calibri" panose="020F0502020204030204" pitchFamily="34" charset="0"/>
                <a:ea typeface="+mn-ea"/>
                <a:cs typeface="Calibri" panose="020F0502020204030204" pitchFamily="34" charset="0"/>
              </a:rPr>
              <a:t>Pagan idolater</a:t>
            </a:r>
          </a:p>
          <a:p>
            <a:pPr marL="457200" indent="-457200">
              <a:buClrTx/>
              <a:buFont typeface="Wingdings" panose="05000000000000000000" pitchFamily="2" charset="2"/>
              <a:buChar char="ü"/>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Wingdings" panose="05000000000000000000" pitchFamily="2" charset="2"/>
              <a:buChar char="ü"/>
            </a:pPr>
            <a:r>
              <a:rPr lang="en-US" sz="3200" kern="1200" dirty="0">
                <a:solidFill>
                  <a:prstClr val="white"/>
                </a:solidFill>
                <a:latin typeface="Calibri" panose="020F0502020204030204" pitchFamily="34" charset="0"/>
                <a:ea typeface="+mn-ea"/>
                <a:cs typeface="Calibri" panose="020F0502020204030204" pitchFamily="34" charset="0"/>
              </a:rPr>
              <a:t>Traveled to see Solomon for his wisdom</a:t>
            </a:r>
          </a:p>
          <a:p>
            <a:pPr marL="457200" indent="-457200">
              <a:buClrTx/>
              <a:buFont typeface="Wingdings" panose="05000000000000000000" pitchFamily="2" charset="2"/>
              <a:buChar char="ü"/>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Wingdings" panose="05000000000000000000" pitchFamily="2" charset="2"/>
              <a:buChar char="ü"/>
            </a:pPr>
            <a:r>
              <a:rPr lang="en-US" sz="3200" kern="1200" dirty="0">
                <a:solidFill>
                  <a:prstClr val="white"/>
                </a:solidFill>
                <a:latin typeface="Calibri" panose="020F0502020204030204" pitchFamily="34" charset="0"/>
                <a:ea typeface="+mn-ea"/>
                <a:cs typeface="Calibri" panose="020F0502020204030204" pitchFamily="34" charset="0"/>
              </a:rPr>
              <a:t>Eventually believed in the God of Israel</a:t>
            </a:r>
          </a:p>
        </p:txBody>
      </p:sp>
    </p:spTree>
    <p:extLst>
      <p:ext uri="{BB962C8B-B14F-4D97-AF65-F5344CB8AC3E}">
        <p14:creationId xmlns:p14="http://schemas.microsoft.com/office/powerpoint/2010/main" val="387037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062103"/>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[41] The men of Nineveh will rise up at the judgment with this generation and condemn it, for they repented at the preaching of Jonah, and behold, something greater than Jonah is here. </a:t>
            </a:r>
          </a:p>
        </p:txBody>
      </p:sp>
    </p:spTree>
    <p:extLst>
      <p:ext uri="{BB962C8B-B14F-4D97-AF65-F5344CB8AC3E}">
        <p14:creationId xmlns:p14="http://schemas.microsoft.com/office/powerpoint/2010/main" val="217949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908762"/>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Two Illustrations:</a:t>
            </a:r>
          </a:p>
          <a:p>
            <a:pPr marL="457200" indent="-457200">
              <a:buClrTx/>
              <a:buFont typeface="Arial" panose="020B0604020202020204" pitchFamily="34" charset="0"/>
              <a:buChar char="•"/>
            </a:pPr>
            <a:endParaRPr lang="en-US" sz="1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The Queen of Sheba’s life changed upon believing in the God of Israel after hearing the words of an imperfect, earthly King (Solomon).</a:t>
            </a:r>
          </a:p>
          <a:p>
            <a:pPr marL="514350" indent="-514350">
              <a:buClrTx/>
              <a:buFont typeface="+mj-lt"/>
              <a:buAutoNum type="arabicPeriod"/>
            </a:pPr>
            <a:endParaRPr lang="en-US" sz="1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The evil and cruel Ninevites repented of their sin and turned to God because of the message of a foolish and rebellious prophet (Jonah).</a:t>
            </a:r>
          </a:p>
        </p:txBody>
      </p:sp>
    </p:spTree>
    <p:extLst>
      <p:ext uri="{BB962C8B-B14F-4D97-AF65-F5344CB8AC3E}">
        <p14:creationId xmlns:p14="http://schemas.microsoft.com/office/powerpoint/2010/main" val="1726008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Queen of Sheba traveled across the world to be instructed by Solomon, but the Pharisees, who were supposed to be majoring in the quest for truth, would not go across the street to hear the Son of God.”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R.C. Sproul</a:t>
            </a:r>
            <a:endParaRPr lang="en-US" sz="24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47353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616101"/>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men of Nineveh and the Queen of Sheba did two things the Jewish leaders did not:</a:t>
            </a:r>
          </a:p>
          <a:p>
            <a:pPr marL="457200" indent="-457200">
              <a:buClrTx/>
              <a:buFont typeface="Arial" panose="020B0604020202020204" pitchFamily="34" charset="0"/>
              <a:buChar char="•"/>
            </a:pPr>
            <a:endParaRPr lang="en-US" sz="18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They believed in God by faith.</a:t>
            </a:r>
          </a:p>
          <a:p>
            <a:pPr marL="514350" indent="-514350">
              <a:buClrTx/>
              <a:buFont typeface="+mj-lt"/>
              <a:buAutoNum type="arabicPeriod"/>
            </a:pPr>
            <a:endParaRPr lang="en-US" sz="18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They repented of their sins. </a:t>
            </a:r>
            <a:endParaRPr lang="en-US" sz="24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2824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We do not need more miracles or more “evidence.” Instead we need to learn to relish being in the belly of the great fish – walking through the storms of life as God transforms us into who He wants us to be.</a:t>
            </a:r>
          </a:p>
        </p:txBody>
      </p:sp>
    </p:spTree>
    <p:extLst>
      <p:ext uri="{BB962C8B-B14F-4D97-AF65-F5344CB8AC3E}">
        <p14:creationId xmlns:p14="http://schemas.microsoft.com/office/powerpoint/2010/main" val="920066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677656"/>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it-IT" sz="2400" kern="1200" dirty="0">
                <a:solidFill>
                  <a:prstClr val="white"/>
                </a:solidFill>
                <a:latin typeface="Calibri" panose="020F0502020204030204" pitchFamily="34" charset="0"/>
                <a:cs typeface="Calibri" panose="020F0502020204030204" pitchFamily="34" charset="0"/>
              </a:rPr>
              <a:t>Donald Castle, Episcopal priest. https://www.preachingtoday.com/illustrations/2000/december/12756.html</a:t>
            </a:r>
            <a:endParaRPr lang="en-US" sz="2400" kern="12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238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12:38-42 (ESV) – [38] Then some of the scribes and Pharisees answered him, saying, “Teacher, we wish to see a sign from you.” [39] But he answered them, “An evil and adulterous generation seeks for a sign, but no sign will be given to it except the sign of the prophet Jonah. </a:t>
            </a:r>
          </a:p>
        </p:txBody>
      </p:sp>
    </p:spTree>
    <p:extLst>
      <p:ext uri="{BB962C8B-B14F-4D97-AF65-F5344CB8AC3E}">
        <p14:creationId xmlns:p14="http://schemas.microsoft.com/office/powerpoint/2010/main" val="124161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[40] For just as Jonah was three days and three nights in the belly of the great fish, so will the Son of Man be three days and three nights in the heart of the earth. [41] The men of Nineveh will rise up at the judgment with this generation and condemn it, for they repented at the preaching of Jonah, and behold, something greater than Jonah is here. </a:t>
            </a:r>
          </a:p>
        </p:txBody>
      </p:sp>
    </p:spTree>
    <p:extLst>
      <p:ext uri="{BB962C8B-B14F-4D97-AF65-F5344CB8AC3E}">
        <p14:creationId xmlns:p14="http://schemas.microsoft.com/office/powerpoint/2010/main" val="245169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554545"/>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[42] The queen of the South will rise up at the judgment with this generation and condemn it, for she came from the ends of the earth to hear the wisdom of Solomon, and behold, something greater than Solomon is here. </a:t>
            </a:r>
          </a:p>
        </p:txBody>
      </p:sp>
    </p:spTree>
    <p:extLst>
      <p:ext uri="{BB962C8B-B14F-4D97-AF65-F5344CB8AC3E}">
        <p14:creationId xmlns:p14="http://schemas.microsoft.com/office/powerpoint/2010/main" val="64416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56966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issue was obviously not a lack of evidence.</a:t>
            </a:r>
          </a:p>
          <a:p>
            <a:pPr marL="514350" indent="-51435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issue rather was rejection of the truth. </a:t>
            </a:r>
          </a:p>
        </p:txBody>
      </p:sp>
    </p:spTree>
    <p:extLst>
      <p:ext uri="{BB962C8B-B14F-4D97-AF65-F5344CB8AC3E}">
        <p14:creationId xmlns:p14="http://schemas.microsoft.com/office/powerpoint/2010/main" val="58970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25778" y="270931"/>
            <a:ext cx="8647290" cy="206210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“Devoutly religious people, confident that their self-righteousness has earned them favor with God, are self-satisfied.”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John MacArthur</a:t>
            </a:r>
          </a:p>
        </p:txBody>
      </p:sp>
    </p:spTree>
    <p:extLst>
      <p:ext uri="{BB962C8B-B14F-4D97-AF65-F5344CB8AC3E}">
        <p14:creationId xmlns:p14="http://schemas.microsoft.com/office/powerpoint/2010/main" val="406800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062103"/>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[40] For just as Jonah was three days and three nights in the belly of the great fish, so will the Son of Man be three days and three nights in the heart of the earth.</a:t>
            </a:r>
          </a:p>
        </p:txBody>
      </p:sp>
    </p:spTree>
    <p:extLst>
      <p:ext uri="{BB962C8B-B14F-4D97-AF65-F5344CB8AC3E}">
        <p14:creationId xmlns:p14="http://schemas.microsoft.com/office/powerpoint/2010/main" val="326218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Jonah is the only prophet to whom Jesus directly compared Himself.</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When Jesus alluded to Jonah and the great fish, He referred to the story as an actual historical event – not a metaphor. </a:t>
            </a:r>
          </a:p>
        </p:txBody>
      </p:sp>
    </p:spTree>
    <p:extLst>
      <p:ext uri="{BB962C8B-B14F-4D97-AF65-F5344CB8AC3E}">
        <p14:creationId xmlns:p14="http://schemas.microsoft.com/office/powerpoint/2010/main" val="65620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 name="Picture 1">
            <a:extLst>
              <a:ext uri="{FF2B5EF4-FFF2-40B4-BE49-F238E27FC236}">
                <a16:creationId xmlns:a16="http://schemas.microsoft.com/office/drawing/2014/main" id="{C1231589-FB34-4B2C-A435-A275926ACC67}"/>
              </a:ext>
            </a:extLst>
          </p:cNvPr>
          <p:cNvPicPr>
            <a:picLocks noChangeAspect="1"/>
          </p:cNvPicPr>
          <p:nvPr/>
        </p:nvPicPr>
        <p:blipFill>
          <a:blip r:embed="rId4"/>
          <a:stretch>
            <a:fillRect/>
          </a:stretch>
        </p:blipFill>
        <p:spPr>
          <a:xfrm>
            <a:off x="770840" y="60070"/>
            <a:ext cx="7602320" cy="5143500"/>
          </a:xfrm>
          <a:prstGeom prst="rect">
            <a:avLst/>
          </a:prstGeom>
        </p:spPr>
      </p:pic>
    </p:spTree>
    <p:extLst>
      <p:ext uri="{BB962C8B-B14F-4D97-AF65-F5344CB8AC3E}">
        <p14:creationId xmlns:p14="http://schemas.microsoft.com/office/powerpoint/2010/main" val="4091975443"/>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2060</TotalTime>
  <Words>800</Words>
  <Application>Microsoft Office PowerPoint</Application>
  <PresentationFormat>On-screen Show (16:9)</PresentationFormat>
  <Paragraphs>48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Wingdings</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196</cp:revision>
  <dcterms:modified xsi:type="dcterms:W3CDTF">2026-01-04T02:08:50Z</dcterms:modified>
</cp:coreProperties>
</file>