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74" r:id="rId3"/>
    <p:sldId id="358" r:id="rId4"/>
    <p:sldId id="359" r:id="rId5"/>
    <p:sldId id="361" r:id="rId6"/>
    <p:sldId id="362" r:id="rId7"/>
    <p:sldId id="363" r:id="rId8"/>
    <p:sldId id="364" r:id="rId9"/>
    <p:sldId id="375" r:id="rId10"/>
    <p:sldId id="367" r:id="rId11"/>
    <p:sldId id="369" r:id="rId12"/>
    <p:sldId id="370" r:id="rId13"/>
    <p:sldId id="371" r:id="rId14"/>
    <p:sldId id="271" r:id="rId15"/>
    <p:sldId id="272"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8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22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36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023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37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38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225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18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92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00362" y="1387575"/>
            <a:ext cx="7943273" cy="1446550"/>
          </a:xfrm>
          <a:prstGeom prst="rect">
            <a:avLst/>
          </a:prstGeom>
          <a:noFill/>
        </p:spPr>
        <p:txBody>
          <a:bodyPr wrap="square" rtlCol="0">
            <a:spAutoFit/>
          </a:bodyPr>
          <a:lstStyle/>
          <a:p>
            <a:pPr algn="ctr"/>
            <a:r>
              <a:rPr lang="en-US" sz="4000" dirty="0">
                <a:solidFill>
                  <a:schemeClr val="tx1"/>
                </a:solidFill>
                <a:latin typeface="Cambria" panose="02040503050406030204" pitchFamily="18" charset="0"/>
              </a:rPr>
              <a:t>The King and His Kingdom Part 45</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4000" dirty="0">
                <a:solidFill>
                  <a:schemeClr val="tx1"/>
                </a:solidFill>
                <a:latin typeface="Cambria" panose="02040503050406030204" pitchFamily="18" charset="0"/>
              </a:rPr>
              <a:t>“Law Without Love”</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1" y="3063510"/>
            <a:ext cx="7943273" cy="1200329"/>
          </a:xfrm>
          <a:prstGeom prst="rect">
            <a:avLst/>
          </a:prstGeom>
          <a:noFill/>
        </p:spPr>
        <p:txBody>
          <a:bodyPr wrap="square" rtlCol="0">
            <a:spAutoFit/>
          </a:bodyPr>
          <a:lstStyle/>
          <a:p>
            <a:pPr algn="ctr"/>
            <a:r>
              <a:rPr lang="en-US" sz="3200" dirty="0">
                <a:solidFill>
                  <a:schemeClr val="tx1"/>
                </a:solidFill>
                <a:latin typeface="Cambria" panose="02040503050406030204" pitchFamily="18" charset="0"/>
              </a:rPr>
              <a:t>Matthew 12:9-14</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3200" dirty="0">
                <a:solidFill>
                  <a:schemeClr val="tx1"/>
                </a:solidFill>
                <a:latin typeface="Cambria" panose="02040503050406030204" pitchFamily="18" charset="0"/>
              </a:rPr>
              <a:t>November 2,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739211"/>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“The ultimate issue for Him (Jesus) was not doing good versus doing nothing, but rather doing good versus doing evil, for failure to do good in such instances is in effect to do evil.” 	</a:t>
            </a:r>
          </a:p>
          <a:p>
            <a:pPr>
              <a:buClrTx/>
            </a:pPr>
            <a:endParaRPr lang="en-US" sz="1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					– Robert H. Stein</a:t>
            </a:r>
          </a:p>
        </p:txBody>
      </p:sp>
    </p:spTree>
    <p:extLst>
      <p:ext uri="{BB962C8B-B14F-4D97-AF65-F5344CB8AC3E}">
        <p14:creationId xmlns:p14="http://schemas.microsoft.com/office/powerpoint/2010/main" val="272625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569660"/>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Matthew 12:14 – [14] But the Pharisees went out and conspired against him, how to destroy him. 	</a:t>
            </a:r>
          </a:p>
        </p:txBody>
      </p:sp>
    </p:spTree>
    <p:extLst>
      <p:ext uri="{BB962C8B-B14F-4D97-AF65-F5344CB8AC3E}">
        <p14:creationId xmlns:p14="http://schemas.microsoft.com/office/powerpoint/2010/main" val="387037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231654"/>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“The Pharisees were unable to rejoice with the man who had been healed; their jealousy was so intense that they missed the presence of God, they missed the tenderness of Christ reaching out to heal a man.” </a:t>
            </a:r>
          </a:p>
          <a:p>
            <a:pPr>
              <a:buClrTx/>
            </a:pPr>
            <a:endParaRPr lang="en-US" sz="1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						– R. C. Sproul </a:t>
            </a:r>
          </a:p>
        </p:txBody>
      </p:sp>
    </p:spTree>
    <p:extLst>
      <p:ext uri="{BB962C8B-B14F-4D97-AF65-F5344CB8AC3E}">
        <p14:creationId xmlns:p14="http://schemas.microsoft.com/office/powerpoint/2010/main" val="217949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754326"/>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“Religion is the default mode of the human heart.” </a:t>
            </a:r>
          </a:p>
          <a:p>
            <a:pPr>
              <a:buClrTx/>
            </a:pPr>
            <a:endParaRPr lang="en-US" sz="1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						– Martin Luther	</a:t>
            </a:r>
          </a:p>
        </p:txBody>
      </p:sp>
    </p:spTree>
    <p:extLst>
      <p:ext uri="{BB962C8B-B14F-4D97-AF65-F5344CB8AC3E}">
        <p14:creationId xmlns:p14="http://schemas.microsoft.com/office/powerpoint/2010/main" val="172600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93899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Ray </a:t>
            </a:r>
            <a:r>
              <a:rPr lang="en-US" sz="2400" kern="1200" dirty="0" err="1">
                <a:solidFill>
                  <a:prstClr val="white"/>
                </a:solidFill>
                <a:latin typeface="Calibri" panose="020F0502020204030204" pitchFamily="34" charset="0"/>
                <a:cs typeface="Calibri" panose="020F0502020204030204" pitchFamily="34" charset="0"/>
              </a:rPr>
              <a:t>Tiemann</a:t>
            </a:r>
            <a:r>
              <a:rPr lang="en-US" sz="2400" kern="1200" dirty="0">
                <a:solidFill>
                  <a:prstClr val="white"/>
                </a:solidFill>
                <a:latin typeface="Calibri" panose="020F0502020204030204" pitchFamily="34" charset="0"/>
                <a:cs typeface="Calibri" panose="020F0502020204030204" pitchFamily="34" charset="0"/>
              </a:rPr>
              <a:t>, Fredericksburg, Texas. </a:t>
            </a:r>
            <a:r>
              <a:rPr lang="en-US" sz="2400" i="1" kern="1200" dirty="0">
                <a:solidFill>
                  <a:prstClr val="white"/>
                </a:solidFill>
                <a:latin typeface="Calibri" panose="020F0502020204030204" pitchFamily="34" charset="0"/>
                <a:cs typeface="Calibri" panose="020F0502020204030204" pitchFamily="34" charset="0"/>
              </a:rPr>
              <a:t>Leadership</a:t>
            </a:r>
            <a:r>
              <a:rPr lang="en-US" sz="2400" kern="1200" dirty="0">
                <a:solidFill>
                  <a:prstClr val="white"/>
                </a:solidFill>
                <a:latin typeface="Calibri" panose="020F0502020204030204" pitchFamily="34" charset="0"/>
                <a:cs typeface="Calibri" panose="020F0502020204030204" pitchFamily="34" charset="0"/>
              </a:rPr>
              <a:t>, Vol. 11, no. 3.</a:t>
            </a:r>
          </a:p>
        </p:txBody>
      </p:sp>
    </p:spTree>
    <p:extLst>
      <p:ext uri="{BB962C8B-B14F-4D97-AF65-F5344CB8AC3E}">
        <p14:creationId xmlns:p14="http://schemas.microsoft.com/office/powerpoint/2010/main" val="73238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12:9-14 (</a:t>
            </a:r>
            <a:r>
              <a:rPr lang="en-US" sz="3200" kern="1200" dirty="0" err="1">
                <a:solidFill>
                  <a:prstClr val="white"/>
                </a:solidFill>
                <a:latin typeface="Calibri" panose="020F0502020204030204" pitchFamily="34" charset="0"/>
                <a:ea typeface="+mn-ea"/>
                <a:cs typeface="Calibri" panose="020F0502020204030204" pitchFamily="34" charset="0"/>
              </a:rPr>
              <a:t>ESV</a:t>
            </a:r>
            <a:r>
              <a:rPr lang="en-US" sz="3200" kern="1200" dirty="0">
                <a:solidFill>
                  <a:prstClr val="white"/>
                </a:solidFill>
                <a:latin typeface="Calibri" panose="020F0502020204030204" pitchFamily="34" charset="0"/>
                <a:ea typeface="+mn-ea"/>
                <a:cs typeface="Calibri" panose="020F0502020204030204" pitchFamily="34" charset="0"/>
              </a:rPr>
              <a:t>) – [9] He went on from there and entered their synagogue. [10] And a man was there with a withered hand. And they asked him, “Is it lawful to heal on the Sabbath?”—so that they might accuse him. </a:t>
            </a:r>
          </a:p>
        </p:txBody>
      </p:sp>
    </p:spTree>
    <p:extLst>
      <p:ext uri="{BB962C8B-B14F-4D97-AF65-F5344CB8AC3E}">
        <p14:creationId xmlns:p14="http://schemas.microsoft.com/office/powerpoint/2010/main" val="124161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[11] He said to them, “Which one of you who has a sheep, if it falls into a pit on the Sabbath, will not take hold of it and lift it out? [12] Of how much more value is a man than a sheep! So it is lawful to do good on the Sabbath.”</a:t>
            </a:r>
          </a:p>
        </p:txBody>
      </p:sp>
    </p:spTree>
    <p:extLst>
      <p:ext uri="{BB962C8B-B14F-4D97-AF65-F5344CB8AC3E}">
        <p14:creationId xmlns:p14="http://schemas.microsoft.com/office/powerpoint/2010/main" val="245169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[13] Then he said to the man, “Stretch out your hand.” And the man stretched it out, and it was restored, healthy like the other. [14] But the Pharisees went out and conspired against him, how to destroy him.</a:t>
            </a:r>
          </a:p>
        </p:txBody>
      </p:sp>
    </p:spTree>
    <p:extLst>
      <p:ext uri="{BB962C8B-B14F-4D97-AF65-F5344CB8AC3E}">
        <p14:creationId xmlns:p14="http://schemas.microsoft.com/office/powerpoint/2010/main" val="64416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Jesus is always faithful to be found doing the work of His Father.</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The church should be a refuge for people who are hurting or feel rejected.</a:t>
            </a:r>
          </a:p>
        </p:txBody>
      </p:sp>
    </p:spTree>
    <p:extLst>
      <p:ext uri="{BB962C8B-B14F-4D97-AF65-F5344CB8AC3E}">
        <p14:creationId xmlns:p14="http://schemas.microsoft.com/office/powerpoint/2010/main" val="58970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134679" y="270931"/>
            <a:ext cx="8846288" cy="4093428"/>
          </a:xfrm>
          <a:prstGeom prst="rect">
            <a:avLst/>
          </a:prstGeom>
          <a:noFill/>
        </p:spPr>
        <p:txBody>
          <a:bodyPr wrap="square">
            <a:spAutoFit/>
          </a:bodyPr>
          <a:lstStyle/>
          <a:p>
            <a:pPr marL="514350" indent="-514350">
              <a:buClrTx/>
              <a:buFont typeface="+mj-lt"/>
              <a:buAutoNum type="arabicPeriod" startAt="3"/>
            </a:pPr>
            <a:r>
              <a:rPr lang="en-US" sz="3000" kern="1200" dirty="0">
                <a:solidFill>
                  <a:prstClr val="white"/>
                </a:solidFill>
                <a:latin typeface="Calibri" panose="020F0502020204030204" pitchFamily="34" charset="0"/>
                <a:ea typeface="+mn-ea"/>
                <a:cs typeface="Calibri" panose="020F0502020204030204" pitchFamily="34" charset="0"/>
              </a:rPr>
              <a:t>The religious leaders were at the synagogue to find a reason to accuse Jesus.</a:t>
            </a:r>
          </a:p>
          <a:p>
            <a:pPr marL="514350" indent="-51435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514350" lvl="2" indent="-514350">
              <a:buClrTx/>
              <a:buFont typeface="Arial" panose="020B0604020202020204" pitchFamily="34" charset="0"/>
              <a:buChar char="•"/>
            </a:pPr>
            <a:r>
              <a:rPr lang="en-US" sz="2800" kern="1200" dirty="0">
                <a:solidFill>
                  <a:prstClr val="white"/>
                </a:solidFill>
                <a:latin typeface="Calibri" panose="020F0502020204030204" pitchFamily="34" charset="0"/>
                <a:ea typeface="+mn-ea"/>
                <a:cs typeface="Calibri" panose="020F0502020204030204" pitchFamily="34" charset="0"/>
              </a:rPr>
              <a:t>[10] And a man was there with a withered hand. And they asked him, “Is it lawful to heal on the Sabbath?”—so that they might accuse him.</a:t>
            </a:r>
            <a:endParaRPr lang="en-US" kern="1200" dirty="0">
              <a:solidFill>
                <a:prstClr val="white"/>
              </a:solidFill>
              <a:latin typeface="Calibri" panose="020F0502020204030204" pitchFamily="34" charset="0"/>
              <a:ea typeface="+mn-ea"/>
              <a:cs typeface="Calibri" panose="020F0502020204030204" pitchFamily="34" charset="0"/>
            </a:endParaRPr>
          </a:p>
          <a:p>
            <a:pPr>
              <a:buClrTx/>
            </a:pPr>
            <a:r>
              <a:rPr lang="en-US" kern="1200" dirty="0">
                <a:solidFill>
                  <a:prstClr val="white"/>
                </a:solidFill>
                <a:latin typeface="Calibri" panose="020F0502020204030204" pitchFamily="34" charset="0"/>
                <a:ea typeface="+mn-ea"/>
                <a:cs typeface="Calibri" panose="020F0502020204030204" pitchFamily="34" charset="0"/>
              </a:rPr>
              <a:t> </a:t>
            </a:r>
          </a:p>
          <a:p>
            <a:pPr marL="514350" indent="-514350">
              <a:buClrTx/>
              <a:buFont typeface="Arial" panose="020B0604020202020204" pitchFamily="34" charset="0"/>
              <a:buChar char="•"/>
            </a:pPr>
            <a:r>
              <a:rPr lang="en-US" sz="2800" kern="1200" dirty="0">
                <a:solidFill>
                  <a:prstClr val="white"/>
                </a:solidFill>
                <a:latin typeface="Calibri" panose="020F0502020204030204" pitchFamily="34" charset="0"/>
                <a:ea typeface="+mn-ea"/>
                <a:cs typeface="Calibri" panose="020F0502020204030204" pitchFamily="34" charset="0"/>
              </a:rPr>
              <a:t>Luke 6:7 – [7] And the scribes and the Pharisees watched him, to see whether he would heal on the Sabbath, so that they might find a reason to accuse him.</a:t>
            </a:r>
          </a:p>
        </p:txBody>
      </p:sp>
    </p:spTree>
    <p:extLst>
      <p:ext uri="{BB962C8B-B14F-4D97-AF65-F5344CB8AC3E}">
        <p14:creationId xmlns:p14="http://schemas.microsoft.com/office/powerpoint/2010/main" val="406800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06210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Pharisees never doubted Jesus’ power.</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We call ourselves “believers” in Jesus and yet doubt His power all the time.</a:t>
            </a:r>
          </a:p>
        </p:txBody>
      </p:sp>
    </p:spTree>
    <p:extLst>
      <p:ext uri="{BB962C8B-B14F-4D97-AF65-F5344CB8AC3E}">
        <p14:creationId xmlns:p14="http://schemas.microsoft.com/office/powerpoint/2010/main" val="326218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[11] He said to them, “Which one of you who has a sheep, if it falls into a pit on the Sabbath, will not take hold of it and lift it out? [12] Of how much more value is a man than a sheep! So it is lawful to do good on the Sabbath.”</a:t>
            </a:r>
          </a:p>
        </p:txBody>
      </p:sp>
    </p:spTree>
    <p:extLst>
      <p:ext uri="{BB962C8B-B14F-4D97-AF65-F5344CB8AC3E}">
        <p14:creationId xmlns:p14="http://schemas.microsoft.com/office/powerpoint/2010/main" val="65620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247317"/>
          </a:xfrm>
          <a:prstGeom prst="rect">
            <a:avLst/>
          </a:prstGeom>
          <a:noFill/>
        </p:spPr>
        <p:txBody>
          <a:bodyPr wrap="square">
            <a:spAutoFit/>
          </a:bodyPr>
          <a:lstStyle/>
          <a:p>
            <a:pPr marL="457200" indent="-457200">
              <a:buClrTx/>
              <a:buFont typeface="Arial" panose="020B0604020202020204" pitchFamily="34" charset="0"/>
              <a:buChar char="•"/>
            </a:pPr>
            <a:r>
              <a:rPr lang="en-US" sz="2800" kern="1200" dirty="0">
                <a:solidFill>
                  <a:prstClr val="white"/>
                </a:solidFill>
                <a:latin typeface="Calibri" panose="020F0502020204030204" pitchFamily="34" charset="0"/>
                <a:ea typeface="+mn-ea"/>
                <a:cs typeface="Calibri" panose="020F0502020204030204" pitchFamily="34" charset="0"/>
              </a:rPr>
              <a:t>[13] Then he said to the man, “Stretch out your hand.” And the man stretched it out, and it was restored, healthy like the other.</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2800" kern="1200" dirty="0">
                <a:solidFill>
                  <a:prstClr val="white"/>
                </a:solidFill>
                <a:latin typeface="Calibri" panose="020F0502020204030204" pitchFamily="34" charset="0"/>
                <a:ea typeface="+mn-ea"/>
                <a:cs typeface="Calibri" panose="020F0502020204030204" pitchFamily="34" charset="0"/>
              </a:rPr>
              <a:t>Mark 3:4-5 – [4] And he said to them, “Is it lawful on the Sabbath to do good or to do harm, to save life or to kill?” But they were silent. [5] And he looked around at them with anger, grieved at their hardness of heart, and said to the man, “Stretch out your hand.” He stretched it out, and his hand was restored. </a:t>
            </a:r>
          </a:p>
        </p:txBody>
      </p:sp>
    </p:spTree>
    <p:extLst>
      <p:ext uri="{BB962C8B-B14F-4D97-AF65-F5344CB8AC3E}">
        <p14:creationId xmlns:p14="http://schemas.microsoft.com/office/powerpoint/2010/main" val="4091975443"/>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1985</TotalTime>
  <Words>814</Words>
  <Application>Microsoft Office PowerPoint</Application>
  <PresentationFormat>On-screen Show (16:9)</PresentationFormat>
  <Paragraphs>44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Thadd McElreath</cp:lastModifiedBy>
  <cp:revision>186</cp:revision>
  <dcterms:modified xsi:type="dcterms:W3CDTF">2025-10-31T19:03:13Z</dcterms:modified>
</cp:coreProperties>
</file>