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312" r:id="rId3"/>
    <p:sldId id="274" r:id="rId4"/>
    <p:sldId id="358" r:id="rId5"/>
    <p:sldId id="359" r:id="rId6"/>
    <p:sldId id="361" r:id="rId7"/>
    <p:sldId id="362" r:id="rId8"/>
    <p:sldId id="363" r:id="rId9"/>
    <p:sldId id="364" r:id="rId10"/>
    <p:sldId id="365" r:id="rId11"/>
    <p:sldId id="368" r:id="rId12"/>
    <p:sldId id="366" r:id="rId13"/>
    <p:sldId id="367" r:id="rId14"/>
    <p:sldId id="369" r:id="rId15"/>
    <p:sldId id="370" r:id="rId16"/>
    <p:sldId id="371" r:id="rId17"/>
    <p:sldId id="372" r:id="rId18"/>
    <p:sldId id="373" r:id="rId19"/>
    <p:sldId id="374" r:id="rId20"/>
    <p:sldId id="271" r:id="rId21"/>
    <p:sldId id="272"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7"/>
  </p:normalViewPr>
  <p:slideViewPr>
    <p:cSldViewPr snapToGrid="0">
      <p:cViewPr varScale="1">
        <p:scale>
          <a:sx n="143" d="100"/>
          <a:sy n="143" d="100"/>
        </p:scale>
        <p:origin x="68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16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12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264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80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222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362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023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748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08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6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328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37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38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22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18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2" y="1387575"/>
            <a:ext cx="7943273" cy="1446550"/>
          </a:xfrm>
          <a:prstGeom prst="rect">
            <a:avLst/>
          </a:prstGeom>
          <a:noFill/>
        </p:spPr>
        <p:txBody>
          <a:bodyPr wrap="square" rtlCol="0">
            <a:spAutoFit/>
          </a:bodyPr>
          <a:lstStyle/>
          <a:p>
            <a:pPr algn="ctr"/>
            <a:r>
              <a:rPr lang="en-US" sz="4000" dirty="0">
                <a:solidFill>
                  <a:schemeClr val="tx1"/>
                </a:solidFill>
                <a:latin typeface="Cambria" panose="02040503050406030204" pitchFamily="18" charset="0"/>
              </a:rPr>
              <a:t>The King and His Kingdom Part 44</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4000" dirty="0">
                <a:solidFill>
                  <a:schemeClr val="tx1"/>
                </a:solidFill>
                <a:latin typeface="Cambria" panose="02040503050406030204" pitchFamily="18" charset="0"/>
              </a:rPr>
              <a:t>“Lord of the Sabbath”</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1" y="3063510"/>
            <a:ext cx="7943273" cy="1200329"/>
          </a:xfrm>
          <a:prstGeom prst="rect">
            <a:avLst/>
          </a:prstGeom>
          <a:noFill/>
        </p:spPr>
        <p:txBody>
          <a:bodyPr wrap="square" rtlCol="0">
            <a:spAutoFit/>
          </a:bodyPr>
          <a:lstStyle/>
          <a:p>
            <a:pPr algn="ctr"/>
            <a:r>
              <a:rPr lang="en-US" sz="3200" dirty="0">
                <a:solidFill>
                  <a:schemeClr val="tx1"/>
                </a:solidFill>
                <a:latin typeface="Cambria" panose="02040503050406030204" pitchFamily="18" charset="0"/>
              </a:rPr>
              <a:t>Matthew 12:1-8</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3200" dirty="0">
                <a:solidFill>
                  <a:schemeClr val="tx1"/>
                </a:solidFill>
                <a:latin typeface="Cambria" panose="02040503050406030204" pitchFamily="18" charset="0"/>
              </a:rPr>
              <a:t>October 26,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401205"/>
          </a:xfrm>
          <a:prstGeom prst="rect">
            <a:avLst/>
          </a:prstGeom>
          <a:noFill/>
        </p:spPr>
        <p:txBody>
          <a:bodyPr wrap="square">
            <a:spAutoFit/>
          </a:bodyPr>
          <a:lstStyle/>
          <a:p>
            <a:pPr algn="ctr">
              <a:buClrTx/>
            </a:pPr>
            <a:r>
              <a:rPr lang="en-US" sz="2800" u="sng" kern="1200" dirty="0">
                <a:solidFill>
                  <a:prstClr val="white"/>
                </a:solidFill>
                <a:latin typeface="Calibri" panose="020F0502020204030204" pitchFamily="34" charset="0"/>
                <a:ea typeface="+mn-ea"/>
                <a:cs typeface="Calibri" panose="020F0502020204030204" pitchFamily="34" charset="0"/>
              </a:rPr>
              <a:t>Examples of Jewish Laws Pertaining to the Sabbath</a:t>
            </a:r>
          </a:p>
          <a:p>
            <a:pPr algn="ctr">
              <a:buClrTx/>
            </a:pPr>
            <a:endParaRPr lang="en-US" sz="500" u="sng"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2600" kern="1200" dirty="0">
                <a:solidFill>
                  <a:prstClr val="white"/>
                </a:solidFill>
                <a:latin typeface="Calibri" panose="020F0502020204030204" pitchFamily="34" charset="0"/>
                <a:ea typeface="+mn-ea"/>
                <a:cs typeface="Calibri" panose="020F0502020204030204" pitchFamily="34" charset="0"/>
              </a:rPr>
              <a:t>Traveling more than 3,000 feet from home was forbidden.</a:t>
            </a:r>
            <a:endParaRPr lang="en-US" sz="5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endParaRPr lang="en-US" sz="5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2600" kern="1200" dirty="0">
                <a:solidFill>
                  <a:prstClr val="white"/>
                </a:solidFill>
                <a:latin typeface="Calibri" panose="020F0502020204030204" pitchFamily="34" charset="0"/>
                <a:ea typeface="+mn-ea"/>
                <a:cs typeface="Calibri" panose="020F0502020204030204" pitchFamily="34" charset="0"/>
              </a:rPr>
              <a:t>An object tossed in the air could be caught with the same hand, but if it was caught with the other hand, it would be a Sabbath violation.</a:t>
            </a:r>
            <a:endParaRPr lang="en-US" sz="5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endParaRPr lang="en-US" sz="5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2600" kern="1200" dirty="0">
                <a:solidFill>
                  <a:prstClr val="white"/>
                </a:solidFill>
                <a:latin typeface="Calibri" panose="020F0502020204030204" pitchFamily="34" charset="0"/>
                <a:ea typeface="+mn-ea"/>
                <a:cs typeface="Calibri" panose="020F0502020204030204" pitchFamily="34" charset="0"/>
              </a:rPr>
              <a:t>It was forbidden to carry anything heavier than a dried fig.</a:t>
            </a:r>
            <a:endParaRPr lang="en-US" sz="5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endParaRPr lang="en-US" sz="5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2600" kern="1200" dirty="0">
                <a:solidFill>
                  <a:prstClr val="white"/>
                </a:solidFill>
                <a:latin typeface="Calibri" panose="020F0502020204030204" pitchFamily="34" charset="0"/>
                <a:ea typeface="+mn-ea"/>
                <a:cs typeface="Calibri" panose="020F0502020204030204" pitchFamily="34" charset="0"/>
              </a:rPr>
              <a:t>A tailor could not carry his needle, a scribe his pen, or a student his books.  </a:t>
            </a:r>
          </a:p>
          <a:p>
            <a:pPr marL="457200" indent="-457200">
              <a:buClrTx/>
              <a:buFont typeface="Arial" panose="020B0604020202020204" pitchFamily="34" charset="0"/>
              <a:buChar char="•"/>
            </a:pPr>
            <a:endParaRPr lang="en-US" sz="3000" kern="1200" dirty="0">
              <a:solidFill>
                <a:prstClr val="white"/>
              </a:solidFill>
              <a:latin typeface="Calibri" panose="020F0502020204030204" pitchFamily="34" charset="0"/>
              <a:ea typeface="+mn-ea"/>
              <a:cs typeface="Calibri" panose="020F0502020204030204" pitchFamily="34" charset="0"/>
            </a:endParaRPr>
          </a:p>
          <a:p>
            <a:pPr lvl="1" algn="ctr">
              <a:buClrTx/>
            </a:pPr>
            <a:r>
              <a:rPr lang="en-US" sz="2000" kern="1200" dirty="0">
                <a:solidFill>
                  <a:prstClr val="white"/>
                </a:solidFill>
                <a:latin typeface="Calibri" panose="020F0502020204030204" pitchFamily="34" charset="0"/>
                <a:ea typeface="+mn-ea"/>
                <a:cs typeface="Calibri" panose="020F0502020204030204" pitchFamily="34" charset="0"/>
              </a:rPr>
              <a:t>Source: The MacArthur New Testament Commentary</a:t>
            </a:r>
          </a:p>
        </p:txBody>
      </p:sp>
    </p:spTree>
    <p:extLst>
      <p:ext uri="{BB962C8B-B14F-4D97-AF65-F5344CB8AC3E}">
        <p14:creationId xmlns:p14="http://schemas.microsoft.com/office/powerpoint/2010/main" val="358766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570482"/>
          </a:xfrm>
          <a:prstGeom prst="rect">
            <a:avLst/>
          </a:prstGeom>
          <a:noFill/>
        </p:spPr>
        <p:txBody>
          <a:bodyPr wrap="square">
            <a:spAutoFit/>
          </a:bodyPr>
          <a:lstStyle/>
          <a:p>
            <a:pPr algn="ctr">
              <a:buClrTx/>
            </a:pPr>
            <a:r>
              <a:rPr lang="en-US" sz="2800" u="sng" kern="1200" dirty="0">
                <a:solidFill>
                  <a:prstClr val="white"/>
                </a:solidFill>
                <a:latin typeface="Calibri" panose="020F0502020204030204" pitchFamily="34" charset="0"/>
                <a:ea typeface="+mn-ea"/>
                <a:cs typeface="Calibri" panose="020F0502020204030204" pitchFamily="34" charset="0"/>
              </a:rPr>
              <a:t>Examples of Jewish Laws Pertaining to the Sabbath</a:t>
            </a:r>
          </a:p>
          <a:p>
            <a:pPr algn="ctr">
              <a:buClrTx/>
            </a:pPr>
            <a:endParaRPr lang="en-US" sz="500" u="sng"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2600" kern="1200" dirty="0">
                <a:solidFill>
                  <a:prstClr val="white"/>
                </a:solidFill>
                <a:latin typeface="Calibri" panose="020F0502020204030204" pitchFamily="34" charset="0"/>
                <a:ea typeface="+mn-ea"/>
                <a:cs typeface="Calibri" panose="020F0502020204030204" pitchFamily="34" charset="0"/>
              </a:rPr>
              <a:t>Only enough ink to write two letters of the alphabet could be carried. </a:t>
            </a:r>
          </a:p>
          <a:p>
            <a:pPr marL="457200" indent="-457200">
              <a:buClrTx/>
              <a:buFont typeface="Arial" panose="020B0604020202020204" pitchFamily="34" charset="0"/>
              <a:buChar char="•"/>
            </a:pPr>
            <a:r>
              <a:rPr lang="en-US" sz="2600" kern="1200" dirty="0">
                <a:solidFill>
                  <a:prstClr val="white"/>
                </a:solidFill>
                <a:latin typeface="Calibri" panose="020F0502020204030204" pitchFamily="34" charset="0"/>
                <a:ea typeface="+mn-ea"/>
                <a:cs typeface="Calibri" panose="020F0502020204030204" pitchFamily="34" charset="0"/>
              </a:rPr>
              <a:t>Clothes could not be shaken out before being put on because an insect might be killed in the process.</a:t>
            </a:r>
          </a:p>
          <a:p>
            <a:pPr marL="457200" indent="-457200">
              <a:buClrTx/>
              <a:buFont typeface="Arial" panose="020B0604020202020204" pitchFamily="34" charset="0"/>
              <a:buChar char="•"/>
            </a:pPr>
            <a:r>
              <a:rPr lang="en-US" sz="2600" kern="1200" dirty="0">
                <a:solidFill>
                  <a:prstClr val="white"/>
                </a:solidFill>
                <a:latin typeface="Calibri" panose="020F0502020204030204" pitchFamily="34" charset="0"/>
                <a:ea typeface="+mn-ea"/>
                <a:cs typeface="Calibri" panose="020F0502020204030204" pitchFamily="34" charset="0"/>
              </a:rPr>
              <a:t>Bathing was forbidden because water could be spilled on the floor and that would be considered washing the floor.  </a:t>
            </a:r>
          </a:p>
          <a:p>
            <a:pPr marL="457200" indent="-457200">
              <a:buClrTx/>
              <a:buFont typeface="Arial" panose="020B0604020202020204" pitchFamily="34" charset="0"/>
              <a:buChar char="•"/>
            </a:pPr>
            <a:r>
              <a:rPr lang="en-US" sz="2600" kern="1200" dirty="0">
                <a:solidFill>
                  <a:prstClr val="white"/>
                </a:solidFill>
                <a:latin typeface="Calibri" panose="020F0502020204030204" pitchFamily="34" charset="0"/>
                <a:ea typeface="+mn-ea"/>
                <a:cs typeface="Calibri" panose="020F0502020204030204" pitchFamily="34" charset="0"/>
              </a:rPr>
              <a:t>Moving a chair was not allowed, since it might make a rut in a dirt floor, which was too similar to plowing.</a:t>
            </a:r>
          </a:p>
          <a:p>
            <a:pPr marL="457200" indent="-457200">
              <a:buClrTx/>
              <a:buFont typeface="Arial" panose="020B0604020202020204" pitchFamily="34" charset="0"/>
              <a:buChar char="•"/>
            </a:pPr>
            <a:endParaRPr lang="en-US" sz="2600" kern="1200" dirty="0">
              <a:solidFill>
                <a:prstClr val="white"/>
              </a:solidFill>
              <a:latin typeface="Calibri" panose="020F0502020204030204" pitchFamily="34" charset="0"/>
              <a:ea typeface="+mn-ea"/>
              <a:cs typeface="Calibri" panose="020F0502020204030204" pitchFamily="34" charset="0"/>
            </a:endParaRPr>
          </a:p>
          <a:p>
            <a:pPr lvl="1" algn="ctr">
              <a:buClrTx/>
            </a:pPr>
            <a:r>
              <a:rPr lang="en-US" sz="2000" kern="1200" dirty="0">
                <a:solidFill>
                  <a:prstClr val="white"/>
                </a:solidFill>
                <a:latin typeface="Calibri" panose="020F0502020204030204" pitchFamily="34" charset="0"/>
                <a:ea typeface="+mn-ea"/>
                <a:cs typeface="Calibri" panose="020F0502020204030204" pitchFamily="34" charset="0"/>
              </a:rPr>
              <a:t>Source: The MacArthur New Testament Commentary</a:t>
            </a:r>
          </a:p>
        </p:txBody>
      </p:sp>
    </p:spTree>
    <p:extLst>
      <p:ext uri="{BB962C8B-B14F-4D97-AF65-F5344CB8AC3E}">
        <p14:creationId xmlns:p14="http://schemas.microsoft.com/office/powerpoint/2010/main" val="195793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[3] He said to them, “Have you not read what David did when he was hungry, and those who were with him: [4] how he entered the house of God and ate the bread of the Presence, which it was not lawful for him to eat nor for those who were with him, but only for the priests?</a:t>
            </a:r>
          </a:p>
        </p:txBody>
      </p:sp>
    </p:spTree>
    <p:extLst>
      <p:ext uri="{BB962C8B-B14F-4D97-AF65-F5344CB8AC3E}">
        <p14:creationId xmlns:p14="http://schemas.microsoft.com/office/powerpoint/2010/main" val="151174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52431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“Mercy, compassion, and human need are more important than rigid adherence to Biblical ritual.”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John MacArthur</a:t>
            </a:r>
          </a:p>
          <a:p>
            <a:pPr marL="457200" indent="-457200">
              <a:buClrTx/>
              <a:buFont typeface="Arial" panose="020B0604020202020204" pitchFamily="34" charset="0"/>
              <a:buChar char="•"/>
            </a:pPr>
            <a:endParaRPr lang="en-US" sz="24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“God is more concerned about meeting human needs than He is about protecting religious rules.”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Warren </a:t>
            </a:r>
            <a:r>
              <a:rPr lang="en-US" sz="3200" kern="1200" dirty="0" err="1">
                <a:solidFill>
                  <a:prstClr val="white"/>
                </a:solidFill>
                <a:latin typeface="Calibri" panose="020F0502020204030204" pitchFamily="34" charset="0"/>
                <a:ea typeface="+mn-ea"/>
                <a:cs typeface="Calibri" panose="020F0502020204030204" pitchFamily="34" charset="0"/>
              </a:rPr>
              <a:t>Wiersbe</a:t>
            </a:r>
            <a:endParaRPr lang="en-US" sz="32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625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62103"/>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Mark 2:27 –  And he said to them, “The Sabbath was made for man, not man for the Sabbath…” 		</a:t>
            </a:r>
          </a:p>
        </p:txBody>
      </p:sp>
    </p:spTree>
    <p:extLst>
      <p:ext uri="{BB962C8B-B14F-4D97-AF65-F5344CB8AC3E}">
        <p14:creationId xmlns:p14="http://schemas.microsoft.com/office/powerpoint/2010/main" val="387037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569660"/>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Matthew 12:6 – [6] I tell you, something greater than the temple is here. 	</a:t>
            </a:r>
          </a:p>
        </p:txBody>
      </p:sp>
    </p:spTree>
    <p:extLst>
      <p:ext uri="{BB962C8B-B14F-4D97-AF65-F5344CB8AC3E}">
        <p14:creationId xmlns:p14="http://schemas.microsoft.com/office/powerpoint/2010/main" val="2179496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62103"/>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Matthew 12:7 – [7] And if you had known what this means, ‘I desire mercy, and not sacrifice,’ you would not have condemned the guiltless. 	</a:t>
            </a:r>
          </a:p>
        </p:txBody>
      </p:sp>
    </p:spTree>
    <p:extLst>
      <p:ext uri="{BB962C8B-B14F-4D97-AF65-F5344CB8AC3E}">
        <p14:creationId xmlns:p14="http://schemas.microsoft.com/office/powerpoint/2010/main" val="172600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569660"/>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Matthew 12:8 – [8] For the Son of Man is lord of the Sabbath.” 	</a:t>
            </a:r>
          </a:p>
        </p:txBody>
      </p:sp>
    </p:spTree>
    <p:extLst>
      <p:ext uri="{BB962C8B-B14F-4D97-AF65-F5344CB8AC3E}">
        <p14:creationId xmlns:p14="http://schemas.microsoft.com/office/powerpoint/2010/main" val="419337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308872"/>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“…the commands of God that were given, were given not to oppress man but to set him free and that if man would honor the heart of the law, what God is after, then he would be set free… The heart of the law is depth of living… But you’re taking the Sabbath and you’re making it chains. You’ve completely removed the heart of it.” </a:t>
            </a:r>
          </a:p>
          <a:p>
            <a:pPr>
              <a:buClrTx/>
            </a:pPr>
            <a:endParaRPr lang="en-US" sz="18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					– Matt Chandler</a:t>
            </a:r>
          </a:p>
        </p:txBody>
      </p:sp>
    </p:spTree>
    <p:extLst>
      <p:ext uri="{BB962C8B-B14F-4D97-AF65-F5344CB8AC3E}">
        <p14:creationId xmlns:p14="http://schemas.microsoft.com/office/powerpoint/2010/main" val="31749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124206"/>
          </a:xfrm>
          <a:prstGeom prst="rect">
            <a:avLst/>
          </a:prstGeom>
          <a:noFill/>
        </p:spPr>
        <p:txBody>
          <a:bodyPr wrap="square">
            <a:spAutoFit/>
          </a:bodyPr>
          <a:lstStyle/>
          <a:p>
            <a:pPr>
              <a:buClrTx/>
            </a:pPr>
            <a:r>
              <a:rPr lang="en-US" sz="3050" kern="1200" dirty="0">
                <a:solidFill>
                  <a:prstClr val="white"/>
                </a:solidFill>
                <a:latin typeface="Calibri" panose="020F0502020204030204" pitchFamily="34" charset="0"/>
                <a:ea typeface="+mn-ea"/>
                <a:cs typeface="Calibri" panose="020F0502020204030204" pitchFamily="34" charset="0"/>
              </a:rPr>
              <a:t>“Do you know how much better marriage works when you’re rested? Do you know how much more patient you are with your kids when you’re rested? Do you know how much more efficient you are when you’re rested? ...The nature of the Sabbath law is, “Rest. Rest. I’ve got it… I’m the Lord of the Sabbath… Rest in the fact that I love you right now…”</a:t>
            </a:r>
          </a:p>
          <a:p>
            <a:pPr>
              <a:buClrTx/>
            </a:pPr>
            <a:endParaRPr lang="en-US" sz="1800" kern="1200" dirty="0">
              <a:solidFill>
                <a:prstClr val="white"/>
              </a:solidFill>
              <a:latin typeface="Calibri" panose="020F0502020204030204" pitchFamily="34" charset="0"/>
              <a:ea typeface="+mn-ea"/>
              <a:cs typeface="Calibri" panose="020F0502020204030204" pitchFamily="34" charset="0"/>
            </a:endParaRPr>
          </a:p>
          <a:p>
            <a:pPr>
              <a:buClrTx/>
            </a:pPr>
            <a:r>
              <a:rPr lang="en-US" sz="3050" kern="1200" dirty="0">
                <a:solidFill>
                  <a:prstClr val="white"/>
                </a:solidFill>
                <a:latin typeface="Calibri" panose="020F0502020204030204" pitchFamily="34" charset="0"/>
                <a:ea typeface="+mn-ea"/>
                <a:cs typeface="Calibri" panose="020F0502020204030204" pitchFamily="34" charset="0"/>
              </a:rPr>
              <a:t>					– Matt Chandler</a:t>
            </a:r>
          </a:p>
        </p:txBody>
      </p:sp>
    </p:spTree>
    <p:extLst>
      <p:ext uri="{BB962C8B-B14F-4D97-AF65-F5344CB8AC3E}">
        <p14:creationId xmlns:p14="http://schemas.microsoft.com/office/powerpoint/2010/main" val="27407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marL="457200" indent="-457200">
              <a:buClrTx/>
              <a:buFont typeface="Arial" panose="020B0604020202020204" pitchFamily="34" charset="0"/>
              <a:buChar char="•"/>
            </a:pPr>
            <a:r>
              <a:rPr lang="en-US" sz="3200" i="1" kern="1200" dirty="0">
                <a:solidFill>
                  <a:prstClr val="white"/>
                </a:solidFill>
                <a:latin typeface="Calibri" panose="020F0502020204030204" pitchFamily="34" charset="0"/>
                <a:ea typeface="+mn-ea"/>
                <a:cs typeface="Calibri" panose="020F0502020204030204" pitchFamily="34" charset="0"/>
              </a:rPr>
              <a:t>“Sabbath” </a:t>
            </a:r>
            <a:r>
              <a:rPr lang="en-US" sz="3200" kern="1200" dirty="0">
                <a:solidFill>
                  <a:prstClr val="white"/>
                </a:solidFill>
                <a:latin typeface="Calibri" panose="020F0502020204030204" pitchFamily="34" charset="0"/>
                <a:ea typeface="+mn-ea"/>
                <a:cs typeface="Calibri" panose="020F0502020204030204" pitchFamily="34" charset="0"/>
              </a:rPr>
              <a:t>= to rest, to cease, to desist.</a:t>
            </a:r>
          </a:p>
          <a:p>
            <a:pPr>
              <a:buClrTx/>
            </a:pPr>
            <a:r>
              <a:rPr lang="en-US" sz="3200" kern="1200" dirty="0">
                <a:solidFill>
                  <a:prstClr val="white"/>
                </a:solidFill>
                <a:latin typeface="Calibri" panose="020F0502020204030204" pitchFamily="34" charset="0"/>
                <a:ea typeface="+mn-ea"/>
                <a:cs typeface="Calibri" panose="020F0502020204030204" pitchFamily="34" charset="0"/>
              </a:rPr>
              <a:t> </a:t>
            </a: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As God rested on the seventh day after creation, we also should have a day that we set apart for rest. </a:t>
            </a:r>
          </a:p>
        </p:txBody>
      </p:sp>
    </p:spTree>
    <p:extLst>
      <p:ext uri="{BB962C8B-B14F-4D97-AF65-F5344CB8AC3E}">
        <p14:creationId xmlns:p14="http://schemas.microsoft.com/office/powerpoint/2010/main" val="3097950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93899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https://www.gotquestions.org/Bible-Christian-legalism.html </a:t>
            </a:r>
          </a:p>
        </p:txBody>
      </p:sp>
    </p:spTree>
    <p:extLst>
      <p:ext uri="{BB962C8B-B14F-4D97-AF65-F5344CB8AC3E}">
        <p14:creationId xmlns:p14="http://schemas.microsoft.com/office/powerpoint/2010/main" val="73238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12:1-8 (</a:t>
            </a:r>
            <a:r>
              <a:rPr lang="en-US" sz="3200" kern="1200" dirty="0" err="1">
                <a:solidFill>
                  <a:prstClr val="white"/>
                </a:solidFill>
                <a:latin typeface="Calibri" panose="020F0502020204030204" pitchFamily="34" charset="0"/>
                <a:ea typeface="+mn-ea"/>
                <a:cs typeface="Calibri" panose="020F0502020204030204" pitchFamily="34" charset="0"/>
              </a:rPr>
              <a:t>ESV</a:t>
            </a:r>
            <a:r>
              <a:rPr lang="en-US" sz="3200" kern="1200" dirty="0">
                <a:solidFill>
                  <a:prstClr val="white"/>
                </a:solidFill>
                <a:latin typeface="Calibri" panose="020F0502020204030204" pitchFamily="34" charset="0"/>
                <a:ea typeface="+mn-ea"/>
                <a:cs typeface="Calibri" panose="020F0502020204030204" pitchFamily="34" charset="0"/>
              </a:rPr>
              <a:t>) – [1] At that time Jesus went through the </a:t>
            </a:r>
            <a:r>
              <a:rPr lang="en-US" sz="3200" kern="1200" dirty="0" err="1">
                <a:solidFill>
                  <a:prstClr val="white"/>
                </a:solidFill>
                <a:latin typeface="Calibri" panose="020F0502020204030204" pitchFamily="34" charset="0"/>
                <a:ea typeface="+mn-ea"/>
                <a:cs typeface="Calibri" panose="020F0502020204030204" pitchFamily="34" charset="0"/>
              </a:rPr>
              <a:t>grainfields</a:t>
            </a:r>
            <a:r>
              <a:rPr lang="en-US" sz="3200" kern="1200" dirty="0">
                <a:solidFill>
                  <a:prstClr val="white"/>
                </a:solidFill>
                <a:latin typeface="Calibri" panose="020F0502020204030204" pitchFamily="34" charset="0"/>
                <a:ea typeface="+mn-ea"/>
                <a:cs typeface="Calibri" panose="020F0502020204030204" pitchFamily="34" charset="0"/>
              </a:rPr>
              <a:t> on the Sabbath. His disciples were hungry, and they began to pluck heads of grain and to eat. [2] But when the Pharisees saw it, they said to him, “Look, your disciples are doing what is not lawful to do on the Sabbath.”</a:t>
            </a:r>
          </a:p>
        </p:txBody>
      </p:sp>
    </p:spTree>
    <p:extLst>
      <p:ext uri="{BB962C8B-B14F-4D97-AF65-F5344CB8AC3E}">
        <p14:creationId xmlns:p14="http://schemas.microsoft.com/office/powerpoint/2010/main" val="12416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[3] He said to them, “Have you not read what David did when he was hungry, and those who were with him: [4] how he entered the house of God and ate the bread of the Presence, which it was not lawful for him to eat nor for those who were with him, but only for the priests? </a:t>
            </a:r>
          </a:p>
        </p:txBody>
      </p:sp>
    </p:spTree>
    <p:extLst>
      <p:ext uri="{BB962C8B-B14F-4D97-AF65-F5344CB8AC3E}">
        <p14:creationId xmlns:p14="http://schemas.microsoft.com/office/powerpoint/2010/main" val="245169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[5] Or have you not read in the Law how on the Sabbath the priests in the temple profane the Sabbath and are guiltless? [6] I tell you, something greater than the temple is here. [7] And if you had known what this means, ‘I desire mercy, and not sacrifice,’ you would not have condemned the guiltless. [8] For the Son of Man is lord of the Sabbath.”</a:t>
            </a:r>
          </a:p>
        </p:txBody>
      </p:sp>
    </p:spTree>
    <p:extLst>
      <p:ext uri="{BB962C8B-B14F-4D97-AF65-F5344CB8AC3E}">
        <p14:creationId xmlns:p14="http://schemas.microsoft.com/office/powerpoint/2010/main" val="64416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While the word “legalism” does not appear in the Bible, it is a term used to describe a doctrinal position emphasizing a system of rules and regulations for achieving both salvation and spiritual growth. </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Legalism emphasizes conformity to the letter of the law over the spirit of the law. </a:t>
            </a:r>
          </a:p>
        </p:txBody>
      </p:sp>
    </p:spTree>
    <p:extLst>
      <p:ext uri="{BB962C8B-B14F-4D97-AF65-F5344CB8AC3E}">
        <p14:creationId xmlns:p14="http://schemas.microsoft.com/office/powerpoint/2010/main" val="58970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“Legalism is when the application of a principle is given all the force of the principle itself.”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Haddon Robinson</a:t>
            </a:r>
          </a:p>
        </p:txBody>
      </p:sp>
    </p:spTree>
    <p:extLst>
      <p:ext uri="{BB962C8B-B14F-4D97-AF65-F5344CB8AC3E}">
        <p14:creationId xmlns:p14="http://schemas.microsoft.com/office/powerpoint/2010/main" val="406800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708434"/>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shift in the people’s attitude towards Jesus:</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lvl="2">
              <a:buClrTx/>
            </a:pPr>
            <a:r>
              <a:rPr lang="en-US" sz="3200" kern="1200" dirty="0">
                <a:solidFill>
                  <a:prstClr val="white"/>
                </a:solidFill>
                <a:latin typeface="Calibri" panose="020F0502020204030204" pitchFamily="34" charset="0"/>
                <a:ea typeface="+mn-ea"/>
                <a:cs typeface="Calibri" panose="020F0502020204030204" pitchFamily="34" charset="0"/>
              </a:rPr>
              <a:t>		-Infatuation with Jesus</a:t>
            </a:r>
          </a:p>
          <a:p>
            <a:pPr lvl="2">
              <a:buClrTx/>
            </a:pPr>
            <a:endParaRPr lang="en-US" kern="1200" dirty="0">
              <a:solidFill>
                <a:prstClr val="white"/>
              </a:solidFill>
              <a:latin typeface="Calibri" panose="020F0502020204030204" pitchFamily="34" charset="0"/>
              <a:ea typeface="+mn-ea"/>
              <a:cs typeface="Calibri" panose="020F0502020204030204" pitchFamily="34" charset="0"/>
            </a:endParaRPr>
          </a:p>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		-Investigation of Jesus</a:t>
            </a:r>
          </a:p>
          <a:p>
            <a:pPr>
              <a:buClrTx/>
              <a:buFontTx/>
              <a:buNone/>
            </a:pPr>
            <a:endParaRPr lang="en-US" kern="1200" dirty="0">
              <a:solidFill>
                <a:prstClr val="white"/>
              </a:solidFill>
              <a:latin typeface="Calibri" panose="020F0502020204030204" pitchFamily="34" charset="0"/>
              <a:ea typeface="+mn-ea"/>
              <a:cs typeface="Calibri" panose="020F0502020204030204" pitchFamily="34" charset="0"/>
            </a:endParaRPr>
          </a:p>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		-Infuriation with Jesus</a:t>
            </a:r>
          </a:p>
        </p:txBody>
      </p:sp>
    </p:spTree>
    <p:extLst>
      <p:ext uri="{BB962C8B-B14F-4D97-AF65-F5344CB8AC3E}">
        <p14:creationId xmlns:p14="http://schemas.microsoft.com/office/powerpoint/2010/main" val="326218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Deuteronomy 23:24-25 – [24] If you go into your neighbor's vineyard, you may eat your fill of grapes, as many as you wish, but you shall not put any in your bag. [25] If you go into your neighbor's standing grain, you may pluck the ears with your hand, but you shall not put a sickle to your neighbor's standing grain. </a:t>
            </a:r>
          </a:p>
        </p:txBody>
      </p:sp>
    </p:spTree>
    <p:extLst>
      <p:ext uri="{BB962C8B-B14F-4D97-AF65-F5344CB8AC3E}">
        <p14:creationId xmlns:p14="http://schemas.microsoft.com/office/powerpoint/2010/main" val="656203560"/>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TotalTime>
  <Words>1177</Words>
  <Application>Microsoft Office PowerPoint</Application>
  <PresentationFormat>On-screen Show (16:9)</PresentationFormat>
  <Paragraphs>74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179</cp:revision>
  <dcterms:modified xsi:type="dcterms:W3CDTF">2025-10-25T15:08:54Z</dcterms:modified>
</cp:coreProperties>
</file>