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a5d9d5d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a5d9d5d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9b01a13fa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9b01a13fa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9b01a13fa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9b01a13fa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9b01a13fa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9b01a13fa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9b01a13fa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9b01a13fa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6a4b5d115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6a4b5d115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9b01a13f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9b01a13f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9b01a13fa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9b01a13fa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9b01a13fa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9b01a13fa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9b01a13fa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9b01a13f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9b01a13fa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9b01a13fa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9b01a13fa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9b01a13fa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9b01a13fa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9b01a13fa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The King and His Kingdom.png"/>
          <p:cNvPicPr preferRelativeResize="0"/>
          <p:nvPr/>
        </p:nvPicPr>
        <p:blipFill>
          <a:blip r:embed="rId3">
            <a:alphaModFix/>
          </a:blip>
          <a:stretch>
            <a:fillRect/>
          </a:stretch>
        </p:blipFill>
        <p:spPr>
          <a:xfrm>
            <a:off x="-118524" y="0"/>
            <a:ext cx="9590825" cy="5394825"/>
          </a:xfrm>
          <a:prstGeom prst="rect">
            <a:avLst/>
          </a:prstGeom>
          <a:noFill/>
          <a:ln>
            <a:noFill/>
          </a:ln>
        </p:spPr>
      </p:pic>
      <p:sp>
        <p:nvSpPr>
          <p:cNvPr id="55" name="Google Shape;55;p13"/>
          <p:cNvSpPr txBox="1"/>
          <p:nvPr>
            <p:ph type="ctrTitle"/>
          </p:nvPr>
        </p:nvSpPr>
        <p:spPr>
          <a:xfrm>
            <a:off x="111000" y="633000"/>
            <a:ext cx="6315300" cy="259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latin typeface="Georgia"/>
                <a:ea typeface="Georgia"/>
                <a:cs typeface="Georgia"/>
                <a:sym typeface="Georgia"/>
              </a:rPr>
              <a:t>The King’s Invitation: </a:t>
            </a:r>
            <a:endParaRPr sz="5000">
              <a:latin typeface="Georgia"/>
              <a:ea typeface="Georgia"/>
              <a:cs typeface="Georgia"/>
              <a:sym typeface="Georgia"/>
            </a:endParaRPr>
          </a:p>
          <a:p>
            <a:pPr indent="0" lvl="0" marL="0" rtl="0" algn="ctr">
              <a:spcBef>
                <a:spcPts val="0"/>
              </a:spcBef>
              <a:spcAft>
                <a:spcPts val="0"/>
              </a:spcAft>
              <a:buNone/>
            </a:pPr>
            <a:r>
              <a:rPr lang="en" sz="5000">
                <a:latin typeface="Georgia"/>
                <a:ea typeface="Georgia"/>
                <a:cs typeface="Georgia"/>
                <a:sym typeface="Georgia"/>
              </a:rPr>
              <a:t>From Woe to Rest</a:t>
            </a:r>
            <a:endParaRPr sz="6600">
              <a:latin typeface="Georgia"/>
              <a:ea typeface="Georgia"/>
              <a:cs typeface="Georgia"/>
              <a:sym typeface="Georgia"/>
            </a:endParaRPr>
          </a:p>
        </p:txBody>
      </p:sp>
      <p:sp>
        <p:nvSpPr>
          <p:cNvPr id="56" name="Google Shape;56;p13"/>
          <p:cNvSpPr txBox="1"/>
          <p:nvPr>
            <p:ph idx="1" type="subTitle"/>
          </p:nvPr>
        </p:nvSpPr>
        <p:spPr>
          <a:xfrm>
            <a:off x="311700" y="3481000"/>
            <a:ext cx="5913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400">
                <a:solidFill>
                  <a:schemeClr val="dk1"/>
                </a:solidFill>
                <a:latin typeface="Georgia"/>
                <a:ea typeface="Georgia"/>
                <a:cs typeface="Georgia"/>
                <a:sym typeface="Georgia"/>
              </a:rPr>
              <a:t>Matthew 11:25-30</a:t>
            </a:r>
            <a:endParaRPr sz="3400">
              <a:solidFill>
                <a:schemeClr val="dk1"/>
              </a:solidFill>
              <a:latin typeface="Georgia"/>
              <a:ea typeface="Georgia"/>
              <a:cs typeface="Georgia"/>
              <a:sym typeface="Georgia"/>
            </a:endParaRPr>
          </a:p>
        </p:txBody>
      </p:sp>
      <p:sp>
        <p:nvSpPr>
          <p:cNvPr id="57" name="Google Shape;57;p13"/>
          <p:cNvSpPr txBox="1"/>
          <p:nvPr>
            <p:ph idx="1" type="subTitle"/>
          </p:nvPr>
        </p:nvSpPr>
        <p:spPr>
          <a:xfrm>
            <a:off x="-341547" y="4030400"/>
            <a:ext cx="7220400" cy="1038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1018"/>
              <a:buNone/>
            </a:pPr>
            <a:r>
              <a:rPr lang="en">
                <a:solidFill>
                  <a:schemeClr val="dk1"/>
                </a:solidFill>
                <a:latin typeface="Cambria"/>
                <a:ea typeface="Cambria"/>
                <a:cs typeface="Cambria"/>
                <a:sym typeface="Cambria"/>
              </a:rPr>
              <a:t>The King and His Kingdom: Part 43</a:t>
            </a:r>
            <a:endParaRPr sz="2245">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ph idx="1" type="body"/>
          </p:nvPr>
        </p:nvSpPr>
        <p:spPr>
          <a:xfrm>
            <a:off x="510700" y="729575"/>
            <a:ext cx="80619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Calibri"/>
                <a:ea typeface="Calibri"/>
                <a:cs typeface="Calibri"/>
                <a:sym typeface="Calibri"/>
              </a:rPr>
              <a:t>“…as the Nicene Creed explained, the same substances as God…He is God</a:t>
            </a:r>
            <a:r>
              <a:rPr b="1" lang="en" sz="3000">
                <a:solidFill>
                  <a:schemeClr val="dk1"/>
                </a:solidFill>
                <a:latin typeface="Calibri"/>
                <a:ea typeface="Calibri"/>
                <a:cs typeface="Calibri"/>
                <a:sym typeface="Calibri"/>
              </a:rPr>
              <a:t> incarnate</a:t>
            </a:r>
            <a:r>
              <a:rPr lang="en" sz="3000">
                <a:solidFill>
                  <a:schemeClr val="dk1"/>
                </a:solidFill>
                <a:latin typeface="Calibri"/>
                <a:ea typeface="Calibri"/>
                <a:cs typeface="Calibri"/>
                <a:sym typeface="Calibri"/>
              </a:rPr>
              <a:t>, the </a:t>
            </a:r>
            <a:r>
              <a:rPr b="1" lang="en" sz="3000">
                <a:solidFill>
                  <a:schemeClr val="dk1"/>
                </a:solidFill>
                <a:latin typeface="Calibri"/>
                <a:ea typeface="Calibri"/>
                <a:cs typeface="Calibri"/>
                <a:sym typeface="Calibri"/>
              </a:rPr>
              <a:t>Savior of sinners</a:t>
            </a:r>
            <a:r>
              <a:rPr lang="en" sz="3000">
                <a:solidFill>
                  <a:schemeClr val="dk1"/>
                </a:solidFill>
                <a:latin typeface="Calibri"/>
                <a:ea typeface="Calibri"/>
                <a:cs typeface="Calibri"/>
                <a:sym typeface="Calibri"/>
              </a:rPr>
              <a:t>, and the </a:t>
            </a:r>
            <a:r>
              <a:rPr b="1" lang="en" sz="3000">
                <a:solidFill>
                  <a:schemeClr val="dk1"/>
                </a:solidFill>
                <a:latin typeface="Calibri"/>
                <a:ea typeface="Calibri"/>
                <a:cs typeface="Calibri"/>
                <a:sym typeface="Calibri"/>
              </a:rPr>
              <a:t>Lord of all creation</a:t>
            </a:r>
            <a:r>
              <a:rPr lang="en" sz="3000">
                <a:solidFill>
                  <a:schemeClr val="dk1"/>
                </a:solidFill>
                <a:latin typeface="Calibri"/>
                <a:ea typeface="Calibri"/>
                <a:cs typeface="Calibri"/>
                <a:sym typeface="Calibri"/>
              </a:rPr>
              <a:t>…not a mere prophet or created being.”</a:t>
            </a:r>
            <a:endParaRPr sz="3000">
              <a:solidFill>
                <a:schemeClr val="dk1"/>
              </a:solidFill>
              <a:latin typeface="Calibri"/>
              <a:ea typeface="Calibri"/>
              <a:cs typeface="Calibri"/>
              <a:sym typeface="Calibri"/>
            </a:endParaRPr>
          </a:p>
          <a:p>
            <a:pPr indent="0" lvl="0" marL="0" rtl="0" algn="l">
              <a:spcBef>
                <a:spcPts val="120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1200"/>
              </a:spcAft>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idx="1" type="body"/>
          </p:nvPr>
        </p:nvSpPr>
        <p:spPr>
          <a:xfrm>
            <a:off x="510700" y="729575"/>
            <a:ext cx="80619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Calibri"/>
                <a:ea typeface="Calibri"/>
                <a:cs typeface="Calibri"/>
                <a:sym typeface="Calibri"/>
              </a:rPr>
              <a:t>“</a:t>
            </a:r>
            <a:r>
              <a:rPr lang="en" sz="3000">
                <a:solidFill>
                  <a:schemeClr val="dk1"/>
                </a:solidFill>
                <a:latin typeface="Calibri"/>
                <a:ea typeface="Calibri"/>
                <a:cs typeface="Calibri"/>
                <a:sym typeface="Calibri"/>
              </a:rPr>
              <a:t>The knowledge of the Father is a treasure which lies hidden in Christ, and is disclosed to none but those whom He calls to Himself.”</a:t>
            </a:r>
            <a:endParaRPr sz="3000">
              <a:solidFill>
                <a:schemeClr val="dk1"/>
              </a:solidFill>
              <a:latin typeface="Calibri"/>
              <a:ea typeface="Calibri"/>
              <a:cs typeface="Calibri"/>
              <a:sym typeface="Calibri"/>
            </a:endParaRPr>
          </a:p>
          <a:p>
            <a:pPr indent="0" lvl="0" marL="0" rtl="0" algn="l">
              <a:spcBef>
                <a:spcPts val="1200"/>
              </a:spcBef>
              <a:spcAft>
                <a:spcPts val="1200"/>
              </a:spcAft>
              <a:buNone/>
            </a:pPr>
            <a:r>
              <a:rPr lang="en" sz="3000">
                <a:solidFill>
                  <a:schemeClr val="dk1"/>
                </a:solidFill>
                <a:latin typeface="Calibri"/>
                <a:ea typeface="Calibri"/>
                <a:cs typeface="Calibri"/>
                <a:sym typeface="Calibri"/>
              </a:rPr>
              <a:t>									       John Calvin</a:t>
            </a:r>
            <a:endParaRPr sz="3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idx="1" type="body"/>
          </p:nvPr>
        </p:nvSpPr>
        <p:spPr>
          <a:xfrm>
            <a:off x="510700" y="729575"/>
            <a:ext cx="82782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Calibri"/>
                <a:ea typeface="Calibri"/>
                <a:cs typeface="Calibri"/>
                <a:sym typeface="Calibri"/>
              </a:rPr>
              <a:t>The Weary Will Find Rest (vv. 28–30)</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i="1" lang="en" sz="3000">
                <a:solidFill>
                  <a:schemeClr val="dk1"/>
                </a:solidFill>
                <a:latin typeface="Calibri"/>
                <a:ea typeface="Calibri"/>
                <a:cs typeface="Calibri"/>
                <a:sym typeface="Calibri"/>
              </a:rPr>
              <a:t>“Come to me, all who labor and are heavy laden, and I will give you rest. Take my yoke upon you, and learn from me, for I am gentle and lowly in heart, and you will find rest for your souls. For my yoke is easy, and my burden is light.”</a:t>
            </a:r>
            <a:endParaRPr i="1" sz="3000">
              <a:solidFill>
                <a:schemeClr val="dk1"/>
              </a:solidFill>
              <a:latin typeface="Calibri"/>
              <a:ea typeface="Calibri"/>
              <a:cs typeface="Calibri"/>
              <a:sym typeface="Calibri"/>
            </a:endParaRPr>
          </a:p>
          <a:p>
            <a:pPr indent="0" lvl="0" marL="0" rtl="0" algn="l">
              <a:spcBef>
                <a:spcPts val="0"/>
              </a:spcBef>
              <a:spcAft>
                <a:spcPts val="1200"/>
              </a:spcAft>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5"/>
          <p:cNvSpPr txBox="1"/>
          <p:nvPr>
            <p:ph idx="1" type="body"/>
          </p:nvPr>
        </p:nvSpPr>
        <p:spPr>
          <a:xfrm>
            <a:off x="510700" y="729575"/>
            <a:ext cx="82782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Calibri"/>
                <a:ea typeface="Calibri"/>
                <a:cs typeface="Calibri"/>
                <a:sym typeface="Calibri"/>
              </a:rPr>
              <a:t>Three Components to This Invitation: </a:t>
            </a:r>
            <a:endParaRPr b="1"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The Call (v. 28)</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The Gift (v. 28)</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AutoNum type="arabicPeriod"/>
            </a:pPr>
            <a:r>
              <a:rPr lang="en" sz="3000">
                <a:solidFill>
                  <a:schemeClr val="dk1"/>
                </a:solidFill>
                <a:latin typeface="Calibri"/>
                <a:ea typeface="Calibri"/>
                <a:cs typeface="Calibri"/>
                <a:sym typeface="Calibri"/>
              </a:rPr>
              <a:t>The Way (v. 29)</a:t>
            </a:r>
            <a:endParaRPr sz="3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89100" y="653950"/>
            <a:ext cx="8575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dk1"/>
                </a:solidFill>
                <a:latin typeface="Calibri"/>
                <a:ea typeface="Calibri"/>
                <a:cs typeface="Calibri"/>
                <a:sym typeface="Calibri"/>
              </a:rPr>
              <a:t>The King’s Invitation: From Woe to Rest:</a:t>
            </a:r>
            <a:endParaRPr sz="3100">
              <a:solidFill>
                <a:schemeClr val="dk1"/>
              </a:solidFill>
              <a:latin typeface="Calibri"/>
              <a:ea typeface="Calibri"/>
              <a:cs typeface="Calibri"/>
              <a:sym typeface="Calibri"/>
            </a:endParaRPr>
          </a:p>
          <a:p>
            <a:pPr indent="-425450" lvl="0" marL="457200" rtl="0" algn="l">
              <a:spcBef>
                <a:spcPts val="0"/>
              </a:spcBef>
              <a:spcAft>
                <a:spcPts val="0"/>
              </a:spcAft>
              <a:buClr>
                <a:schemeClr val="dk1"/>
              </a:buClr>
              <a:buSzPts val="3100"/>
              <a:buFont typeface="Calibri"/>
              <a:buAutoNum type="arabicPeriod"/>
            </a:pPr>
            <a:r>
              <a:rPr lang="en" sz="3100">
                <a:solidFill>
                  <a:schemeClr val="dk1"/>
                </a:solidFill>
                <a:latin typeface="Calibri"/>
                <a:ea typeface="Calibri"/>
                <a:cs typeface="Calibri"/>
                <a:sym typeface="Calibri"/>
              </a:rPr>
              <a:t>Introduction and Context (11:20-24)</a:t>
            </a:r>
            <a:endParaRPr sz="3100">
              <a:solidFill>
                <a:schemeClr val="dk1"/>
              </a:solidFill>
              <a:latin typeface="Calibri"/>
              <a:ea typeface="Calibri"/>
              <a:cs typeface="Calibri"/>
              <a:sym typeface="Calibri"/>
            </a:endParaRPr>
          </a:p>
          <a:p>
            <a:pPr indent="-425450" lvl="0" marL="457200" rtl="0" algn="l">
              <a:spcBef>
                <a:spcPts val="0"/>
              </a:spcBef>
              <a:spcAft>
                <a:spcPts val="0"/>
              </a:spcAft>
              <a:buClr>
                <a:schemeClr val="dk1"/>
              </a:buClr>
              <a:buSzPts val="3100"/>
              <a:buFont typeface="Calibri"/>
              <a:buAutoNum type="arabicPeriod"/>
            </a:pPr>
            <a:r>
              <a:rPr lang="en" sz="3100">
                <a:solidFill>
                  <a:schemeClr val="dk1"/>
                </a:solidFill>
                <a:latin typeface="Calibri"/>
                <a:ea typeface="Calibri"/>
                <a:cs typeface="Calibri"/>
                <a:sym typeface="Calibri"/>
              </a:rPr>
              <a:t>Those Who Will Hear (11:25-26)</a:t>
            </a:r>
            <a:endParaRPr sz="3100">
              <a:solidFill>
                <a:schemeClr val="dk1"/>
              </a:solidFill>
              <a:latin typeface="Calibri"/>
              <a:ea typeface="Calibri"/>
              <a:cs typeface="Calibri"/>
              <a:sym typeface="Calibri"/>
            </a:endParaRPr>
          </a:p>
          <a:p>
            <a:pPr indent="-425450" lvl="0" marL="457200" rtl="0" algn="l">
              <a:spcBef>
                <a:spcPts val="0"/>
              </a:spcBef>
              <a:spcAft>
                <a:spcPts val="0"/>
              </a:spcAft>
              <a:buClr>
                <a:schemeClr val="dk1"/>
              </a:buClr>
              <a:buSzPts val="3100"/>
              <a:buFont typeface="Calibri"/>
              <a:buAutoNum type="arabicPeriod"/>
            </a:pPr>
            <a:r>
              <a:rPr lang="en" sz="3100">
                <a:solidFill>
                  <a:schemeClr val="dk1"/>
                </a:solidFill>
                <a:latin typeface="Calibri"/>
                <a:ea typeface="Calibri"/>
                <a:cs typeface="Calibri"/>
                <a:sym typeface="Calibri"/>
              </a:rPr>
              <a:t>The Father’s Will and Christ’s Deity (11:27)</a:t>
            </a:r>
            <a:endParaRPr sz="3100">
              <a:solidFill>
                <a:schemeClr val="dk1"/>
              </a:solidFill>
              <a:latin typeface="Calibri"/>
              <a:ea typeface="Calibri"/>
              <a:cs typeface="Calibri"/>
              <a:sym typeface="Calibri"/>
            </a:endParaRPr>
          </a:p>
          <a:p>
            <a:pPr indent="-425450" lvl="0" marL="457200" rtl="0" algn="l">
              <a:spcBef>
                <a:spcPts val="0"/>
              </a:spcBef>
              <a:spcAft>
                <a:spcPts val="0"/>
              </a:spcAft>
              <a:buClr>
                <a:schemeClr val="dk1"/>
              </a:buClr>
              <a:buSzPts val="3100"/>
              <a:buFont typeface="Calibri"/>
              <a:buAutoNum type="arabicPeriod"/>
            </a:pPr>
            <a:r>
              <a:rPr lang="en" sz="3100">
                <a:solidFill>
                  <a:schemeClr val="dk1"/>
                </a:solidFill>
                <a:latin typeface="Calibri"/>
                <a:ea typeface="Calibri"/>
                <a:cs typeface="Calibri"/>
                <a:sym typeface="Calibri"/>
              </a:rPr>
              <a:t>The Key to Rest (11:28-30)</a:t>
            </a:r>
            <a:endParaRPr sz="31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idx="1" type="body"/>
          </p:nvPr>
        </p:nvSpPr>
        <p:spPr>
          <a:xfrm>
            <a:off x="389100" y="653950"/>
            <a:ext cx="8575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50">
                <a:solidFill>
                  <a:schemeClr val="dk1"/>
                </a:solidFill>
                <a:latin typeface="Calibri"/>
                <a:ea typeface="Calibri"/>
                <a:cs typeface="Calibri"/>
                <a:sym typeface="Calibri"/>
              </a:rPr>
              <a:t>Matthew 11:25-30 (ESV):  [25] At that time Jesus declared, “I thank you, Father, Lord of heaven and earth, that you have hidden these things from the wise and understanding and revealed them to little children; [26] yes, Father, for such was your gracious will.[27] All things have been handed over to me by my Father, and no one knows the Son except the Father…</a:t>
            </a:r>
            <a:endParaRPr sz="295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1" type="body"/>
          </p:nvPr>
        </p:nvSpPr>
        <p:spPr>
          <a:xfrm>
            <a:off x="389100" y="653950"/>
            <a:ext cx="8365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Calibri"/>
                <a:ea typeface="Calibri"/>
                <a:cs typeface="Calibri"/>
                <a:sym typeface="Calibri"/>
              </a:rPr>
              <a:t>…</a:t>
            </a:r>
            <a:r>
              <a:rPr lang="en" sz="3000">
                <a:solidFill>
                  <a:schemeClr val="dk1"/>
                </a:solidFill>
                <a:latin typeface="Calibri"/>
                <a:ea typeface="Calibri"/>
                <a:cs typeface="Calibri"/>
                <a:sym typeface="Calibri"/>
              </a:rPr>
              <a:t>and no one knows the Father except the Son and anyone to whom the Son chooses to reveal him. [</a:t>
            </a:r>
            <a:r>
              <a:rPr lang="en" sz="3000">
                <a:solidFill>
                  <a:schemeClr val="dk1"/>
                </a:solidFill>
                <a:latin typeface="Calibri"/>
                <a:ea typeface="Calibri"/>
                <a:cs typeface="Calibri"/>
                <a:sym typeface="Calibri"/>
              </a:rPr>
              <a:t>28] Come to me, all who labor and are heavy laden, and I will give you rest. [29] Take my yoke upon you, and learn from me, for I am gentle and lowly in heart, and you will find rest for your souls. [30] For my yoke is easy, and my burden is light.”</a:t>
            </a:r>
            <a:endParaRPr sz="3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389100" y="653950"/>
            <a:ext cx="8365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Calibri"/>
                <a:ea typeface="Calibri"/>
                <a:cs typeface="Calibri"/>
                <a:sym typeface="Calibri"/>
              </a:rPr>
              <a:t>Those Who Will Hear (11:25-26)</a:t>
            </a:r>
            <a:endParaRPr b="1"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i="1" lang="en" sz="3000">
                <a:solidFill>
                  <a:schemeClr val="dk1"/>
                </a:solidFill>
                <a:latin typeface="Calibri"/>
                <a:ea typeface="Calibri"/>
                <a:cs typeface="Calibri"/>
                <a:sym typeface="Calibri"/>
              </a:rPr>
              <a:t>“At that time Jesus declared, ‘I thank you, Father, Lord of heaven and earth, that you have hidden these things from the wise and understanding and revealed them to little children; yes, Father, for such was your gracious will.”</a:t>
            </a:r>
            <a:endParaRPr i="1"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idx="1" type="body"/>
          </p:nvPr>
        </p:nvSpPr>
        <p:spPr>
          <a:xfrm>
            <a:off x="510700" y="729575"/>
            <a:ext cx="8061900" cy="383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solidFill>
                  <a:schemeClr val="dk1"/>
                </a:solidFill>
                <a:latin typeface="Calibri"/>
                <a:ea typeface="Calibri"/>
                <a:cs typeface="Calibri"/>
                <a:sym typeface="Calibri"/>
              </a:rPr>
              <a:t>“Israel failed to repent… this nation was not in the place of humility but full of pride; consequently, spiritual things could not be revealed to them.”</a:t>
            </a:r>
            <a:endParaRPr sz="3000">
              <a:solidFill>
                <a:schemeClr val="dk1"/>
              </a:solidFill>
              <a:latin typeface="Calibri"/>
              <a:ea typeface="Calibri"/>
              <a:cs typeface="Calibri"/>
              <a:sym typeface="Calibri"/>
            </a:endParaRPr>
          </a:p>
          <a:p>
            <a:pPr indent="0" lvl="0" marL="0" rtl="0" algn="l">
              <a:spcBef>
                <a:spcPts val="1200"/>
              </a:spcBef>
              <a:spcAft>
                <a:spcPts val="1200"/>
              </a:spcAft>
              <a:buNone/>
            </a:pPr>
            <a:r>
              <a:rPr lang="en" sz="3300">
                <a:solidFill>
                  <a:schemeClr val="dk1"/>
                </a:solidFill>
                <a:latin typeface="Calibri"/>
                <a:ea typeface="Calibri"/>
                <a:cs typeface="Calibri"/>
                <a:sym typeface="Calibri"/>
              </a:rPr>
              <a:t>									       </a:t>
            </a:r>
            <a:r>
              <a:rPr lang="en" sz="3000">
                <a:solidFill>
                  <a:schemeClr val="dk1"/>
                </a:solidFill>
                <a:latin typeface="Calibri"/>
                <a:ea typeface="Calibri"/>
                <a:cs typeface="Calibri"/>
                <a:sym typeface="Calibri"/>
              </a:rPr>
              <a:t>Stanley Toussaint </a:t>
            </a:r>
            <a:endParaRPr sz="3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idx="1" type="body"/>
          </p:nvPr>
        </p:nvSpPr>
        <p:spPr>
          <a:xfrm>
            <a:off x="510700" y="729575"/>
            <a:ext cx="8061900" cy="383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100">
                <a:solidFill>
                  <a:schemeClr val="dk1"/>
                </a:solidFill>
                <a:latin typeface="Calibri"/>
                <a:ea typeface="Calibri"/>
                <a:cs typeface="Calibri"/>
                <a:sym typeface="Calibri"/>
              </a:rPr>
              <a:t>Matthew 18:3 (ESV): ...“</a:t>
            </a:r>
            <a:r>
              <a:rPr lang="en" sz="3100">
                <a:solidFill>
                  <a:schemeClr val="dk1"/>
                </a:solidFill>
                <a:latin typeface="Calibri"/>
                <a:ea typeface="Calibri"/>
                <a:cs typeface="Calibri"/>
                <a:sym typeface="Calibri"/>
              </a:rPr>
              <a:t>Truly, I say to you, unless you turn and become like children, you will never enter the kingdom of heaven.”</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idx="1" type="body"/>
          </p:nvPr>
        </p:nvSpPr>
        <p:spPr>
          <a:xfrm>
            <a:off x="510700" y="729575"/>
            <a:ext cx="80619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Calibri"/>
                <a:ea typeface="Calibri"/>
                <a:cs typeface="Calibri"/>
                <a:sym typeface="Calibri"/>
              </a:rPr>
              <a:t>The Father’s Will and Christ’s Deity (11:27)</a:t>
            </a:r>
            <a:endParaRPr b="1" sz="30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b="1" lang="en" sz="3000">
                <a:solidFill>
                  <a:schemeClr val="dk1"/>
                </a:solidFill>
                <a:latin typeface="Calibri"/>
                <a:ea typeface="Calibri"/>
                <a:cs typeface="Calibri"/>
                <a:sym typeface="Calibri"/>
              </a:rPr>
              <a:t> </a:t>
            </a:r>
            <a:r>
              <a:rPr i="1" lang="en" sz="3000">
                <a:solidFill>
                  <a:schemeClr val="dk1"/>
                </a:solidFill>
                <a:latin typeface="Calibri"/>
                <a:ea typeface="Calibri"/>
                <a:cs typeface="Calibri"/>
                <a:sym typeface="Calibri"/>
              </a:rPr>
              <a:t>“All things have been handed over to me by my Father, and no one knows the Son except the Father, and no one knows the Father except the Son and anyone to whom the Son chooses to reveal Him.”</a:t>
            </a:r>
            <a:endParaRPr i="1" sz="3000">
              <a:solidFill>
                <a:schemeClr val="dk1"/>
              </a:solidFill>
              <a:latin typeface="Calibri"/>
              <a:ea typeface="Calibri"/>
              <a:cs typeface="Calibri"/>
              <a:sym typeface="Calibri"/>
            </a:endParaRPr>
          </a:p>
          <a:p>
            <a:pPr indent="0" lvl="0" marL="0" rtl="0" algn="l">
              <a:spcBef>
                <a:spcPts val="0"/>
              </a:spcBef>
              <a:spcAft>
                <a:spcPts val="1200"/>
              </a:spcAft>
              <a:buNone/>
            </a:pPr>
            <a:r>
              <a:t/>
            </a:r>
            <a:endParaRPr sz="3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1"/>
          <p:cNvSpPr txBox="1"/>
          <p:nvPr>
            <p:ph idx="1" type="body"/>
          </p:nvPr>
        </p:nvSpPr>
        <p:spPr>
          <a:xfrm>
            <a:off x="510700" y="729575"/>
            <a:ext cx="8061900" cy="383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Calibri"/>
                <a:ea typeface="Calibri"/>
                <a:cs typeface="Calibri"/>
                <a:sym typeface="Calibri"/>
              </a:rPr>
              <a:t>“</a:t>
            </a:r>
            <a:r>
              <a:rPr lang="en" sz="3000">
                <a:solidFill>
                  <a:schemeClr val="dk1"/>
                </a:solidFill>
                <a:latin typeface="Calibri"/>
                <a:ea typeface="Calibri"/>
                <a:cs typeface="Calibri"/>
                <a:sym typeface="Calibri"/>
              </a:rPr>
              <a:t>Christ declares that He possesses by right what belongs only to God. This communication of power did not begin in time, but was made known when He appeared in the flesh.</a:t>
            </a:r>
            <a:r>
              <a:rPr lang="en"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0" rtl="0" algn="l">
              <a:spcBef>
                <a:spcPts val="1200"/>
              </a:spcBef>
              <a:spcAft>
                <a:spcPts val="1200"/>
              </a:spcAft>
              <a:buNone/>
            </a:pPr>
            <a:r>
              <a:rPr lang="en" sz="3000">
                <a:solidFill>
                  <a:schemeClr val="dk1"/>
                </a:solidFill>
                <a:latin typeface="Calibri"/>
                <a:ea typeface="Calibri"/>
                <a:cs typeface="Calibri"/>
                <a:sym typeface="Calibri"/>
              </a:rPr>
              <a:t>									       John Calvin</a:t>
            </a:r>
            <a:endParaRPr sz="3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