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6"/>
  </p:notesMasterIdLst>
  <p:sldIdLst>
    <p:sldId id="256" r:id="rId2"/>
    <p:sldId id="312" r:id="rId3"/>
    <p:sldId id="274" r:id="rId4"/>
    <p:sldId id="358" r:id="rId5"/>
    <p:sldId id="359" r:id="rId6"/>
    <p:sldId id="361" r:id="rId7"/>
    <p:sldId id="362" r:id="rId8"/>
    <p:sldId id="363" r:id="rId9"/>
    <p:sldId id="364" r:id="rId10"/>
    <p:sldId id="365" r:id="rId11"/>
    <p:sldId id="366" r:id="rId12"/>
    <p:sldId id="367" r:id="rId13"/>
    <p:sldId id="271" r:id="rId14"/>
    <p:sldId id="272" r:id="rId15"/>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37"/>
  </p:normalViewPr>
  <p:slideViewPr>
    <p:cSldViewPr snapToGrid="0">
      <p:cViewPr varScale="1">
        <p:scale>
          <a:sx n="143" d="100"/>
          <a:sy n="143" d="100"/>
        </p:scale>
        <p:origin x="684" y="11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0026015752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0026015752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651682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0026015752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0026015752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872646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0026015752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0026015752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20806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0026015752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0026015752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830375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0026015752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0026015752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951065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0026015752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0026015752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033288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0026015752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0026015752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143930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0026015752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0026015752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863730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0026015752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0026015752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304758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0026015752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0026015752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023832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0026015752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0026015752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442257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0026015752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0026015752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571873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0026015752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0026015752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841537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25"/>
            <a:ext cx="45720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dk1"/>
              </a:buClr>
              <a:buSzPts val="1800"/>
              <a:buChar char="●"/>
              <a:defRPr>
                <a:solidFill>
                  <a:schemeClr val="dk1"/>
                </a:solidFill>
              </a:defRPr>
            </a:lvl1pPr>
            <a:lvl2pPr marL="914400" lvl="1" indent="-317500">
              <a:spcBef>
                <a:spcPts val="0"/>
              </a:spcBef>
              <a:spcAft>
                <a:spcPts val="0"/>
              </a:spcAft>
              <a:buClr>
                <a:schemeClr val="dk1"/>
              </a:buClr>
              <a:buSzPts val="1400"/>
              <a:buChar char="○"/>
              <a:defRPr>
                <a:solidFill>
                  <a:schemeClr val="dk1"/>
                </a:solidFill>
              </a:defRPr>
            </a:lvl2pPr>
            <a:lvl3pPr marL="1371600" lvl="2" indent="-317500">
              <a:spcBef>
                <a:spcPts val="0"/>
              </a:spcBef>
              <a:spcAft>
                <a:spcPts val="0"/>
              </a:spcAft>
              <a:buClr>
                <a:schemeClr val="dk1"/>
              </a:buClr>
              <a:buSzPts val="1400"/>
              <a:buChar char="■"/>
              <a:defRPr>
                <a:solidFill>
                  <a:schemeClr val="dk1"/>
                </a:solidFill>
              </a:defRPr>
            </a:lvl3pPr>
            <a:lvl4pPr marL="1828800" lvl="3" indent="-317500">
              <a:spcBef>
                <a:spcPts val="0"/>
              </a:spcBef>
              <a:spcAft>
                <a:spcPts val="0"/>
              </a:spcAft>
              <a:buClr>
                <a:schemeClr val="dk1"/>
              </a:buClr>
              <a:buSzPts val="1400"/>
              <a:buChar char="●"/>
              <a:defRPr>
                <a:solidFill>
                  <a:schemeClr val="dk1"/>
                </a:solidFill>
              </a:defRPr>
            </a:lvl4pPr>
            <a:lvl5pPr marL="2286000" lvl="4" indent="-317500">
              <a:spcBef>
                <a:spcPts val="0"/>
              </a:spcBef>
              <a:spcAft>
                <a:spcPts val="0"/>
              </a:spcAft>
              <a:buClr>
                <a:schemeClr val="dk1"/>
              </a:buClr>
              <a:buSzPts val="1400"/>
              <a:buChar char="○"/>
              <a:defRPr>
                <a:solidFill>
                  <a:schemeClr val="dk1"/>
                </a:solidFill>
              </a:defRPr>
            </a:lvl5pPr>
            <a:lvl6pPr marL="2743200" lvl="5" indent="-317500">
              <a:spcBef>
                <a:spcPts val="0"/>
              </a:spcBef>
              <a:spcAft>
                <a:spcPts val="0"/>
              </a:spcAft>
              <a:buClr>
                <a:schemeClr val="dk1"/>
              </a:buClr>
              <a:buSzPts val="1400"/>
              <a:buChar char="■"/>
              <a:defRPr>
                <a:solidFill>
                  <a:schemeClr val="dk1"/>
                </a:solidFill>
              </a:defRPr>
            </a:lvl6pPr>
            <a:lvl7pPr marL="3200400" lvl="6" indent="-317500">
              <a:spcBef>
                <a:spcPts val="0"/>
              </a:spcBef>
              <a:spcAft>
                <a:spcPts val="0"/>
              </a:spcAft>
              <a:buClr>
                <a:schemeClr val="dk1"/>
              </a:buClr>
              <a:buSzPts val="1400"/>
              <a:buChar char="●"/>
              <a:defRPr>
                <a:solidFill>
                  <a:schemeClr val="dk1"/>
                </a:solidFill>
              </a:defRPr>
            </a:lvl7pPr>
            <a:lvl8pPr marL="3657600" lvl="7" indent="-317500">
              <a:spcBef>
                <a:spcPts val="0"/>
              </a:spcBef>
              <a:spcAft>
                <a:spcPts val="0"/>
              </a:spcAft>
              <a:buClr>
                <a:schemeClr val="dk1"/>
              </a:buClr>
              <a:buSzPts val="1400"/>
              <a:buChar char="○"/>
              <a:defRPr>
                <a:solidFill>
                  <a:schemeClr val="dk1"/>
                </a:solidFill>
              </a:defRPr>
            </a:lvl8pPr>
            <a:lvl9pPr marL="4114800" lvl="8" indent="-317500">
              <a:spcBef>
                <a:spcPts val="0"/>
              </a:spcBef>
              <a:spcAft>
                <a:spcPts val="0"/>
              </a:spcAft>
              <a:buClr>
                <a:schemeClr val="dk1"/>
              </a:buClr>
              <a:buSzPts val="1400"/>
              <a:buChar char="■"/>
              <a:defRPr>
                <a:solidFill>
                  <a:schemeClr val="dk1"/>
                </a:solidFill>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dark-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lt2"/>
              </a:buClr>
              <a:buSzPts val="1800"/>
              <a:buChar char="●"/>
              <a:defRPr sz="1800">
                <a:solidFill>
                  <a:schemeClr val="lt2"/>
                </a:solidFill>
              </a:defRPr>
            </a:lvl1pPr>
            <a:lvl2pPr marL="914400" lvl="1" indent="-317500">
              <a:lnSpc>
                <a:spcPct val="115000"/>
              </a:lnSpc>
              <a:spcBef>
                <a:spcPts val="0"/>
              </a:spcBef>
              <a:spcAft>
                <a:spcPts val="0"/>
              </a:spcAft>
              <a:buClr>
                <a:schemeClr val="lt2"/>
              </a:buClr>
              <a:buSzPts val="1400"/>
              <a:buChar char="○"/>
              <a:defRPr>
                <a:solidFill>
                  <a:schemeClr val="lt2"/>
                </a:solidFill>
              </a:defRPr>
            </a:lvl2pPr>
            <a:lvl3pPr marL="1371600" lvl="2" indent="-317500">
              <a:lnSpc>
                <a:spcPct val="115000"/>
              </a:lnSpc>
              <a:spcBef>
                <a:spcPts val="0"/>
              </a:spcBef>
              <a:spcAft>
                <a:spcPts val="0"/>
              </a:spcAft>
              <a:buClr>
                <a:schemeClr val="lt2"/>
              </a:buClr>
              <a:buSzPts val="1400"/>
              <a:buChar char="■"/>
              <a:defRPr>
                <a:solidFill>
                  <a:schemeClr val="lt2"/>
                </a:solidFill>
              </a:defRPr>
            </a:lvl3pPr>
            <a:lvl4pPr marL="1828800" lvl="3" indent="-317500">
              <a:lnSpc>
                <a:spcPct val="115000"/>
              </a:lnSpc>
              <a:spcBef>
                <a:spcPts val="0"/>
              </a:spcBef>
              <a:spcAft>
                <a:spcPts val="0"/>
              </a:spcAft>
              <a:buClr>
                <a:schemeClr val="lt2"/>
              </a:buClr>
              <a:buSzPts val="1400"/>
              <a:buChar char="●"/>
              <a:defRPr>
                <a:solidFill>
                  <a:schemeClr val="lt2"/>
                </a:solidFill>
              </a:defRPr>
            </a:lvl4pPr>
            <a:lvl5pPr marL="2286000" lvl="4" indent="-317500">
              <a:lnSpc>
                <a:spcPct val="115000"/>
              </a:lnSpc>
              <a:spcBef>
                <a:spcPts val="0"/>
              </a:spcBef>
              <a:spcAft>
                <a:spcPts val="0"/>
              </a:spcAft>
              <a:buClr>
                <a:schemeClr val="lt2"/>
              </a:buClr>
              <a:buSzPts val="1400"/>
              <a:buChar char="○"/>
              <a:defRPr>
                <a:solidFill>
                  <a:schemeClr val="lt2"/>
                </a:solidFill>
              </a:defRPr>
            </a:lvl5pPr>
            <a:lvl6pPr marL="2743200" lvl="5" indent="-317500">
              <a:lnSpc>
                <a:spcPct val="115000"/>
              </a:lnSpc>
              <a:spcBef>
                <a:spcPts val="0"/>
              </a:spcBef>
              <a:spcAft>
                <a:spcPts val="0"/>
              </a:spcAft>
              <a:buClr>
                <a:schemeClr val="lt2"/>
              </a:buClr>
              <a:buSzPts val="1400"/>
              <a:buChar char="■"/>
              <a:defRPr>
                <a:solidFill>
                  <a:schemeClr val="lt2"/>
                </a:solidFill>
              </a:defRPr>
            </a:lvl6pPr>
            <a:lvl7pPr marL="3200400" lvl="6" indent="-317500">
              <a:lnSpc>
                <a:spcPct val="115000"/>
              </a:lnSpc>
              <a:spcBef>
                <a:spcPts val="0"/>
              </a:spcBef>
              <a:spcAft>
                <a:spcPts val="0"/>
              </a:spcAft>
              <a:buClr>
                <a:schemeClr val="lt2"/>
              </a:buClr>
              <a:buSzPts val="1400"/>
              <a:buChar char="●"/>
              <a:defRPr>
                <a:solidFill>
                  <a:schemeClr val="lt2"/>
                </a:solidFill>
              </a:defRPr>
            </a:lvl7pPr>
            <a:lvl8pPr marL="3657600" lvl="7" indent="-317500">
              <a:lnSpc>
                <a:spcPct val="115000"/>
              </a:lnSpc>
              <a:spcBef>
                <a:spcPts val="0"/>
              </a:spcBef>
              <a:spcAft>
                <a:spcPts val="0"/>
              </a:spcAft>
              <a:buClr>
                <a:schemeClr val="lt2"/>
              </a:buClr>
              <a:buSzPts val="1400"/>
              <a:buChar char="○"/>
              <a:defRPr>
                <a:solidFill>
                  <a:schemeClr val="lt2"/>
                </a:solidFill>
              </a:defRPr>
            </a:lvl8pPr>
            <a:lvl9pPr marL="4114800" lvl="8" indent="-317500">
              <a:lnSpc>
                <a:spcPct val="115000"/>
              </a:lnSpc>
              <a:spcBef>
                <a:spcPts val="0"/>
              </a:spcBef>
              <a:spcAft>
                <a:spcPts val="0"/>
              </a:spcAft>
              <a:buClr>
                <a:schemeClr val="lt2"/>
              </a:buClr>
              <a:buSzPts val="1400"/>
              <a:buChar char="■"/>
              <a:defRPr>
                <a:solidFill>
                  <a:schemeClr val="lt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lt2"/>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endParaRPr dirty="0"/>
          </a:p>
        </p:txBody>
      </p:sp>
      <p:sp>
        <p:nvSpPr>
          <p:cNvPr id="55" name="Google Shape;55;p13"/>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endParaRPr dirty="0"/>
          </a:p>
        </p:txBody>
      </p:sp>
      <p:pic>
        <p:nvPicPr>
          <p:cNvPr id="7" name="Picture 6" descr="A crown of thorns and a crown of thorns&#10;&#10;Description automatically generated">
            <a:extLst>
              <a:ext uri="{FF2B5EF4-FFF2-40B4-BE49-F238E27FC236}">
                <a16:creationId xmlns:a16="http://schemas.microsoft.com/office/drawing/2014/main" id="{0033701A-A1EC-3966-D960-F7CEB7B0A2B5}"/>
              </a:ext>
            </a:extLst>
          </p:cNvPr>
          <p:cNvPicPr>
            <a:picLocks noChangeAspect="1"/>
          </p:cNvPicPr>
          <p:nvPr/>
        </p:nvPicPr>
        <p:blipFill>
          <a:blip r:embed="rId3"/>
          <a:stretch>
            <a:fillRect/>
          </a:stretch>
        </p:blipFill>
        <p:spPr>
          <a:xfrm>
            <a:off x="-234176" y="-147912"/>
            <a:ext cx="9669910" cy="5439324"/>
          </a:xfrm>
          <a:prstGeom prst="rect">
            <a:avLst/>
          </a:prstGeom>
        </p:spPr>
      </p:pic>
      <p:sp>
        <p:nvSpPr>
          <p:cNvPr id="4" name="TextBox 3">
            <a:extLst>
              <a:ext uri="{FF2B5EF4-FFF2-40B4-BE49-F238E27FC236}">
                <a16:creationId xmlns:a16="http://schemas.microsoft.com/office/drawing/2014/main" id="{7F6F6F04-5F63-6DD2-CB7C-9B8F6025BF8D}"/>
              </a:ext>
            </a:extLst>
          </p:cNvPr>
          <p:cNvSpPr txBox="1"/>
          <p:nvPr/>
        </p:nvSpPr>
        <p:spPr>
          <a:xfrm>
            <a:off x="600362" y="1387575"/>
            <a:ext cx="7943273" cy="1446550"/>
          </a:xfrm>
          <a:prstGeom prst="rect">
            <a:avLst/>
          </a:prstGeom>
          <a:noFill/>
        </p:spPr>
        <p:txBody>
          <a:bodyPr wrap="square" rtlCol="0">
            <a:spAutoFit/>
          </a:bodyPr>
          <a:lstStyle/>
          <a:p>
            <a:pPr algn="ctr"/>
            <a:r>
              <a:rPr lang="en-US" sz="4000" dirty="0">
                <a:solidFill>
                  <a:schemeClr val="tx1"/>
                </a:solidFill>
                <a:latin typeface="Cambria" panose="02040503050406030204" pitchFamily="18" charset="0"/>
              </a:rPr>
              <a:t>The King and His Kingdom Part 42</a:t>
            </a:r>
            <a:endParaRPr lang="en-US" sz="800" dirty="0">
              <a:solidFill>
                <a:schemeClr val="tx1"/>
              </a:solidFill>
              <a:latin typeface="Cambria" panose="02040503050406030204" pitchFamily="18" charset="0"/>
            </a:endParaRPr>
          </a:p>
          <a:p>
            <a:pPr algn="ctr"/>
            <a:endParaRPr lang="en-US" sz="800" dirty="0">
              <a:solidFill>
                <a:schemeClr val="tx1"/>
              </a:solidFill>
              <a:latin typeface="Cambria" panose="02040503050406030204" pitchFamily="18" charset="0"/>
            </a:endParaRPr>
          </a:p>
          <a:p>
            <a:pPr algn="ctr"/>
            <a:r>
              <a:rPr lang="en-US" sz="4000" dirty="0">
                <a:solidFill>
                  <a:schemeClr val="tx1"/>
                </a:solidFill>
                <a:latin typeface="Cambria" panose="02040503050406030204" pitchFamily="18" charset="0"/>
              </a:rPr>
              <a:t>“Two Wrong Ways to Hear Jesus”</a:t>
            </a:r>
          </a:p>
        </p:txBody>
      </p:sp>
      <p:sp>
        <p:nvSpPr>
          <p:cNvPr id="5" name="TextBox 4">
            <a:extLst>
              <a:ext uri="{FF2B5EF4-FFF2-40B4-BE49-F238E27FC236}">
                <a16:creationId xmlns:a16="http://schemas.microsoft.com/office/drawing/2014/main" id="{CD014756-1E81-34A4-4AB5-0478DAEB6F5D}"/>
              </a:ext>
            </a:extLst>
          </p:cNvPr>
          <p:cNvSpPr txBox="1"/>
          <p:nvPr/>
        </p:nvSpPr>
        <p:spPr>
          <a:xfrm>
            <a:off x="600361" y="3063510"/>
            <a:ext cx="7943273" cy="1200329"/>
          </a:xfrm>
          <a:prstGeom prst="rect">
            <a:avLst/>
          </a:prstGeom>
          <a:noFill/>
        </p:spPr>
        <p:txBody>
          <a:bodyPr wrap="square" rtlCol="0">
            <a:spAutoFit/>
          </a:bodyPr>
          <a:lstStyle/>
          <a:p>
            <a:pPr algn="ctr"/>
            <a:r>
              <a:rPr lang="en-US" sz="3200" dirty="0">
                <a:solidFill>
                  <a:schemeClr val="tx1"/>
                </a:solidFill>
                <a:latin typeface="Cambria" panose="02040503050406030204" pitchFamily="18" charset="0"/>
              </a:rPr>
              <a:t>Matthew 11:16-24</a:t>
            </a:r>
            <a:endParaRPr lang="en-US" sz="800" dirty="0">
              <a:solidFill>
                <a:schemeClr val="tx1"/>
              </a:solidFill>
              <a:latin typeface="Cambria" panose="02040503050406030204" pitchFamily="18" charset="0"/>
            </a:endParaRPr>
          </a:p>
          <a:p>
            <a:pPr algn="ctr"/>
            <a:endParaRPr lang="en-US" sz="800" dirty="0">
              <a:solidFill>
                <a:schemeClr val="tx1"/>
              </a:solidFill>
              <a:latin typeface="Cambria" panose="02040503050406030204" pitchFamily="18" charset="0"/>
            </a:endParaRPr>
          </a:p>
          <a:p>
            <a:pPr algn="ctr"/>
            <a:r>
              <a:rPr lang="en-US" sz="3200" dirty="0">
                <a:solidFill>
                  <a:schemeClr val="tx1"/>
                </a:solidFill>
                <a:latin typeface="Cambria" panose="02040503050406030204" pitchFamily="18" charset="0"/>
              </a:rPr>
              <a:t>October 12, 2025</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0" cy="5143500"/>
          </a:xfrm>
          <a:prstGeom prst="rect">
            <a:avLst/>
          </a:prstGeom>
          <a:noFill/>
          <a:ln>
            <a:noFill/>
          </a:ln>
        </p:spPr>
      </p:pic>
      <p:sp>
        <p:nvSpPr>
          <p:cNvPr id="11" name="TextBox 10">
            <a:extLst>
              <a:ext uri="{FF2B5EF4-FFF2-40B4-BE49-F238E27FC236}">
                <a16:creationId xmlns:a16="http://schemas.microsoft.com/office/drawing/2014/main" id="{C84296B4-04AC-46C8-9D41-61159F3D488E}"/>
              </a:ext>
            </a:extLst>
          </p:cNvPr>
          <p:cNvSpPr txBox="1"/>
          <p:nvPr/>
        </p:nvSpPr>
        <p:spPr>
          <a:xfrm>
            <a:off x="346364" y="270931"/>
            <a:ext cx="8534400" cy="3046988"/>
          </a:xfrm>
          <a:prstGeom prst="rect">
            <a:avLst/>
          </a:prstGeom>
          <a:noFill/>
        </p:spPr>
        <p:txBody>
          <a:bodyPr wrap="square">
            <a:spAutoFit/>
          </a:bodyPr>
          <a:lstStyle/>
          <a:p>
            <a:pPr>
              <a:buClrTx/>
              <a:buFontTx/>
              <a:buNone/>
            </a:pPr>
            <a:endParaRPr lang="en-US" sz="3200" kern="1200" dirty="0">
              <a:solidFill>
                <a:prstClr val="white"/>
              </a:solidFill>
              <a:latin typeface="Calibri" panose="020F0502020204030204" pitchFamily="34" charset="0"/>
              <a:ea typeface="+mn-ea"/>
              <a:cs typeface="Calibri" panose="020F0502020204030204" pitchFamily="34" charset="0"/>
            </a:endParaRPr>
          </a:p>
          <a:p>
            <a:pPr marL="457200" indent="-457200">
              <a:buClrTx/>
              <a:buFont typeface="Arial" panose="020B0604020202020204" pitchFamily="34" charset="0"/>
              <a:buChar char="•"/>
            </a:pPr>
            <a:r>
              <a:rPr lang="en-US" sz="3200" kern="1200" dirty="0">
                <a:solidFill>
                  <a:prstClr val="white"/>
                </a:solidFill>
                <a:latin typeface="Calibri" panose="020F0502020204030204" pitchFamily="34" charset="0"/>
                <a:ea typeface="+mn-ea"/>
                <a:cs typeface="Calibri" panose="020F0502020204030204" pitchFamily="34" charset="0"/>
              </a:rPr>
              <a:t>Three ancient cities: </a:t>
            </a:r>
          </a:p>
          <a:p>
            <a:pPr>
              <a:buClrTx/>
            </a:pPr>
            <a:r>
              <a:rPr lang="en-US" sz="3200" kern="1200" dirty="0">
                <a:solidFill>
                  <a:prstClr val="white"/>
                </a:solidFill>
                <a:latin typeface="Calibri" panose="020F0502020204030204" pitchFamily="34" charset="0"/>
                <a:ea typeface="+mn-ea"/>
                <a:cs typeface="Calibri" panose="020F0502020204030204" pitchFamily="34" charset="0"/>
              </a:rPr>
              <a:t>	</a:t>
            </a:r>
            <a:r>
              <a:rPr lang="en-US" sz="3200" kern="1200" dirty="0" err="1">
                <a:solidFill>
                  <a:prstClr val="white"/>
                </a:solidFill>
                <a:latin typeface="Calibri" panose="020F0502020204030204" pitchFamily="34" charset="0"/>
                <a:ea typeface="+mn-ea"/>
                <a:cs typeface="Calibri" panose="020F0502020204030204" pitchFamily="34" charset="0"/>
              </a:rPr>
              <a:t>Tyre</a:t>
            </a:r>
            <a:r>
              <a:rPr lang="en-US" sz="3200" kern="1200" dirty="0">
                <a:solidFill>
                  <a:prstClr val="white"/>
                </a:solidFill>
                <a:latin typeface="Calibri" panose="020F0502020204030204" pitchFamily="34" charset="0"/>
                <a:ea typeface="+mn-ea"/>
                <a:cs typeface="Calibri" panose="020F0502020204030204" pitchFamily="34" charset="0"/>
              </a:rPr>
              <a:t>, Sidon, and Sodom</a:t>
            </a:r>
          </a:p>
          <a:p>
            <a:pPr marL="457200" indent="-457200">
              <a:buClrTx/>
              <a:buFont typeface="Arial" panose="020B0604020202020204" pitchFamily="34" charset="0"/>
              <a:buChar char="•"/>
            </a:pPr>
            <a:endParaRPr lang="en-US" sz="3200" kern="1200" dirty="0">
              <a:solidFill>
                <a:prstClr val="white"/>
              </a:solidFill>
              <a:latin typeface="Calibri" panose="020F0502020204030204" pitchFamily="34" charset="0"/>
              <a:ea typeface="+mn-ea"/>
              <a:cs typeface="Calibri" panose="020F0502020204030204" pitchFamily="34" charset="0"/>
            </a:endParaRPr>
          </a:p>
          <a:p>
            <a:pPr marL="457200" indent="-457200">
              <a:buClrTx/>
              <a:buFont typeface="Arial" panose="020B0604020202020204" pitchFamily="34" charset="0"/>
              <a:buChar char="•"/>
            </a:pPr>
            <a:r>
              <a:rPr lang="en-US" sz="3200" kern="1200" dirty="0">
                <a:solidFill>
                  <a:prstClr val="white"/>
                </a:solidFill>
                <a:latin typeface="Calibri" panose="020F0502020204030204" pitchFamily="34" charset="0"/>
                <a:ea typeface="+mn-ea"/>
                <a:cs typeface="Calibri" panose="020F0502020204030204" pitchFamily="34" charset="0"/>
              </a:rPr>
              <a:t>Three modern cities: </a:t>
            </a:r>
          </a:p>
          <a:p>
            <a:pPr>
              <a:buClrTx/>
            </a:pPr>
            <a:r>
              <a:rPr lang="en-US" sz="3200" kern="1200" dirty="0">
                <a:solidFill>
                  <a:prstClr val="white"/>
                </a:solidFill>
                <a:latin typeface="Calibri" panose="020F0502020204030204" pitchFamily="34" charset="0"/>
                <a:ea typeface="+mn-ea"/>
                <a:cs typeface="Calibri" panose="020F0502020204030204" pitchFamily="34" charset="0"/>
              </a:rPr>
              <a:t>	</a:t>
            </a:r>
            <a:r>
              <a:rPr lang="en-US" sz="3200" kern="1200" dirty="0" err="1">
                <a:solidFill>
                  <a:prstClr val="white"/>
                </a:solidFill>
                <a:latin typeface="Calibri" panose="020F0502020204030204" pitchFamily="34" charset="0"/>
                <a:ea typeface="+mn-ea"/>
                <a:cs typeface="Calibri" panose="020F0502020204030204" pitchFamily="34" charset="0"/>
              </a:rPr>
              <a:t>Chorazin</a:t>
            </a:r>
            <a:r>
              <a:rPr lang="en-US" sz="3200" kern="1200" dirty="0">
                <a:solidFill>
                  <a:prstClr val="white"/>
                </a:solidFill>
                <a:latin typeface="Calibri" panose="020F0502020204030204" pitchFamily="34" charset="0"/>
                <a:ea typeface="+mn-ea"/>
                <a:cs typeface="Calibri" panose="020F0502020204030204" pitchFamily="34" charset="0"/>
              </a:rPr>
              <a:t>, Bethsaida, and Capernaum</a:t>
            </a:r>
          </a:p>
        </p:txBody>
      </p:sp>
    </p:spTree>
    <p:extLst>
      <p:ext uri="{BB962C8B-B14F-4D97-AF65-F5344CB8AC3E}">
        <p14:creationId xmlns:p14="http://schemas.microsoft.com/office/powerpoint/2010/main" val="35876677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0" cy="5143500"/>
          </a:xfrm>
          <a:prstGeom prst="rect">
            <a:avLst/>
          </a:prstGeom>
          <a:noFill/>
          <a:ln>
            <a:noFill/>
          </a:ln>
        </p:spPr>
      </p:pic>
      <p:sp>
        <p:nvSpPr>
          <p:cNvPr id="11" name="TextBox 10">
            <a:extLst>
              <a:ext uri="{FF2B5EF4-FFF2-40B4-BE49-F238E27FC236}">
                <a16:creationId xmlns:a16="http://schemas.microsoft.com/office/drawing/2014/main" id="{C84296B4-04AC-46C8-9D41-61159F3D488E}"/>
              </a:ext>
            </a:extLst>
          </p:cNvPr>
          <p:cNvSpPr txBox="1"/>
          <p:nvPr/>
        </p:nvSpPr>
        <p:spPr>
          <a:xfrm>
            <a:off x="346364" y="270931"/>
            <a:ext cx="8534400" cy="3524042"/>
          </a:xfrm>
          <a:prstGeom prst="rect">
            <a:avLst/>
          </a:prstGeom>
          <a:noFill/>
        </p:spPr>
        <p:txBody>
          <a:bodyPr wrap="square">
            <a:spAutoFit/>
          </a:bodyPr>
          <a:lstStyle/>
          <a:p>
            <a:pPr marL="457200" indent="-457200">
              <a:buClrTx/>
              <a:buFont typeface="Arial" panose="020B0604020202020204" pitchFamily="34" charset="0"/>
              <a:buChar char="•"/>
            </a:pPr>
            <a:endParaRPr lang="en-US" sz="3100" kern="1200" dirty="0">
              <a:solidFill>
                <a:prstClr val="white"/>
              </a:solidFill>
              <a:latin typeface="Calibri" panose="020F0502020204030204" pitchFamily="34" charset="0"/>
              <a:ea typeface="+mn-ea"/>
              <a:cs typeface="Calibri" panose="020F0502020204030204" pitchFamily="34" charset="0"/>
            </a:endParaRPr>
          </a:p>
          <a:p>
            <a:pPr marL="457200" indent="-457200">
              <a:buClrTx/>
              <a:buFont typeface="Arial" panose="020B0604020202020204" pitchFamily="34" charset="0"/>
              <a:buChar char="•"/>
            </a:pPr>
            <a:r>
              <a:rPr lang="en-US" sz="3200" kern="1200" dirty="0">
                <a:solidFill>
                  <a:prstClr val="white"/>
                </a:solidFill>
                <a:latin typeface="Calibri" panose="020F0502020204030204" pitchFamily="34" charset="0"/>
                <a:ea typeface="+mn-ea"/>
                <a:cs typeface="Calibri" panose="020F0502020204030204" pitchFamily="34" charset="0"/>
              </a:rPr>
              <a:t>“Indifference to Christ is just as damning as outright rejection.” </a:t>
            </a:r>
          </a:p>
          <a:p>
            <a:pPr>
              <a:buClrTx/>
            </a:pPr>
            <a:r>
              <a:rPr lang="en-US" sz="3200" kern="1200" dirty="0">
                <a:solidFill>
                  <a:prstClr val="white"/>
                </a:solidFill>
                <a:latin typeface="Calibri" panose="020F0502020204030204" pitchFamily="34" charset="0"/>
                <a:ea typeface="+mn-ea"/>
                <a:cs typeface="Calibri" panose="020F0502020204030204" pitchFamily="34" charset="0"/>
              </a:rPr>
              <a:t>					– John MacArthur</a:t>
            </a:r>
          </a:p>
          <a:p>
            <a:pPr marL="457200" indent="-457200">
              <a:buClrTx/>
              <a:buFont typeface="Arial" panose="020B0604020202020204" pitchFamily="34" charset="0"/>
              <a:buChar char="•"/>
            </a:pPr>
            <a:endParaRPr lang="en-US" sz="3200" kern="1200" dirty="0">
              <a:solidFill>
                <a:prstClr val="white"/>
              </a:solidFill>
              <a:latin typeface="Calibri" panose="020F0502020204030204" pitchFamily="34" charset="0"/>
              <a:ea typeface="+mn-ea"/>
              <a:cs typeface="Calibri" panose="020F0502020204030204" pitchFamily="34" charset="0"/>
            </a:endParaRPr>
          </a:p>
          <a:p>
            <a:pPr marL="457200" indent="-457200">
              <a:buClrTx/>
              <a:buFont typeface="Arial" panose="020B0604020202020204" pitchFamily="34" charset="0"/>
              <a:buChar char="•"/>
            </a:pPr>
            <a:r>
              <a:rPr lang="en-US" sz="3200" kern="1200" dirty="0">
                <a:solidFill>
                  <a:prstClr val="white"/>
                </a:solidFill>
                <a:latin typeface="Calibri" panose="020F0502020204030204" pitchFamily="34" charset="0"/>
                <a:ea typeface="+mn-ea"/>
                <a:cs typeface="Calibri" panose="020F0502020204030204" pitchFamily="34" charset="0"/>
              </a:rPr>
              <a:t>Matthew 12:30 – “Whoever is not with me is against me…” </a:t>
            </a:r>
          </a:p>
        </p:txBody>
      </p:sp>
    </p:spTree>
    <p:extLst>
      <p:ext uri="{BB962C8B-B14F-4D97-AF65-F5344CB8AC3E}">
        <p14:creationId xmlns:p14="http://schemas.microsoft.com/office/powerpoint/2010/main" val="15117401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0" cy="5143500"/>
          </a:xfrm>
          <a:prstGeom prst="rect">
            <a:avLst/>
          </a:prstGeom>
          <a:noFill/>
          <a:ln>
            <a:noFill/>
          </a:ln>
        </p:spPr>
      </p:pic>
      <p:sp>
        <p:nvSpPr>
          <p:cNvPr id="11" name="TextBox 10">
            <a:extLst>
              <a:ext uri="{FF2B5EF4-FFF2-40B4-BE49-F238E27FC236}">
                <a16:creationId xmlns:a16="http://schemas.microsoft.com/office/drawing/2014/main" id="{C84296B4-04AC-46C8-9D41-61159F3D488E}"/>
              </a:ext>
            </a:extLst>
          </p:cNvPr>
          <p:cNvSpPr txBox="1"/>
          <p:nvPr/>
        </p:nvSpPr>
        <p:spPr>
          <a:xfrm>
            <a:off x="346364" y="270931"/>
            <a:ext cx="8534400" cy="4031873"/>
          </a:xfrm>
          <a:prstGeom prst="rect">
            <a:avLst/>
          </a:prstGeom>
          <a:noFill/>
        </p:spPr>
        <p:txBody>
          <a:bodyPr wrap="square">
            <a:spAutoFit/>
          </a:bodyPr>
          <a:lstStyle/>
          <a:p>
            <a:pPr marL="457200" indent="-457200">
              <a:buClrTx/>
              <a:buFont typeface="Arial" panose="020B0604020202020204" pitchFamily="34" charset="0"/>
              <a:buChar char="•"/>
            </a:pPr>
            <a:r>
              <a:rPr lang="en-US" sz="3200" kern="1200" dirty="0">
                <a:solidFill>
                  <a:prstClr val="white"/>
                </a:solidFill>
                <a:latin typeface="Calibri" panose="020F0502020204030204" pitchFamily="34" charset="0"/>
                <a:ea typeface="+mn-ea"/>
                <a:cs typeface="Calibri" panose="020F0502020204030204" pitchFamily="34" charset="0"/>
              </a:rPr>
              <a:t>Romans 3:23 – for all have sinned and fall short of the glory of God.</a:t>
            </a:r>
          </a:p>
          <a:p>
            <a:pPr marL="457200" indent="-457200">
              <a:buClrTx/>
              <a:buFont typeface="Arial" panose="020B0604020202020204" pitchFamily="34" charset="0"/>
              <a:buChar char="•"/>
            </a:pPr>
            <a:endParaRPr lang="en-US" sz="3200" kern="1200" dirty="0">
              <a:solidFill>
                <a:prstClr val="white"/>
              </a:solidFill>
              <a:latin typeface="Calibri" panose="020F0502020204030204" pitchFamily="34" charset="0"/>
              <a:ea typeface="+mn-ea"/>
              <a:cs typeface="Calibri" panose="020F0502020204030204" pitchFamily="34" charset="0"/>
            </a:endParaRPr>
          </a:p>
          <a:p>
            <a:pPr marL="457200" indent="-457200">
              <a:buClrTx/>
              <a:buFont typeface="Arial" panose="020B0604020202020204" pitchFamily="34" charset="0"/>
              <a:buChar char="•"/>
            </a:pPr>
            <a:r>
              <a:rPr lang="en-US" sz="3200" kern="1200" dirty="0">
                <a:solidFill>
                  <a:prstClr val="white"/>
                </a:solidFill>
                <a:latin typeface="Calibri" panose="020F0502020204030204" pitchFamily="34" charset="0"/>
                <a:ea typeface="+mn-ea"/>
                <a:cs typeface="Calibri" panose="020F0502020204030204" pitchFamily="34" charset="0"/>
              </a:rPr>
              <a:t>“No sin makes less noise, but none so surely damns the soul, as unbelief…  We have only to sit still and do nothing… and we shall find ourselves one day in the pit.” </a:t>
            </a:r>
          </a:p>
          <a:p>
            <a:pPr>
              <a:buClrTx/>
            </a:pPr>
            <a:r>
              <a:rPr lang="en-US" sz="3200" kern="1200" dirty="0">
                <a:solidFill>
                  <a:prstClr val="white"/>
                </a:solidFill>
                <a:latin typeface="Calibri" panose="020F0502020204030204" pitchFamily="34" charset="0"/>
                <a:ea typeface="+mn-ea"/>
                <a:cs typeface="Calibri" panose="020F0502020204030204" pitchFamily="34" charset="0"/>
              </a:rPr>
              <a:t>						– J.C. Ryle</a:t>
            </a:r>
          </a:p>
        </p:txBody>
      </p:sp>
    </p:spTree>
    <p:extLst>
      <p:ext uri="{BB962C8B-B14F-4D97-AF65-F5344CB8AC3E}">
        <p14:creationId xmlns:p14="http://schemas.microsoft.com/office/powerpoint/2010/main" val="27262545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0" cy="5143500"/>
          </a:xfrm>
          <a:prstGeom prst="rect">
            <a:avLst/>
          </a:prstGeom>
          <a:noFill/>
          <a:ln>
            <a:noFill/>
          </a:ln>
        </p:spPr>
      </p:pic>
      <p:sp>
        <p:nvSpPr>
          <p:cNvPr id="11" name="TextBox 10">
            <a:extLst>
              <a:ext uri="{FF2B5EF4-FFF2-40B4-BE49-F238E27FC236}">
                <a16:creationId xmlns:a16="http://schemas.microsoft.com/office/drawing/2014/main" id="{C84296B4-04AC-46C8-9D41-61159F3D488E}"/>
              </a:ext>
            </a:extLst>
          </p:cNvPr>
          <p:cNvSpPr txBox="1"/>
          <p:nvPr/>
        </p:nvSpPr>
        <p:spPr>
          <a:xfrm>
            <a:off x="346364" y="270931"/>
            <a:ext cx="8534400" cy="3785652"/>
          </a:xfrm>
          <a:prstGeom prst="rect">
            <a:avLst/>
          </a:prstGeom>
          <a:noFill/>
        </p:spPr>
        <p:txBody>
          <a:bodyPr wrap="square">
            <a:spAutoFit/>
          </a:bodyPr>
          <a:lstStyle/>
          <a:p>
            <a:pPr>
              <a:buClrTx/>
            </a:pPr>
            <a:r>
              <a:rPr lang="en-US" sz="2400" kern="1200" dirty="0">
                <a:solidFill>
                  <a:prstClr val="white"/>
                </a:solidFill>
                <a:latin typeface="Calibri" panose="020F0502020204030204" pitchFamily="34" charset="0"/>
                <a:ea typeface="+mn-ea"/>
                <a:cs typeface="Calibri" panose="020F0502020204030204" pitchFamily="34" charset="0"/>
              </a:rPr>
              <a:t>Resources (1):</a:t>
            </a:r>
          </a:p>
          <a:p>
            <a:pPr marL="342900" indent="-342900">
              <a:buClrTx/>
              <a:buFont typeface="Arial" panose="020B0604020202020204" pitchFamily="34" charset="0"/>
              <a:buChar char="•"/>
            </a:pPr>
            <a:r>
              <a:rPr lang="en-US" sz="2400" kern="1200" dirty="0">
                <a:solidFill>
                  <a:prstClr val="white"/>
                </a:solidFill>
                <a:latin typeface="Calibri" panose="020F0502020204030204" pitchFamily="34" charset="0"/>
                <a:ea typeface="+mn-ea"/>
                <a:cs typeface="Calibri" panose="020F0502020204030204" pitchFamily="34" charset="0"/>
              </a:rPr>
              <a:t>J. Vernon McGee. </a:t>
            </a:r>
            <a:r>
              <a:rPr lang="en-US" sz="2400" i="1" kern="1200" dirty="0">
                <a:solidFill>
                  <a:prstClr val="white"/>
                </a:solidFill>
                <a:latin typeface="Calibri" panose="020F0502020204030204" pitchFamily="34" charset="0"/>
                <a:ea typeface="+mn-ea"/>
                <a:cs typeface="Calibri" panose="020F0502020204030204" pitchFamily="34" charset="0"/>
              </a:rPr>
              <a:t>“Thru the Bible with J. Vernon McGee, Volume IV, Matthew-Romans.” </a:t>
            </a:r>
            <a:r>
              <a:rPr lang="en-US" sz="2400" kern="1200" dirty="0">
                <a:solidFill>
                  <a:prstClr val="white"/>
                </a:solidFill>
                <a:latin typeface="Calibri" panose="020F0502020204030204" pitchFamily="34" charset="0"/>
                <a:ea typeface="+mn-ea"/>
                <a:cs typeface="Calibri" panose="020F0502020204030204" pitchFamily="34" charset="0"/>
              </a:rPr>
              <a:t>Thomas Nelson Publishing, 1982.</a:t>
            </a:r>
          </a:p>
          <a:p>
            <a:pPr marL="342900" indent="-342900">
              <a:buClrTx/>
              <a:buFont typeface="Arial" panose="020B0604020202020204" pitchFamily="34" charset="0"/>
              <a:buChar char="•"/>
            </a:pPr>
            <a:r>
              <a:rPr lang="en-US" sz="2400" kern="1200" dirty="0">
                <a:solidFill>
                  <a:prstClr val="white"/>
                </a:solidFill>
                <a:latin typeface="Calibri" panose="020F0502020204030204" pitchFamily="34" charset="0"/>
                <a:ea typeface="+mn-ea"/>
                <a:cs typeface="Calibri" panose="020F0502020204030204" pitchFamily="34" charset="0"/>
              </a:rPr>
              <a:t>John MacArthur. </a:t>
            </a:r>
            <a:r>
              <a:rPr lang="en-US" sz="2400" i="1" kern="1200" dirty="0">
                <a:solidFill>
                  <a:prstClr val="white"/>
                </a:solidFill>
                <a:latin typeface="Calibri" panose="020F0502020204030204" pitchFamily="34" charset="0"/>
                <a:ea typeface="+mn-ea"/>
                <a:cs typeface="Calibri" panose="020F0502020204030204" pitchFamily="34" charset="0"/>
              </a:rPr>
              <a:t>“The MacArthur New Testament Commentary.” </a:t>
            </a:r>
            <a:r>
              <a:rPr lang="en-US" sz="2400" kern="1200" dirty="0">
                <a:solidFill>
                  <a:prstClr val="white"/>
                </a:solidFill>
                <a:latin typeface="Calibri" panose="020F0502020204030204" pitchFamily="34" charset="0"/>
                <a:ea typeface="+mn-ea"/>
                <a:cs typeface="Calibri" panose="020F0502020204030204" pitchFamily="34" charset="0"/>
              </a:rPr>
              <a:t>Moody Publishers, 1985.</a:t>
            </a:r>
          </a:p>
          <a:p>
            <a:pPr marL="342900" indent="-342900">
              <a:buClrTx/>
              <a:buFont typeface="Arial" panose="020B0604020202020204" pitchFamily="34" charset="0"/>
              <a:buChar char="•"/>
            </a:pPr>
            <a:r>
              <a:rPr lang="en-US" sz="2400" kern="1200" dirty="0">
                <a:solidFill>
                  <a:prstClr val="white"/>
                </a:solidFill>
                <a:latin typeface="Calibri" panose="020F0502020204030204" pitchFamily="34" charset="0"/>
                <a:ea typeface="+mn-ea"/>
                <a:cs typeface="Calibri" panose="020F0502020204030204" pitchFamily="34" charset="0"/>
              </a:rPr>
              <a:t>Warren W. </a:t>
            </a:r>
            <a:r>
              <a:rPr lang="en-US" sz="2400" kern="1200" dirty="0" err="1">
                <a:solidFill>
                  <a:prstClr val="white"/>
                </a:solidFill>
                <a:latin typeface="Calibri" panose="020F0502020204030204" pitchFamily="34" charset="0"/>
                <a:ea typeface="+mn-ea"/>
                <a:cs typeface="Calibri" panose="020F0502020204030204" pitchFamily="34" charset="0"/>
              </a:rPr>
              <a:t>Wiersbe</a:t>
            </a:r>
            <a:r>
              <a:rPr lang="en-US" sz="2400" kern="1200" dirty="0">
                <a:solidFill>
                  <a:prstClr val="white"/>
                </a:solidFill>
                <a:latin typeface="Calibri" panose="020F0502020204030204" pitchFamily="34" charset="0"/>
                <a:ea typeface="+mn-ea"/>
                <a:cs typeface="Calibri" panose="020F0502020204030204" pitchFamily="34" charset="0"/>
              </a:rPr>
              <a:t>. </a:t>
            </a:r>
            <a:r>
              <a:rPr lang="en-US" sz="2400" i="1" kern="1200" dirty="0">
                <a:solidFill>
                  <a:prstClr val="white"/>
                </a:solidFill>
                <a:latin typeface="Calibri" panose="020F0502020204030204" pitchFamily="34" charset="0"/>
                <a:ea typeface="+mn-ea"/>
                <a:cs typeface="Calibri" panose="020F0502020204030204" pitchFamily="34" charset="0"/>
              </a:rPr>
              <a:t>“The </a:t>
            </a:r>
            <a:r>
              <a:rPr lang="en-US" sz="2400" i="1" kern="1200" dirty="0" err="1">
                <a:solidFill>
                  <a:prstClr val="white"/>
                </a:solidFill>
                <a:latin typeface="Calibri" panose="020F0502020204030204" pitchFamily="34" charset="0"/>
                <a:ea typeface="+mn-ea"/>
                <a:cs typeface="Calibri" panose="020F0502020204030204" pitchFamily="34" charset="0"/>
              </a:rPr>
              <a:t>Wiersbe</a:t>
            </a:r>
            <a:r>
              <a:rPr lang="en-US" sz="2400" i="1" kern="1200" dirty="0">
                <a:solidFill>
                  <a:prstClr val="white"/>
                </a:solidFill>
                <a:latin typeface="Calibri" panose="020F0502020204030204" pitchFamily="34" charset="0"/>
                <a:ea typeface="+mn-ea"/>
                <a:cs typeface="Calibri" panose="020F0502020204030204" pitchFamily="34" charset="0"/>
              </a:rPr>
              <a:t> Bible Commentary, The Complete New Testament in One Volume.”</a:t>
            </a:r>
            <a:r>
              <a:rPr lang="en-US" sz="2400" kern="1200" dirty="0">
                <a:solidFill>
                  <a:prstClr val="white"/>
                </a:solidFill>
                <a:latin typeface="Calibri" panose="020F0502020204030204" pitchFamily="34" charset="0"/>
                <a:ea typeface="+mn-ea"/>
                <a:cs typeface="Calibri" panose="020F0502020204030204" pitchFamily="34" charset="0"/>
              </a:rPr>
              <a:t> David C. Cook, 2007.</a:t>
            </a:r>
          </a:p>
          <a:p>
            <a:pPr marL="342900" indent="-342900">
              <a:buClrTx/>
              <a:buFont typeface="Arial" panose="020B0604020202020204" pitchFamily="34" charset="0"/>
              <a:buChar char="•"/>
            </a:pPr>
            <a:r>
              <a:rPr lang="en-US" sz="2400" kern="1200" dirty="0">
                <a:solidFill>
                  <a:prstClr val="white"/>
                </a:solidFill>
                <a:latin typeface="Calibri" panose="020F0502020204030204" pitchFamily="34" charset="0"/>
                <a:cs typeface="Calibri" panose="020F0502020204030204" pitchFamily="34" charset="0"/>
              </a:rPr>
              <a:t>David Platt. </a:t>
            </a:r>
            <a:r>
              <a:rPr lang="en-US" sz="2400" i="1" kern="1200" dirty="0">
                <a:solidFill>
                  <a:prstClr val="white"/>
                </a:solidFill>
                <a:latin typeface="Calibri" panose="020F0502020204030204" pitchFamily="34" charset="0"/>
                <a:cs typeface="Calibri" panose="020F0502020204030204" pitchFamily="34" charset="0"/>
              </a:rPr>
              <a:t>“Christ Centered Exposition: Exalting Jesus in Matthew.”</a:t>
            </a:r>
            <a:r>
              <a:rPr lang="en-US" sz="2400" kern="1200" dirty="0">
                <a:solidFill>
                  <a:prstClr val="white"/>
                </a:solidFill>
                <a:latin typeface="Calibri" panose="020F0502020204030204" pitchFamily="34" charset="0"/>
                <a:cs typeface="Calibri" panose="020F0502020204030204" pitchFamily="34" charset="0"/>
              </a:rPr>
              <a:t> Series Editors: David Platt, Daniel L. Akin, and Tony Merida. </a:t>
            </a:r>
            <a:r>
              <a:rPr lang="en-US" sz="2400" kern="1200" dirty="0" err="1">
                <a:solidFill>
                  <a:prstClr val="white"/>
                </a:solidFill>
                <a:latin typeface="Calibri" panose="020F0502020204030204" pitchFamily="34" charset="0"/>
                <a:cs typeface="Calibri" panose="020F0502020204030204" pitchFamily="34" charset="0"/>
              </a:rPr>
              <a:t>B&amp;H</a:t>
            </a:r>
            <a:r>
              <a:rPr lang="en-US" sz="2400" kern="1200" dirty="0">
                <a:solidFill>
                  <a:prstClr val="white"/>
                </a:solidFill>
                <a:latin typeface="Calibri" panose="020F0502020204030204" pitchFamily="34" charset="0"/>
                <a:cs typeface="Calibri" panose="020F0502020204030204" pitchFamily="34" charset="0"/>
              </a:rPr>
              <a:t> Publishing Group, 2013.</a:t>
            </a:r>
          </a:p>
        </p:txBody>
      </p:sp>
    </p:spTree>
    <p:extLst>
      <p:ext uri="{BB962C8B-B14F-4D97-AF65-F5344CB8AC3E}">
        <p14:creationId xmlns:p14="http://schemas.microsoft.com/office/powerpoint/2010/main" val="9420293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0" cy="5143500"/>
          </a:xfrm>
          <a:prstGeom prst="rect">
            <a:avLst/>
          </a:prstGeom>
          <a:noFill/>
          <a:ln>
            <a:noFill/>
          </a:ln>
        </p:spPr>
      </p:pic>
      <p:sp>
        <p:nvSpPr>
          <p:cNvPr id="11" name="TextBox 10">
            <a:extLst>
              <a:ext uri="{FF2B5EF4-FFF2-40B4-BE49-F238E27FC236}">
                <a16:creationId xmlns:a16="http://schemas.microsoft.com/office/drawing/2014/main" id="{C84296B4-04AC-46C8-9D41-61159F3D488E}"/>
              </a:ext>
            </a:extLst>
          </p:cNvPr>
          <p:cNvSpPr txBox="1"/>
          <p:nvPr/>
        </p:nvSpPr>
        <p:spPr>
          <a:xfrm>
            <a:off x="346364" y="270931"/>
            <a:ext cx="8534400" cy="1569660"/>
          </a:xfrm>
          <a:prstGeom prst="rect">
            <a:avLst/>
          </a:prstGeom>
          <a:noFill/>
        </p:spPr>
        <p:txBody>
          <a:bodyPr wrap="square">
            <a:spAutoFit/>
          </a:bodyPr>
          <a:lstStyle/>
          <a:p>
            <a:pPr>
              <a:buClrTx/>
            </a:pPr>
            <a:r>
              <a:rPr lang="en-US" sz="2400" kern="1200" dirty="0">
                <a:solidFill>
                  <a:prstClr val="white"/>
                </a:solidFill>
                <a:latin typeface="Calibri" panose="020F0502020204030204" pitchFamily="34" charset="0"/>
                <a:ea typeface="+mn-ea"/>
                <a:cs typeface="Calibri" panose="020F0502020204030204" pitchFamily="34" charset="0"/>
              </a:rPr>
              <a:t>Resources (2):</a:t>
            </a:r>
          </a:p>
          <a:p>
            <a:pPr marL="342900" indent="-342900">
              <a:buClrTx/>
              <a:buFont typeface="Arial" panose="020B0604020202020204" pitchFamily="34" charset="0"/>
              <a:buChar char="•"/>
            </a:pPr>
            <a:r>
              <a:rPr lang="en-US" sz="2400" kern="1200" dirty="0">
                <a:solidFill>
                  <a:prstClr val="white"/>
                </a:solidFill>
                <a:latin typeface="Calibri" panose="020F0502020204030204" pitchFamily="34" charset="0"/>
                <a:cs typeface="Calibri" panose="020F0502020204030204" pitchFamily="34" charset="0"/>
              </a:rPr>
              <a:t>Charles H. Spurgeon. </a:t>
            </a:r>
            <a:r>
              <a:rPr lang="en-US" sz="2400" i="1" kern="1200" dirty="0">
                <a:solidFill>
                  <a:prstClr val="white"/>
                </a:solidFill>
                <a:latin typeface="Calibri" panose="020F0502020204030204" pitchFamily="34" charset="0"/>
                <a:cs typeface="Calibri" panose="020F0502020204030204" pitchFamily="34" charset="0"/>
              </a:rPr>
              <a:t>“Commentary on Matthew: The Gospel of the Kingdom.”</a:t>
            </a:r>
            <a:r>
              <a:rPr lang="en-US" sz="2400" kern="1200" dirty="0">
                <a:solidFill>
                  <a:prstClr val="white"/>
                </a:solidFill>
                <a:latin typeface="Calibri" panose="020F0502020204030204" pitchFamily="34" charset="0"/>
                <a:cs typeface="Calibri" panose="020F0502020204030204" pitchFamily="34" charset="0"/>
              </a:rPr>
              <a:t> The Banner of Truth Trust, first publication 1893, reprinted 2010, 2013.</a:t>
            </a:r>
          </a:p>
        </p:txBody>
      </p:sp>
    </p:spTree>
    <p:extLst>
      <p:ext uri="{BB962C8B-B14F-4D97-AF65-F5344CB8AC3E}">
        <p14:creationId xmlns:p14="http://schemas.microsoft.com/office/powerpoint/2010/main" val="7323809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0" cy="5143500"/>
          </a:xfrm>
          <a:prstGeom prst="rect">
            <a:avLst/>
          </a:prstGeom>
          <a:noFill/>
          <a:ln>
            <a:noFill/>
          </a:ln>
        </p:spPr>
      </p:pic>
      <p:sp>
        <p:nvSpPr>
          <p:cNvPr id="11" name="TextBox 10">
            <a:extLst>
              <a:ext uri="{FF2B5EF4-FFF2-40B4-BE49-F238E27FC236}">
                <a16:creationId xmlns:a16="http://schemas.microsoft.com/office/drawing/2014/main" id="{C84296B4-04AC-46C8-9D41-61159F3D488E}"/>
              </a:ext>
            </a:extLst>
          </p:cNvPr>
          <p:cNvSpPr txBox="1"/>
          <p:nvPr/>
        </p:nvSpPr>
        <p:spPr>
          <a:xfrm>
            <a:off x="346364" y="270931"/>
            <a:ext cx="8534400" cy="2554545"/>
          </a:xfrm>
          <a:prstGeom prst="rect">
            <a:avLst/>
          </a:prstGeom>
          <a:noFill/>
        </p:spPr>
        <p:txBody>
          <a:bodyPr wrap="square">
            <a:spAutoFit/>
          </a:bodyPr>
          <a:lstStyle/>
          <a:p>
            <a:pPr>
              <a:buClrTx/>
            </a:pPr>
            <a:r>
              <a:rPr lang="en-US" sz="3200" kern="1200" dirty="0">
                <a:solidFill>
                  <a:prstClr val="white"/>
                </a:solidFill>
                <a:latin typeface="Calibri" panose="020F0502020204030204" pitchFamily="34" charset="0"/>
                <a:ea typeface="+mn-ea"/>
                <a:cs typeface="Calibri" panose="020F0502020204030204" pitchFamily="34" charset="0"/>
              </a:rPr>
              <a:t>Matthew 11:16-24 (ESV) – [16] “But to what shall I compare this generation? It is like children sitting in the marketplaces and calling to their playmates, [17] “‘We played the flute for you, and you did not dance; we sang a dirge, and you did not mourn.’</a:t>
            </a:r>
          </a:p>
        </p:txBody>
      </p:sp>
    </p:spTree>
    <p:extLst>
      <p:ext uri="{BB962C8B-B14F-4D97-AF65-F5344CB8AC3E}">
        <p14:creationId xmlns:p14="http://schemas.microsoft.com/office/powerpoint/2010/main" val="30979504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0" cy="5143500"/>
          </a:xfrm>
          <a:prstGeom prst="rect">
            <a:avLst/>
          </a:prstGeom>
          <a:noFill/>
          <a:ln>
            <a:noFill/>
          </a:ln>
        </p:spPr>
      </p:pic>
      <p:sp>
        <p:nvSpPr>
          <p:cNvPr id="11" name="TextBox 10">
            <a:extLst>
              <a:ext uri="{FF2B5EF4-FFF2-40B4-BE49-F238E27FC236}">
                <a16:creationId xmlns:a16="http://schemas.microsoft.com/office/drawing/2014/main" id="{C84296B4-04AC-46C8-9D41-61159F3D488E}"/>
              </a:ext>
            </a:extLst>
          </p:cNvPr>
          <p:cNvSpPr txBox="1"/>
          <p:nvPr/>
        </p:nvSpPr>
        <p:spPr>
          <a:xfrm>
            <a:off x="346364" y="270931"/>
            <a:ext cx="8534400" cy="3046988"/>
          </a:xfrm>
          <a:prstGeom prst="rect">
            <a:avLst/>
          </a:prstGeom>
          <a:noFill/>
        </p:spPr>
        <p:txBody>
          <a:bodyPr wrap="square">
            <a:spAutoFit/>
          </a:bodyPr>
          <a:lstStyle/>
          <a:p>
            <a:pPr>
              <a:buClrTx/>
              <a:buFontTx/>
              <a:buNone/>
            </a:pPr>
            <a:r>
              <a:rPr lang="en-US" sz="3200" kern="1200" dirty="0">
                <a:solidFill>
                  <a:prstClr val="white"/>
                </a:solidFill>
                <a:latin typeface="Calibri" panose="020F0502020204030204" pitchFamily="34" charset="0"/>
                <a:ea typeface="+mn-ea"/>
                <a:cs typeface="Calibri" panose="020F0502020204030204" pitchFamily="34" charset="0"/>
              </a:rPr>
              <a:t>[18] For John came neither eating nor drinking, and they say, ‘He has a demon.’ [19] The Son of Man came eating and drinking, and they say, ‘Look at him! A glutton and a drunkard, a friend of tax collectors and sinners!’ Yet wisdom is justified by her deeds.”</a:t>
            </a:r>
          </a:p>
        </p:txBody>
      </p:sp>
    </p:spTree>
    <p:extLst>
      <p:ext uri="{BB962C8B-B14F-4D97-AF65-F5344CB8AC3E}">
        <p14:creationId xmlns:p14="http://schemas.microsoft.com/office/powerpoint/2010/main" val="12416111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0" cy="5143500"/>
          </a:xfrm>
          <a:prstGeom prst="rect">
            <a:avLst/>
          </a:prstGeom>
          <a:noFill/>
          <a:ln>
            <a:noFill/>
          </a:ln>
        </p:spPr>
      </p:pic>
      <p:sp>
        <p:nvSpPr>
          <p:cNvPr id="11" name="TextBox 10">
            <a:extLst>
              <a:ext uri="{FF2B5EF4-FFF2-40B4-BE49-F238E27FC236}">
                <a16:creationId xmlns:a16="http://schemas.microsoft.com/office/drawing/2014/main" id="{C84296B4-04AC-46C8-9D41-61159F3D488E}"/>
              </a:ext>
            </a:extLst>
          </p:cNvPr>
          <p:cNvSpPr txBox="1"/>
          <p:nvPr/>
        </p:nvSpPr>
        <p:spPr>
          <a:xfrm>
            <a:off x="346364" y="270931"/>
            <a:ext cx="8534400" cy="3539430"/>
          </a:xfrm>
          <a:prstGeom prst="rect">
            <a:avLst/>
          </a:prstGeom>
          <a:noFill/>
        </p:spPr>
        <p:txBody>
          <a:bodyPr wrap="square">
            <a:spAutoFit/>
          </a:bodyPr>
          <a:lstStyle/>
          <a:p>
            <a:pPr>
              <a:buClrTx/>
              <a:buFontTx/>
              <a:buNone/>
            </a:pPr>
            <a:r>
              <a:rPr lang="en-US" sz="3200" kern="1200" dirty="0">
                <a:solidFill>
                  <a:prstClr val="white"/>
                </a:solidFill>
                <a:latin typeface="Calibri" panose="020F0502020204030204" pitchFamily="34" charset="0"/>
                <a:ea typeface="+mn-ea"/>
                <a:cs typeface="Calibri" panose="020F0502020204030204" pitchFamily="34" charset="0"/>
              </a:rPr>
              <a:t>[20] Then he began to denounce the cities where most of his mighty works had been done, because they did not repent. [21] “Woe to you, </a:t>
            </a:r>
            <a:r>
              <a:rPr lang="en-US" sz="3200" kern="1200" dirty="0" err="1">
                <a:solidFill>
                  <a:prstClr val="white"/>
                </a:solidFill>
                <a:latin typeface="Calibri" panose="020F0502020204030204" pitchFamily="34" charset="0"/>
                <a:ea typeface="+mn-ea"/>
                <a:cs typeface="Calibri" panose="020F0502020204030204" pitchFamily="34" charset="0"/>
              </a:rPr>
              <a:t>Chorazin</a:t>
            </a:r>
            <a:r>
              <a:rPr lang="en-US" sz="3200" kern="1200" dirty="0">
                <a:solidFill>
                  <a:prstClr val="white"/>
                </a:solidFill>
                <a:latin typeface="Calibri" panose="020F0502020204030204" pitchFamily="34" charset="0"/>
                <a:ea typeface="+mn-ea"/>
                <a:cs typeface="Calibri" panose="020F0502020204030204" pitchFamily="34" charset="0"/>
              </a:rPr>
              <a:t>! Woe to you, Bethsaida! For if the mighty works done in you had been done in </a:t>
            </a:r>
            <a:r>
              <a:rPr lang="en-US" sz="3200" kern="1200" dirty="0" err="1">
                <a:solidFill>
                  <a:prstClr val="white"/>
                </a:solidFill>
                <a:latin typeface="Calibri" panose="020F0502020204030204" pitchFamily="34" charset="0"/>
                <a:ea typeface="+mn-ea"/>
                <a:cs typeface="Calibri" panose="020F0502020204030204" pitchFamily="34" charset="0"/>
              </a:rPr>
              <a:t>Tyre</a:t>
            </a:r>
            <a:r>
              <a:rPr lang="en-US" sz="3200" kern="1200" dirty="0">
                <a:solidFill>
                  <a:prstClr val="white"/>
                </a:solidFill>
                <a:latin typeface="Calibri" panose="020F0502020204030204" pitchFamily="34" charset="0"/>
                <a:ea typeface="+mn-ea"/>
                <a:cs typeface="Calibri" panose="020F0502020204030204" pitchFamily="34" charset="0"/>
              </a:rPr>
              <a:t> and Sidon, they would have repented long ago in sackcloth and ashes. </a:t>
            </a:r>
          </a:p>
        </p:txBody>
      </p:sp>
    </p:spTree>
    <p:extLst>
      <p:ext uri="{BB962C8B-B14F-4D97-AF65-F5344CB8AC3E}">
        <p14:creationId xmlns:p14="http://schemas.microsoft.com/office/powerpoint/2010/main" val="24516919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0" cy="5143500"/>
          </a:xfrm>
          <a:prstGeom prst="rect">
            <a:avLst/>
          </a:prstGeom>
          <a:noFill/>
          <a:ln>
            <a:noFill/>
          </a:ln>
        </p:spPr>
      </p:pic>
      <p:sp>
        <p:nvSpPr>
          <p:cNvPr id="11" name="TextBox 10">
            <a:extLst>
              <a:ext uri="{FF2B5EF4-FFF2-40B4-BE49-F238E27FC236}">
                <a16:creationId xmlns:a16="http://schemas.microsoft.com/office/drawing/2014/main" id="{C84296B4-04AC-46C8-9D41-61159F3D488E}"/>
              </a:ext>
            </a:extLst>
          </p:cNvPr>
          <p:cNvSpPr txBox="1"/>
          <p:nvPr/>
        </p:nvSpPr>
        <p:spPr>
          <a:xfrm>
            <a:off x="253629" y="284280"/>
            <a:ext cx="8636742" cy="3908762"/>
          </a:xfrm>
          <a:prstGeom prst="rect">
            <a:avLst/>
          </a:prstGeom>
          <a:noFill/>
        </p:spPr>
        <p:txBody>
          <a:bodyPr wrap="square">
            <a:spAutoFit/>
          </a:bodyPr>
          <a:lstStyle/>
          <a:p>
            <a:pPr>
              <a:buClrTx/>
              <a:buFontTx/>
              <a:buNone/>
            </a:pPr>
            <a:r>
              <a:rPr lang="en-US" sz="3100" kern="1200" dirty="0">
                <a:solidFill>
                  <a:prstClr val="white"/>
                </a:solidFill>
                <a:latin typeface="Calibri" panose="020F0502020204030204" pitchFamily="34" charset="0"/>
                <a:ea typeface="+mn-ea"/>
                <a:cs typeface="Calibri" panose="020F0502020204030204" pitchFamily="34" charset="0"/>
              </a:rPr>
              <a:t>[22] But I tell you, it will be more bearable on the day of judgment for </a:t>
            </a:r>
            <a:r>
              <a:rPr lang="en-US" sz="3100" kern="1200" dirty="0" err="1">
                <a:solidFill>
                  <a:prstClr val="white"/>
                </a:solidFill>
                <a:latin typeface="Calibri" panose="020F0502020204030204" pitchFamily="34" charset="0"/>
                <a:ea typeface="+mn-ea"/>
                <a:cs typeface="Calibri" panose="020F0502020204030204" pitchFamily="34" charset="0"/>
              </a:rPr>
              <a:t>Tyre</a:t>
            </a:r>
            <a:r>
              <a:rPr lang="en-US" sz="3100" kern="1200" dirty="0">
                <a:solidFill>
                  <a:prstClr val="white"/>
                </a:solidFill>
                <a:latin typeface="Calibri" panose="020F0502020204030204" pitchFamily="34" charset="0"/>
                <a:ea typeface="+mn-ea"/>
                <a:cs typeface="Calibri" panose="020F0502020204030204" pitchFamily="34" charset="0"/>
              </a:rPr>
              <a:t> and Sidon than for you. [23] And you, Capernaum, will you be exalted to heaven? You will be brought down to Hades. For if the mighty works done in you had been done in Sodom, it would have remained until this day. [24] But I tell you that it will be more tolerable on the day of judgment for the land of Sodom than for you.”</a:t>
            </a:r>
          </a:p>
        </p:txBody>
      </p:sp>
    </p:spTree>
    <p:extLst>
      <p:ext uri="{BB962C8B-B14F-4D97-AF65-F5344CB8AC3E}">
        <p14:creationId xmlns:p14="http://schemas.microsoft.com/office/powerpoint/2010/main" val="6441633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0" cy="5143500"/>
          </a:xfrm>
          <a:prstGeom prst="rect">
            <a:avLst/>
          </a:prstGeom>
          <a:noFill/>
          <a:ln>
            <a:noFill/>
          </a:ln>
        </p:spPr>
      </p:pic>
      <p:sp>
        <p:nvSpPr>
          <p:cNvPr id="11" name="TextBox 10">
            <a:extLst>
              <a:ext uri="{FF2B5EF4-FFF2-40B4-BE49-F238E27FC236}">
                <a16:creationId xmlns:a16="http://schemas.microsoft.com/office/drawing/2014/main" id="{C84296B4-04AC-46C8-9D41-61159F3D488E}"/>
              </a:ext>
            </a:extLst>
          </p:cNvPr>
          <p:cNvSpPr txBox="1"/>
          <p:nvPr/>
        </p:nvSpPr>
        <p:spPr>
          <a:xfrm>
            <a:off x="346364" y="270931"/>
            <a:ext cx="8534400" cy="3108543"/>
          </a:xfrm>
          <a:prstGeom prst="rect">
            <a:avLst/>
          </a:prstGeom>
          <a:noFill/>
        </p:spPr>
        <p:txBody>
          <a:bodyPr wrap="square">
            <a:spAutoFit/>
          </a:bodyPr>
          <a:lstStyle/>
          <a:p>
            <a:pPr>
              <a:buClrTx/>
              <a:buFontTx/>
              <a:buNone/>
            </a:pPr>
            <a:endParaRPr lang="en-US" sz="3200" kern="1200" dirty="0">
              <a:solidFill>
                <a:prstClr val="white"/>
              </a:solidFill>
              <a:latin typeface="Calibri" panose="020F0502020204030204" pitchFamily="34" charset="0"/>
              <a:ea typeface="+mn-ea"/>
              <a:cs typeface="Calibri" panose="020F0502020204030204" pitchFamily="34" charset="0"/>
            </a:endParaRPr>
          </a:p>
          <a:p>
            <a:pPr>
              <a:buClrTx/>
              <a:buFontTx/>
              <a:buNone/>
            </a:pPr>
            <a:r>
              <a:rPr lang="en-US" sz="3200" kern="1200" dirty="0">
                <a:solidFill>
                  <a:prstClr val="white"/>
                </a:solidFill>
                <a:latin typeface="Calibri" panose="020F0502020204030204" pitchFamily="34" charset="0"/>
                <a:ea typeface="+mn-ea"/>
                <a:cs typeface="Calibri" panose="020F0502020204030204" pitchFamily="34" charset="0"/>
              </a:rPr>
              <a:t>[17] “‘We played the flute for you, and you did not dance; we sang a dirge, and you did not mourn.’</a:t>
            </a:r>
          </a:p>
          <a:p>
            <a:pPr marL="457200" lvl="1" indent="-457200">
              <a:buClrTx/>
              <a:buFont typeface="Arial" panose="020B0604020202020204" pitchFamily="34" charset="0"/>
              <a:buChar char="•"/>
            </a:pPr>
            <a:endParaRPr lang="en-US" sz="1800" kern="1200" dirty="0">
              <a:solidFill>
                <a:prstClr val="white"/>
              </a:solidFill>
              <a:latin typeface="Calibri" panose="020F0502020204030204" pitchFamily="34" charset="0"/>
              <a:ea typeface="+mn-ea"/>
              <a:cs typeface="Calibri" panose="020F0502020204030204" pitchFamily="34" charset="0"/>
            </a:endParaRPr>
          </a:p>
          <a:p>
            <a:pPr marL="457200" lvl="1" indent="-457200">
              <a:buClrTx/>
              <a:buFont typeface="Arial" panose="020B0604020202020204" pitchFamily="34" charset="0"/>
              <a:buChar char="•"/>
            </a:pPr>
            <a:r>
              <a:rPr lang="en-US" sz="3200" kern="1200" dirty="0">
                <a:solidFill>
                  <a:prstClr val="white"/>
                </a:solidFill>
                <a:latin typeface="Calibri" panose="020F0502020204030204" pitchFamily="34" charset="0"/>
                <a:ea typeface="+mn-ea"/>
                <a:cs typeface="Calibri" panose="020F0502020204030204" pitchFamily="34" charset="0"/>
              </a:rPr>
              <a:t>Weddings</a:t>
            </a:r>
          </a:p>
          <a:p>
            <a:pPr marL="457200" lvl="1" indent="-457200">
              <a:buClrTx/>
              <a:buFont typeface="Arial" panose="020B0604020202020204" pitchFamily="34" charset="0"/>
              <a:buChar char="•"/>
            </a:pPr>
            <a:endParaRPr lang="en-US" sz="1800" kern="1200" dirty="0">
              <a:solidFill>
                <a:prstClr val="white"/>
              </a:solidFill>
              <a:latin typeface="Calibri" panose="020F0502020204030204" pitchFamily="34" charset="0"/>
              <a:ea typeface="+mn-ea"/>
              <a:cs typeface="Calibri" panose="020F0502020204030204" pitchFamily="34" charset="0"/>
            </a:endParaRPr>
          </a:p>
          <a:p>
            <a:pPr marL="457200" indent="-457200">
              <a:buClrTx/>
              <a:buFont typeface="Arial" panose="020B0604020202020204" pitchFamily="34" charset="0"/>
              <a:buChar char="•"/>
            </a:pPr>
            <a:r>
              <a:rPr lang="en-US" sz="3200" kern="1200" dirty="0">
                <a:solidFill>
                  <a:prstClr val="white"/>
                </a:solidFill>
                <a:latin typeface="Calibri" panose="020F0502020204030204" pitchFamily="34" charset="0"/>
                <a:ea typeface="+mn-ea"/>
                <a:cs typeface="Calibri" panose="020F0502020204030204" pitchFamily="34" charset="0"/>
              </a:rPr>
              <a:t>Funerals</a:t>
            </a:r>
          </a:p>
        </p:txBody>
      </p:sp>
    </p:spTree>
    <p:extLst>
      <p:ext uri="{BB962C8B-B14F-4D97-AF65-F5344CB8AC3E}">
        <p14:creationId xmlns:p14="http://schemas.microsoft.com/office/powerpoint/2010/main" val="5897008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0" cy="5143500"/>
          </a:xfrm>
          <a:prstGeom prst="rect">
            <a:avLst/>
          </a:prstGeom>
          <a:noFill/>
          <a:ln>
            <a:noFill/>
          </a:ln>
        </p:spPr>
      </p:pic>
      <p:sp>
        <p:nvSpPr>
          <p:cNvPr id="11" name="TextBox 10">
            <a:extLst>
              <a:ext uri="{FF2B5EF4-FFF2-40B4-BE49-F238E27FC236}">
                <a16:creationId xmlns:a16="http://schemas.microsoft.com/office/drawing/2014/main" id="{C84296B4-04AC-46C8-9D41-61159F3D488E}"/>
              </a:ext>
            </a:extLst>
          </p:cNvPr>
          <p:cNvSpPr txBox="1"/>
          <p:nvPr/>
        </p:nvSpPr>
        <p:spPr>
          <a:xfrm>
            <a:off x="346364" y="270931"/>
            <a:ext cx="8534400" cy="3046988"/>
          </a:xfrm>
          <a:prstGeom prst="rect">
            <a:avLst/>
          </a:prstGeom>
          <a:noFill/>
        </p:spPr>
        <p:txBody>
          <a:bodyPr wrap="square">
            <a:spAutoFit/>
          </a:bodyPr>
          <a:lstStyle/>
          <a:p>
            <a:pPr>
              <a:buClrTx/>
              <a:buFontTx/>
              <a:buNone/>
            </a:pPr>
            <a:r>
              <a:rPr lang="en-US" sz="3200" kern="1200" dirty="0">
                <a:solidFill>
                  <a:prstClr val="white"/>
                </a:solidFill>
                <a:latin typeface="Calibri" panose="020F0502020204030204" pitchFamily="34" charset="0"/>
                <a:ea typeface="+mn-ea"/>
                <a:cs typeface="Calibri" panose="020F0502020204030204" pitchFamily="34" charset="0"/>
              </a:rPr>
              <a:t>[18] For John came neither eating nor drinking, and they say, ‘He has a demon.’ [19] The Son of Man came eating and drinking, and they say, ‘Look at him! A glutton and a drunkard, a friend of tax collectors and sinners!’ Yet wisdom is justified by her deeds.”</a:t>
            </a:r>
          </a:p>
        </p:txBody>
      </p:sp>
    </p:spTree>
    <p:extLst>
      <p:ext uri="{BB962C8B-B14F-4D97-AF65-F5344CB8AC3E}">
        <p14:creationId xmlns:p14="http://schemas.microsoft.com/office/powerpoint/2010/main" val="40680017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0" cy="5143500"/>
          </a:xfrm>
          <a:prstGeom prst="rect">
            <a:avLst/>
          </a:prstGeom>
          <a:noFill/>
          <a:ln>
            <a:noFill/>
          </a:ln>
        </p:spPr>
      </p:pic>
      <p:sp>
        <p:nvSpPr>
          <p:cNvPr id="11" name="TextBox 10">
            <a:extLst>
              <a:ext uri="{FF2B5EF4-FFF2-40B4-BE49-F238E27FC236}">
                <a16:creationId xmlns:a16="http://schemas.microsoft.com/office/drawing/2014/main" id="{C84296B4-04AC-46C8-9D41-61159F3D488E}"/>
              </a:ext>
            </a:extLst>
          </p:cNvPr>
          <p:cNvSpPr txBox="1"/>
          <p:nvPr/>
        </p:nvSpPr>
        <p:spPr>
          <a:xfrm>
            <a:off x="346364" y="270931"/>
            <a:ext cx="8534400" cy="2908489"/>
          </a:xfrm>
          <a:prstGeom prst="rect">
            <a:avLst/>
          </a:prstGeom>
          <a:noFill/>
        </p:spPr>
        <p:txBody>
          <a:bodyPr wrap="square">
            <a:spAutoFit/>
          </a:bodyPr>
          <a:lstStyle/>
          <a:p>
            <a:pPr>
              <a:buClrTx/>
              <a:buFontTx/>
              <a:buNone/>
            </a:pPr>
            <a:r>
              <a:rPr lang="en-US" sz="3050" kern="1200" dirty="0">
                <a:solidFill>
                  <a:prstClr val="white"/>
                </a:solidFill>
                <a:latin typeface="Calibri" panose="020F0502020204030204" pitchFamily="34" charset="0"/>
                <a:ea typeface="+mn-ea"/>
                <a:cs typeface="Calibri" panose="020F0502020204030204" pitchFamily="34" charset="0"/>
              </a:rPr>
              <a:t>[20] Then he began to denounce the cities where most of his mighty works had been done, because they did not repent. [21] “Woe to you, </a:t>
            </a:r>
            <a:r>
              <a:rPr lang="en-US" sz="3050" kern="1200" dirty="0" err="1">
                <a:solidFill>
                  <a:prstClr val="white"/>
                </a:solidFill>
                <a:latin typeface="Calibri" panose="020F0502020204030204" pitchFamily="34" charset="0"/>
                <a:ea typeface="+mn-ea"/>
                <a:cs typeface="Calibri" panose="020F0502020204030204" pitchFamily="34" charset="0"/>
              </a:rPr>
              <a:t>Chorazin</a:t>
            </a:r>
            <a:r>
              <a:rPr lang="en-US" sz="3050" kern="1200" dirty="0">
                <a:solidFill>
                  <a:prstClr val="white"/>
                </a:solidFill>
                <a:latin typeface="Calibri" panose="020F0502020204030204" pitchFamily="34" charset="0"/>
                <a:ea typeface="+mn-ea"/>
                <a:cs typeface="Calibri" panose="020F0502020204030204" pitchFamily="34" charset="0"/>
              </a:rPr>
              <a:t>! Woe to you, Bethsaida! For if the mighty works done in you had been done in </a:t>
            </a:r>
            <a:r>
              <a:rPr lang="en-US" sz="3050" kern="1200" dirty="0" err="1">
                <a:solidFill>
                  <a:prstClr val="white"/>
                </a:solidFill>
                <a:latin typeface="Calibri" panose="020F0502020204030204" pitchFamily="34" charset="0"/>
                <a:ea typeface="+mn-ea"/>
                <a:cs typeface="Calibri" panose="020F0502020204030204" pitchFamily="34" charset="0"/>
              </a:rPr>
              <a:t>Tyre</a:t>
            </a:r>
            <a:r>
              <a:rPr lang="en-US" sz="3050" kern="1200" dirty="0">
                <a:solidFill>
                  <a:prstClr val="white"/>
                </a:solidFill>
                <a:latin typeface="Calibri" panose="020F0502020204030204" pitchFamily="34" charset="0"/>
                <a:ea typeface="+mn-ea"/>
                <a:cs typeface="Calibri" panose="020F0502020204030204" pitchFamily="34" charset="0"/>
              </a:rPr>
              <a:t> and Sidon, they would have repented long ago in sackcloth and ashes. </a:t>
            </a:r>
          </a:p>
        </p:txBody>
      </p:sp>
    </p:spTree>
    <p:extLst>
      <p:ext uri="{BB962C8B-B14F-4D97-AF65-F5344CB8AC3E}">
        <p14:creationId xmlns:p14="http://schemas.microsoft.com/office/powerpoint/2010/main" val="32621865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0" cy="5143500"/>
          </a:xfrm>
          <a:prstGeom prst="rect">
            <a:avLst/>
          </a:prstGeom>
          <a:noFill/>
          <a:ln>
            <a:noFill/>
          </a:ln>
        </p:spPr>
      </p:pic>
      <p:sp>
        <p:nvSpPr>
          <p:cNvPr id="11" name="TextBox 10">
            <a:extLst>
              <a:ext uri="{FF2B5EF4-FFF2-40B4-BE49-F238E27FC236}">
                <a16:creationId xmlns:a16="http://schemas.microsoft.com/office/drawing/2014/main" id="{C84296B4-04AC-46C8-9D41-61159F3D488E}"/>
              </a:ext>
            </a:extLst>
          </p:cNvPr>
          <p:cNvSpPr txBox="1"/>
          <p:nvPr/>
        </p:nvSpPr>
        <p:spPr>
          <a:xfrm>
            <a:off x="346364" y="270931"/>
            <a:ext cx="8534400" cy="3847207"/>
          </a:xfrm>
          <a:prstGeom prst="rect">
            <a:avLst/>
          </a:prstGeom>
          <a:noFill/>
        </p:spPr>
        <p:txBody>
          <a:bodyPr wrap="square">
            <a:spAutoFit/>
          </a:bodyPr>
          <a:lstStyle/>
          <a:p>
            <a:pPr>
              <a:buClrTx/>
              <a:buFontTx/>
              <a:buNone/>
            </a:pPr>
            <a:r>
              <a:rPr lang="en-US" sz="3050" kern="1200" dirty="0">
                <a:solidFill>
                  <a:prstClr val="white"/>
                </a:solidFill>
                <a:latin typeface="Calibri" panose="020F0502020204030204" pitchFamily="34" charset="0"/>
                <a:ea typeface="+mn-ea"/>
                <a:cs typeface="Calibri" panose="020F0502020204030204" pitchFamily="34" charset="0"/>
              </a:rPr>
              <a:t>[22] But I tell you, it will be more bearable on the day of judgment for </a:t>
            </a:r>
            <a:r>
              <a:rPr lang="en-US" sz="3050" kern="1200" dirty="0" err="1">
                <a:solidFill>
                  <a:prstClr val="white"/>
                </a:solidFill>
                <a:latin typeface="Calibri" panose="020F0502020204030204" pitchFamily="34" charset="0"/>
                <a:ea typeface="+mn-ea"/>
                <a:cs typeface="Calibri" panose="020F0502020204030204" pitchFamily="34" charset="0"/>
              </a:rPr>
              <a:t>Tyre</a:t>
            </a:r>
            <a:r>
              <a:rPr lang="en-US" sz="3050" kern="1200" dirty="0">
                <a:solidFill>
                  <a:prstClr val="white"/>
                </a:solidFill>
                <a:latin typeface="Calibri" panose="020F0502020204030204" pitchFamily="34" charset="0"/>
                <a:ea typeface="+mn-ea"/>
                <a:cs typeface="Calibri" panose="020F0502020204030204" pitchFamily="34" charset="0"/>
              </a:rPr>
              <a:t> and Sidon than for you. [23] And you, Capernaum, will you be exalted to heaven? You will be brought down to Hades. For if the mighty works done in you had been done in Sodom, it would have remained until this day. [24] But I tell you that it will be more tolerable on the day of judgment for the land of Sodom than for you.”</a:t>
            </a:r>
          </a:p>
        </p:txBody>
      </p:sp>
    </p:spTree>
    <p:extLst>
      <p:ext uri="{BB962C8B-B14F-4D97-AF65-F5344CB8AC3E}">
        <p14:creationId xmlns:p14="http://schemas.microsoft.com/office/powerpoint/2010/main" val="656203560"/>
      </p:ext>
    </p:extLst>
  </p:cSld>
  <p:clrMapOvr>
    <a:masterClrMapping/>
  </p:clrMapOvr>
</p:sld>
</file>

<file path=ppt/theme/theme1.xml><?xml version="1.0" encoding="utf-8"?>
<a:theme xmlns:a="http://schemas.openxmlformats.org/drawingml/2006/main"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1905</TotalTime>
  <Words>838</Words>
  <Application>Microsoft Office PowerPoint</Application>
  <PresentationFormat>On-screen Show (16:9)</PresentationFormat>
  <Paragraphs>41</Paragraphs>
  <Slides>14</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Cambria</vt:lpstr>
      <vt:lpstr>Simple Dark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Thadd McElreath</dc:creator>
  <cp:lastModifiedBy>tmcel468</cp:lastModifiedBy>
  <cp:revision>172</cp:revision>
  <dcterms:modified xsi:type="dcterms:W3CDTF">2025-10-11T14:37:46Z</dcterms:modified>
</cp:coreProperties>
</file>